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366" r:id="rId2"/>
    <p:sldId id="367" r:id="rId3"/>
    <p:sldId id="330" r:id="rId4"/>
    <p:sldId id="349" r:id="rId5"/>
    <p:sldId id="379" r:id="rId6"/>
    <p:sldId id="357" r:id="rId7"/>
    <p:sldId id="381" r:id="rId8"/>
    <p:sldId id="384" r:id="rId9"/>
    <p:sldId id="390" r:id="rId10"/>
    <p:sldId id="385" r:id="rId11"/>
    <p:sldId id="355" r:id="rId12"/>
    <p:sldId id="356" r:id="rId13"/>
    <p:sldId id="362" r:id="rId14"/>
    <p:sldId id="364" r:id="rId15"/>
    <p:sldId id="353" r:id="rId16"/>
    <p:sldId id="380" r:id="rId17"/>
    <p:sldId id="372" r:id="rId18"/>
  </p:sldIdLst>
  <p:sldSz cx="9144000" cy="6858000" type="screen4x3"/>
  <p:notesSz cx="70104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1B71"/>
    <a:srgbClr val="DE3B3C"/>
    <a:srgbClr val="7EC24E"/>
    <a:srgbClr val="4F2683"/>
    <a:srgbClr val="F6AC41"/>
    <a:srgbClr val="ABC61F"/>
    <a:srgbClr val="1573BD"/>
    <a:srgbClr val="807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2F752E-AA36-4C82-B716-5233DFB57C09}" v="5" dt="2021-04-20T17:25:55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48" autoAdjust="0"/>
  </p:normalViewPr>
  <p:slideViewPr>
    <p:cSldViewPr snapToObjects="1">
      <p:cViewPr varScale="1">
        <p:scale>
          <a:sx n="88" d="100"/>
          <a:sy n="88" d="100"/>
        </p:scale>
        <p:origin x="219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96"/>
    </p:cViewPr>
  </p:sorterViewPr>
  <p:notesViewPr>
    <p:cSldViewPr snapToObjects="1">
      <p:cViewPr varScale="1">
        <p:scale>
          <a:sx n="67" d="100"/>
          <a:sy n="67" d="100"/>
        </p:scale>
        <p:origin x="-3125" y="-101"/>
      </p:cViewPr>
      <p:guideLst>
        <p:guide orient="horz" pos="2909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100"/>
            </a:lvl1pPr>
          </a:lstStyle>
          <a:p>
            <a:fld id="{109E7E02-177F-1742-9B54-4359DFA80663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100"/>
            </a:lvl1pPr>
          </a:lstStyle>
          <a:p>
            <a:r>
              <a:rPr lang="en-US" dirty="0"/>
              <a:t>Acuity STAR Intermediate Handouts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100"/>
            </a:lvl1pPr>
          </a:lstStyle>
          <a:p>
            <a:fld id="{C690D64E-5987-2D4B-9D87-3BA09D935B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9158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/>
          <a:lstStyle>
            <a:lvl1pPr algn="r">
              <a:defRPr sz="1100"/>
            </a:lvl1pPr>
          </a:lstStyle>
          <a:p>
            <a:fld id="{30A97568-298B-6740-9B9F-550E69FACD20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21" tIns="45461" rIns="90921" bIns="4546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0921" tIns="45461" rIns="90921" bIns="4546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l">
              <a:defRPr sz="1100"/>
            </a:lvl1pPr>
          </a:lstStyle>
          <a:p>
            <a:r>
              <a:rPr lang="en-US" dirty="0"/>
              <a:t>Acuity STAR Intermediate Handouts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1804"/>
          </a:xfrm>
          <a:prstGeom prst="rect">
            <a:avLst/>
          </a:prstGeom>
        </p:spPr>
        <p:txBody>
          <a:bodyPr vert="horz" lIns="90921" tIns="45461" rIns="90921" bIns="45461" rtlCol="0" anchor="b"/>
          <a:lstStyle>
            <a:lvl1pPr algn="r">
              <a:defRPr sz="1100"/>
            </a:lvl1pPr>
          </a:lstStyle>
          <a:p>
            <a:fld id="{FADC7D68-8AC4-0440-B1C1-67A64591BB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45833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9019370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aseline="0" dirty="0"/>
              <a:t>Once you answer the initial question, any subsequent Wizard screens are designed to 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Clicking Finish at the end of the Wizard will open the appropriate data entry screen with your question answers populated on the correct fields for that screen.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D65F-9322-4368-BD6D-356122614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80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Appointees</a:t>
            </a:r>
            <a:r>
              <a:rPr lang="en-US" baseline="0" dirty="0"/>
              <a:t> Only checkbox:</a:t>
            </a:r>
          </a:p>
          <a:p>
            <a:r>
              <a:rPr lang="en-US" baseline="0" dirty="0"/>
              <a:t>Standard drop down menus to filter specific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6252726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570318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1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B05BA97-AE01-4235-BBD2-B377D27DA48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5366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99EFE30-E6F9-40D5-A3FE-EDED31A5D0C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3414402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924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9891" indent="-280727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22910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72073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21238" indent="-224582" defTabSz="90924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70401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19566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68729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17894" indent="-224582" defTabSz="9092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685CC99-DC08-4F0F-83AB-295555ABB2E3}" type="slidenum">
              <a:rPr lang="en-US" smtClean="0"/>
              <a:pPr eaLnBrk="1" hangingPunct="1"/>
              <a:t>3</a:t>
            </a:fld>
            <a:endParaRPr lang="en-US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587472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434184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</a:t>
            </a:r>
            <a:r>
              <a:rPr lang="en-US" baseline="0" dirty="0"/>
              <a:t> use other browsers like Internet Explorer, however there are known issues with certain versions.</a:t>
            </a:r>
          </a:p>
          <a:p>
            <a:endParaRPr lang="en-US" baseline="0" dirty="0"/>
          </a:p>
          <a:p>
            <a:r>
              <a:rPr lang="en-US" baseline="0" dirty="0"/>
              <a:t>Regardless of which browser you choose, it is critical to disable popup blockers for Acuity STAR.  This needs to be done only once and the browser will remember your setting.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978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Initially</a:t>
            </a:r>
            <a:r>
              <a:rPr lang="en-US" baseline="0" dirty="0"/>
              <a:t> after logging on y</a:t>
            </a:r>
            <a:r>
              <a:rPr lang="en-US" dirty="0"/>
              <a:t>ou should land on the Home</a:t>
            </a:r>
            <a:r>
              <a:rPr lang="en-US" baseline="0" dirty="0"/>
              <a:t> Page.  This has been set specifically for your department and contains important information from your STAR Coordinator.</a:t>
            </a:r>
          </a:p>
          <a:p>
            <a:endParaRPr lang="en-US" baseline="0" dirty="0"/>
          </a:p>
          <a:p>
            <a:r>
              <a:rPr lang="en-US" baseline="0" dirty="0"/>
              <a:t>Clicking on a purple menu choice will expand that menu item.  The sub-menu items can be expanded or collapsed using the Plus or Minus (+/-) beside each menu item.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DC7D68-8AC4-0440-B1C1-67A64591BBB7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769625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38736" indent="-284129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36517" indent="-22730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591124" indent="-22730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45731" indent="-22730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00337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54944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09551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64158" indent="-227303" defTabSz="454607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357C609-6179-403D-B3E5-03FF4908D55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Acuity STAR Intermediate Handouts</a:t>
            </a:r>
          </a:p>
        </p:txBody>
      </p:sp>
    </p:spTree>
    <p:extLst>
      <p:ext uri="{BB962C8B-B14F-4D97-AF65-F5344CB8AC3E}">
        <p14:creationId xmlns:p14="http://schemas.microsoft.com/office/powerpoint/2010/main" val="1021179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aseline="0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D65F-9322-4368-BD6D-356122614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0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Data Entry Wizard</a:t>
            </a:r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en-US" dirty="0"/>
              <a:t>Located just below the Search bar is</a:t>
            </a:r>
            <a:r>
              <a:rPr lang="en-US" baseline="0" dirty="0"/>
              <a:t> a Wizard that should allow you to quickly answer several key questions and have you navigate directly to the Data Entry Page with those answers populated.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Questions have been organized in a way that you can choose the Faculty Member (if you manage more than one person’s data), choose the Activity date then answer some details about the activity.</a:t>
            </a:r>
          </a:p>
          <a:p>
            <a:pPr>
              <a:spcBef>
                <a:spcPct val="0"/>
              </a:spcBef>
            </a:pPr>
            <a:endParaRPr lang="en-US" baseline="0" dirty="0"/>
          </a:p>
          <a:p>
            <a:pPr>
              <a:spcBef>
                <a:spcPct val="0"/>
              </a:spcBef>
            </a:pPr>
            <a:r>
              <a:rPr lang="en-US" baseline="0" dirty="0"/>
              <a:t>The next page outlines the initial questions currently available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B0D65F-9322-4368-BD6D-35612261496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30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0E1BB-9A3A-436F-99F6-4D593121253C}" type="datetimeFigureOut">
              <a:rPr lang="en-US"/>
              <a:pPr>
                <a:defRPr/>
              </a:pPr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54ADA-0141-40FC-BAB1-789B14C216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25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51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95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327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748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38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99176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5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1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373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426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8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666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35516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76A34A24-CCD4-E849-8882-22BD847D2D41}" type="datetimeFigureOut">
              <a:rPr lang="en-US" smtClean="0"/>
              <a:t>1/24/2025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A6F8058-3785-FA4E-971F-CD598328817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5"/>
          <p:cNvSpPr txBox="1">
            <a:spLocks noChangeArrowheads="1"/>
          </p:cNvSpPr>
          <p:nvPr userDrawn="1"/>
        </p:nvSpPr>
        <p:spPr bwMode="auto">
          <a:xfrm>
            <a:off x="5700713" y="104775"/>
            <a:ext cx="31892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en-US" sz="1600" dirty="0">
                <a:solidFill>
                  <a:srgbClr val="4F2683"/>
                </a:solidFill>
                <a:latin typeface="Arial" charset="0"/>
              </a:rPr>
              <a:t>Acuity STAR User Training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l" defTabSz="457200" rtl="0" fontAlgn="base">
        <a:spcBef>
          <a:spcPct val="0"/>
        </a:spcBef>
        <a:spcAft>
          <a:spcPts val="1200"/>
        </a:spcAft>
        <a:defRPr sz="5000" b="1" kern="1200">
          <a:solidFill>
            <a:srgbClr val="3C1B71"/>
          </a:solidFill>
          <a:latin typeface="Arial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2pPr>
      <a:lvl3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3pPr>
      <a:lvl4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4pPr>
      <a:lvl5pPr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ts val="1200"/>
        </a:spcAft>
        <a:defRPr sz="5000" b="1">
          <a:solidFill>
            <a:srgbClr val="3C1B71"/>
          </a:solidFill>
          <a:latin typeface="Arial" charset="0"/>
        </a:defRPr>
      </a:lvl9pPr>
    </p:titleStyle>
    <p:bodyStyle>
      <a:lvl1pPr marL="274320" indent="-274320" algn="l" defTabSz="457200" rtl="0" fontAlgn="base">
        <a:spcBef>
          <a:spcPts val="0"/>
        </a:spcBef>
        <a:spcAft>
          <a:spcPts val="0"/>
        </a:spcAft>
        <a:buSzPct val="75000"/>
        <a:buFont typeface="Arial" charset="0"/>
        <a:buChar char="•"/>
        <a:defRPr sz="2800" kern="1200">
          <a:solidFill>
            <a:srgbClr val="807F83"/>
          </a:solidFill>
          <a:latin typeface="Arial"/>
          <a:ea typeface="+mn-ea"/>
          <a:cs typeface="+mn-cs"/>
        </a:defRPr>
      </a:lvl1pPr>
      <a:lvl2pPr marL="742950" indent="-285750" algn="l" defTabSz="457200" rtl="0" fontAlgn="base">
        <a:spcBef>
          <a:spcPts val="0"/>
        </a:spcBef>
        <a:spcAft>
          <a:spcPts val="0"/>
        </a:spcAft>
        <a:buFont typeface="Arial" charset="0"/>
        <a:buChar char="–"/>
        <a:defRPr sz="2800" kern="1200">
          <a:solidFill>
            <a:srgbClr val="807F8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•"/>
        <a:defRPr sz="2400" kern="1200">
          <a:solidFill>
            <a:srgbClr val="807F8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–"/>
        <a:defRPr sz="2000" kern="1200">
          <a:solidFill>
            <a:srgbClr val="807F8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0"/>
        </a:spcBef>
        <a:spcAft>
          <a:spcPts val="0"/>
        </a:spcAft>
        <a:buFont typeface="Arial" charset="0"/>
        <a:buChar char="»"/>
        <a:defRPr sz="2000" kern="1200">
          <a:solidFill>
            <a:srgbClr val="807F8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hyperlink" Target="https://www.schulich.uwo.ca/star/resources" TargetMode="Externa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15.png"/><Relationship Id="rId5" Type="http://schemas.openxmlformats.org/officeDocument/2006/relationships/hyperlink" Target="https://www.schulich.uwo.ca/star/contacts" TargetMode="Externa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r.schulich.uwo.ca/" TargetMode="External"/><Relationship Id="rId5" Type="http://schemas.openxmlformats.org/officeDocument/2006/relationships/hyperlink" Target="https://www.schulich.uwo.ca/star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" descr="main_page_whit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884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88295" y="10478"/>
            <a:ext cx="7427168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Entry Wizard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67244"/>
            <a:ext cx="6048672" cy="4198776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591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10478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Tips &amp; Tricks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79512" y="1495270"/>
            <a:ext cx="8784976" cy="4525963"/>
          </a:xfrm>
        </p:spPr>
        <p:txBody>
          <a:bodyPr>
            <a:normAutofit/>
          </a:bodyPr>
          <a:lstStyle/>
          <a:p>
            <a:r>
              <a:rPr lang="en-US" sz="2400" dirty="0"/>
              <a:t>If the buttons disappear in the data grid:</a:t>
            </a:r>
          </a:p>
          <a:p>
            <a:pPr lvl="1"/>
            <a:r>
              <a:rPr lang="en-US" sz="2000" dirty="0"/>
              <a:t>Check to see if the double scrollbars are offset</a:t>
            </a:r>
          </a:p>
          <a:p>
            <a:pPr lvl="1"/>
            <a:r>
              <a:rPr lang="en-US" sz="2000" dirty="0"/>
              <a:t>Check to see if the Buttons option is deselected in the Grid Columns Section</a:t>
            </a:r>
          </a:p>
          <a:p>
            <a:pPr lvl="1"/>
            <a:endParaRPr lang="en-US" dirty="0"/>
          </a:p>
          <a:p>
            <a:r>
              <a:rPr lang="en-US" sz="2400" dirty="0"/>
              <a:t>If you enter a record and do not see it in the data grid:</a:t>
            </a:r>
          </a:p>
          <a:p>
            <a:pPr lvl="1"/>
            <a:r>
              <a:rPr lang="en-US" sz="2000" dirty="0"/>
              <a:t>Check to see if you have data filters set prohibiting you from seeing all data records.</a:t>
            </a:r>
          </a:p>
          <a:p>
            <a:pPr lvl="1"/>
            <a:r>
              <a:rPr lang="en-US" sz="2000" dirty="0"/>
              <a:t>Check to ensure the last modified date field is sorted (descending)</a:t>
            </a:r>
            <a:br>
              <a:rPr lang="en-US" sz="2200" dirty="0"/>
            </a:br>
            <a:endParaRPr lang="en-US" sz="2200" dirty="0"/>
          </a:p>
          <a:p>
            <a:r>
              <a:rPr lang="en-US" dirty="0"/>
              <a:t>Inputting Publication information</a:t>
            </a:r>
          </a:p>
          <a:p>
            <a:pPr lvl="1"/>
            <a:r>
              <a:rPr lang="en-US" sz="2000" dirty="0"/>
              <a:t>Use PubMed ID and ‘GO’ button to input individual publications</a:t>
            </a:r>
          </a:p>
          <a:p>
            <a:pPr lvl="1"/>
            <a:r>
              <a:rPr lang="en-US" sz="2000" dirty="0"/>
              <a:t>Use the Publications Import button to import multiple PubMed records at once</a:t>
            </a:r>
          </a:p>
        </p:txBody>
      </p:sp>
    </p:spTree>
    <p:extLst>
      <p:ext uri="{BB962C8B-B14F-4D97-AF65-F5344CB8AC3E}">
        <p14:creationId xmlns:p14="http://schemas.microsoft.com/office/powerpoint/2010/main" val="67254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-9842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Tips &amp; Tricks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Dates to Enter:</a:t>
            </a:r>
          </a:p>
          <a:p>
            <a:pPr lvl="1"/>
            <a:r>
              <a:rPr lang="en-US" sz="2000" dirty="0"/>
              <a:t>If the event happened on a single day - put the same date into both Start Date and End Date fields.</a:t>
            </a:r>
          </a:p>
          <a:p>
            <a:pPr lvl="1"/>
            <a:r>
              <a:rPr lang="en-US" sz="2000" dirty="0"/>
              <a:t>If the event happened several times during the year – put academic year start and end dates in STAR (July 1 – June 30).</a:t>
            </a:r>
          </a:p>
          <a:p>
            <a:pPr lvl="1"/>
            <a:r>
              <a:rPr lang="en-US" sz="2000" dirty="0"/>
              <a:t>Use ‘Copy Start Date’ button to simplify dates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6248400" cy="49530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2542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20638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Tips &amp; Tricks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example documents available</a:t>
            </a:r>
          </a:p>
          <a:p>
            <a:pPr lvl="1"/>
            <a:r>
              <a:rPr lang="en-US" sz="2000" dirty="0"/>
              <a:t>SSMD Professional CV, Promotion CV, and Teaching Dossier</a:t>
            </a:r>
          </a:p>
          <a:p>
            <a:pPr lvl="1"/>
            <a:r>
              <a:rPr lang="en-US" sz="2000" dirty="0"/>
              <a:t>Shows exactly where in STAR the data comes from</a:t>
            </a:r>
            <a:br>
              <a:rPr lang="en-US" sz="2000" dirty="0"/>
            </a:br>
            <a:endParaRPr lang="en-US" sz="2000" dirty="0"/>
          </a:p>
          <a:p>
            <a:r>
              <a:rPr lang="en-US" dirty="0"/>
              <a:t>Reference guide, How To Fact Sheets, Videos</a:t>
            </a:r>
            <a:br>
              <a:rPr lang="en-US" dirty="0"/>
            </a:br>
            <a:endParaRPr lang="en-US" dirty="0"/>
          </a:p>
          <a:p>
            <a:r>
              <a:rPr lang="en-US" dirty="0"/>
              <a:t>Monthly update form</a:t>
            </a:r>
          </a:p>
          <a:p>
            <a:pPr lvl="1"/>
            <a:r>
              <a:rPr lang="en-US" sz="2000" dirty="0"/>
              <a:t>Helps log and capture required entries or changes</a:t>
            </a:r>
          </a:p>
          <a:p>
            <a:pPr lvl="1"/>
            <a:r>
              <a:rPr lang="en-US" sz="2000" dirty="0"/>
              <a:t>Allows you to accumulate changes</a:t>
            </a:r>
          </a:p>
          <a:p>
            <a:pPr lvl="1"/>
            <a:r>
              <a:rPr lang="en-US" sz="2000" dirty="0"/>
              <a:t>Available from your Coordinator or from </a:t>
            </a:r>
            <a:r>
              <a:rPr lang="en-US" sz="2000" dirty="0">
                <a:hlinkClick r:id="rId5"/>
              </a:rPr>
              <a:t>https://www.schulich.uwo.ca/star/resources</a:t>
            </a:r>
            <a:r>
              <a:rPr lang="en-US" sz="2000" dirty="0"/>
              <a:t> </a:t>
            </a:r>
          </a:p>
          <a:p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31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412" y="-9842"/>
            <a:ext cx="7499176" cy="1143000"/>
          </a:xfrm>
        </p:spPr>
        <p:txBody>
          <a:bodyPr/>
          <a:lstStyle/>
          <a:p>
            <a:pPr algn="ctr"/>
            <a:r>
              <a:rPr lang="en-US" dirty="0"/>
              <a:t>STAR Reports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179512" y="1772816"/>
            <a:ext cx="4891141" cy="2692896"/>
          </a:xfrm>
        </p:spPr>
        <p:txBody>
          <a:bodyPr>
            <a:normAutofit/>
          </a:bodyPr>
          <a:lstStyle/>
          <a:p>
            <a:r>
              <a:rPr lang="en-US" sz="1800" dirty="0"/>
              <a:t>Bio Sketch</a:t>
            </a:r>
          </a:p>
          <a:p>
            <a:r>
              <a:rPr lang="en-US" sz="1800" dirty="0"/>
              <a:t>Department of Psychiatry MBR</a:t>
            </a:r>
          </a:p>
          <a:p>
            <a:r>
              <a:rPr lang="en-US" sz="1800" dirty="0"/>
              <a:t>SSMD Professional CV</a:t>
            </a:r>
          </a:p>
          <a:p>
            <a:r>
              <a:rPr lang="en-US" sz="1800" dirty="0"/>
              <a:t>SSMD Promotion CV </a:t>
            </a:r>
          </a:p>
          <a:p>
            <a:r>
              <a:rPr lang="en-US" sz="1800" dirty="0"/>
              <a:t>SSMD Teaching Dossier</a:t>
            </a:r>
          </a:p>
          <a:p>
            <a:endParaRPr lang="en-US" sz="1800" dirty="0"/>
          </a:p>
          <a:p>
            <a:r>
              <a:rPr lang="en-US" sz="1800" dirty="0"/>
              <a:t>Abbreviated CV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66EE3D-C8C4-47CF-B399-8780430DB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3960" y="1126302"/>
            <a:ext cx="4778799" cy="37132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11899"/>
            <a:ext cx="6296904" cy="17909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261140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-9374"/>
            <a:ext cx="7427168" cy="990102"/>
          </a:xfrm>
        </p:spPr>
        <p:txBody>
          <a:bodyPr/>
          <a:lstStyle/>
          <a:p>
            <a:pPr algn="ctr"/>
            <a:r>
              <a:rPr lang="en-US" dirty="0"/>
              <a:t>STAR Support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Help buttons for specific data questions</a:t>
            </a:r>
          </a:p>
          <a:p>
            <a:endParaRPr lang="en-US" sz="2400" dirty="0"/>
          </a:p>
          <a:p>
            <a:r>
              <a:rPr lang="en-US" sz="2400" dirty="0"/>
              <a:t>Online reference material is on the portal</a:t>
            </a:r>
          </a:p>
          <a:p>
            <a:endParaRPr lang="en-US" sz="2400" dirty="0"/>
          </a:p>
          <a:p>
            <a:r>
              <a:rPr lang="en-US" sz="2400" dirty="0"/>
              <a:t>STAR Coordinators across all departments</a:t>
            </a:r>
            <a:br>
              <a:rPr lang="en-US" sz="2400" dirty="0"/>
            </a:br>
            <a:r>
              <a:rPr lang="en-US" sz="2400" dirty="0">
                <a:hlinkClick r:id="rId5"/>
              </a:rPr>
              <a:t>https://www.schulich.uwo.ca/star/contacts</a:t>
            </a:r>
            <a:r>
              <a:rPr lang="en-US" sz="2400" dirty="0"/>
              <a:t>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43" y="1257300"/>
            <a:ext cx="5552648" cy="882540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63726" y="1195461"/>
            <a:ext cx="584617" cy="1068053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2387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4010"/>
          </a:xfrm>
        </p:spPr>
        <p:txBody>
          <a:bodyPr/>
          <a:lstStyle/>
          <a:p>
            <a:pPr algn="ctr"/>
            <a:r>
              <a:rPr lang="en-US" dirty="0"/>
              <a:t>Class Review</a:t>
            </a:r>
          </a:p>
        </p:txBody>
      </p:sp>
      <p:pic>
        <p:nvPicPr>
          <p:cNvPr id="3" name="Picture 3" descr="C:\Documents and Settings\malcomsp\Local Settings\Temporary Internet Files\Content.IE5\2XS74DV6\MC900433165[1]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966" y="4442020"/>
            <a:ext cx="2286000" cy="171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319178" y="904010"/>
            <a:ext cx="82296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3C1B71"/>
                </a:solidFill>
              </a:rPr>
              <a:t>Have the goals for today been met?</a:t>
            </a:r>
            <a:br>
              <a:rPr lang="en-US" sz="2400" b="1" u="sng" dirty="0">
                <a:solidFill>
                  <a:schemeClr val="tx1"/>
                </a:solidFill>
              </a:rPr>
            </a:br>
            <a:endParaRPr lang="en-US" sz="2400" b="1" u="sng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know how to access STAR from anywhere?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Were you provided with a walkthrough of the All Activities View menu?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Have you been shown helpful tips and tricks for using STAR?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now have a good understanding of where basic activities go?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have a working knowledge of the STAR Data Grid?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know how to generate the STAR Reports?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Can you find 2 levels of online help within STAR?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Were you shown where to find additional resources on the Portal?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Do you know who to contact for help with STAR?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Other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2144047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18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intro_title_page_medicin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2160240"/>
          </a:xfrm>
        </p:spPr>
        <p:txBody>
          <a:bodyPr/>
          <a:lstStyle/>
          <a:p>
            <a:pPr algn="ctr"/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Introduction to</a:t>
            </a:r>
            <a:b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</a:br>
            <a:r>
              <a:rPr lang="en-US" sz="5400" dirty="0">
                <a:latin typeface="Arial" charset="0"/>
                <a:ea typeface="Arial Unicode MS" pitchFamily="34" charset="-128"/>
                <a:cs typeface="Arial Unicode MS" pitchFamily="34" charset="-128"/>
              </a:rPr>
              <a:t>Acuity STAR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908648"/>
            <a:ext cx="9144000" cy="1752600"/>
          </a:xfrm>
        </p:spPr>
        <p:txBody>
          <a:bodyPr/>
          <a:lstStyle/>
          <a:p>
            <a:r>
              <a:rPr lang="en-US" sz="2400" b="1" dirty="0"/>
              <a:t>Author: </a:t>
            </a:r>
            <a:r>
              <a:rPr lang="en-US" sz="2400" dirty="0"/>
              <a:t>Derrick Gould</a:t>
            </a:r>
          </a:p>
          <a:p>
            <a:r>
              <a:rPr lang="en-US" sz="2400" b="1" dirty="0"/>
              <a:t>Last Update:</a:t>
            </a:r>
            <a:r>
              <a:rPr lang="en-US" sz="2400" dirty="0"/>
              <a:t> March 2025</a:t>
            </a:r>
          </a:p>
          <a:p>
            <a:r>
              <a:rPr lang="en-US" sz="2400" b="1" dirty="0"/>
              <a:t>Target Audience: </a:t>
            </a:r>
            <a:r>
              <a:rPr lang="en-US" sz="2400" dirty="0">
                <a:solidFill>
                  <a:srgbClr val="FF0000"/>
                </a:solidFill>
              </a:rPr>
              <a:t>Member Secretaries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48090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0"/>
            <a:ext cx="6665912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/>
              <a:t>Intro Training Goals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3792" y="1052736"/>
            <a:ext cx="8316416" cy="509431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u="sng" dirty="0">
                <a:solidFill>
                  <a:srgbClr val="3C1B71"/>
                </a:solidFill>
              </a:rPr>
              <a:t>In today’s class, we will learn:</a:t>
            </a:r>
            <a:br>
              <a:rPr lang="en-US" sz="2400" u="sng" dirty="0">
                <a:solidFill>
                  <a:srgbClr val="3C1B71"/>
                </a:solidFill>
              </a:rPr>
            </a:b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/>
              <a:t>Know how to access </a:t>
            </a:r>
            <a:r>
              <a:rPr lang="en-US" sz="2400" b="1" dirty="0"/>
              <a:t>STAR</a:t>
            </a:r>
            <a:r>
              <a:rPr lang="en-US" sz="2400" dirty="0"/>
              <a:t> from anywhere</a:t>
            </a:r>
          </a:p>
          <a:p>
            <a:pPr marL="457200" indent="-457200">
              <a:buFont typeface="Arial" charset="0"/>
              <a:buAutoNum type="arabicPeriod"/>
            </a:pPr>
            <a:r>
              <a:rPr lang="en-US" sz="2400" dirty="0"/>
              <a:t>Gain knowledge of the features of the </a:t>
            </a:r>
            <a:r>
              <a:rPr lang="en-US" sz="2400" b="1" dirty="0"/>
              <a:t>STAR Portal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determine where academic activities go in </a:t>
            </a:r>
            <a:r>
              <a:rPr lang="en-US" sz="2400" b="1" dirty="0"/>
              <a:t>STAR</a:t>
            </a:r>
          </a:p>
          <a:p>
            <a:pPr marL="457200" indent="-457200">
              <a:buAutoNum type="arabicPeriod"/>
            </a:pPr>
            <a:r>
              <a:rPr lang="en-US" sz="2400" dirty="0"/>
              <a:t>All of the features of the </a:t>
            </a:r>
            <a:r>
              <a:rPr lang="en-US" sz="2400" b="1" dirty="0"/>
              <a:t>STAR Data Grid</a:t>
            </a:r>
          </a:p>
          <a:p>
            <a:pPr marL="457200" indent="-457200">
              <a:buAutoNum type="arabicPeriod"/>
            </a:pPr>
            <a:r>
              <a:rPr lang="en-US" sz="2400" dirty="0"/>
              <a:t>Some helpful </a:t>
            </a:r>
            <a:r>
              <a:rPr lang="en-US" sz="2400" b="1" dirty="0"/>
              <a:t>tips and tricks </a:t>
            </a:r>
            <a:r>
              <a:rPr lang="en-US" sz="2400" dirty="0"/>
              <a:t>for using STAR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generate </a:t>
            </a:r>
            <a:r>
              <a:rPr lang="en-US" sz="2400" b="1" dirty="0"/>
              <a:t>STAR Reports</a:t>
            </a:r>
          </a:p>
          <a:p>
            <a:pPr marL="457200" indent="-457200">
              <a:buAutoNum type="arabicPeriod"/>
            </a:pPr>
            <a:r>
              <a:rPr lang="en-US" sz="2400" dirty="0"/>
              <a:t>How to get </a:t>
            </a:r>
            <a:r>
              <a:rPr lang="en-US" sz="2400" b="1" dirty="0"/>
              <a:t>online help </a:t>
            </a:r>
            <a:r>
              <a:rPr lang="en-US" sz="2400" dirty="0"/>
              <a:t>within STAR</a:t>
            </a:r>
          </a:p>
          <a:p>
            <a:pPr marL="457200" indent="-457200">
              <a:buAutoNum type="arabicPeriod"/>
            </a:pPr>
            <a:r>
              <a:rPr lang="en-US" sz="2400" dirty="0"/>
              <a:t>A little about the </a:t>
            </a:r>
            <a:r>
              <a:rPr lang="en-US" sz="2400" b="1" dirty="0"/>
              <a:t>other CV views</a:t>
            </a:r>
          </a:p>
          <a:p>
            <a:pPr marL="457200" indent="-457200">
              <a:buAutoNum type="arabicPeriod"/>
            </a:pPr>
            <a:r>
              <a:rPr lang="en-US" sz="2400" dirty="0"/>
              <a:t>Know </a:t>
            </a:r>
            <a:r>
              <a:rPr lang="en-US" sz="2400" b="1" dirty="0"/>
              <a:t>who to contact </a:t>
            </a:r>
            <a:r>
              <a:rPr lang="en-US" sz="2400" dirty="0"/>
              <a:t>for help with STAR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00045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416" y="0"/>
            <a:ext cx="7427168" cy="1143000"/>
          </a:xfrm>
        </p:spPr>
        <p:txBody>
          <a:bodyPr/>
          <a:lstStyle/>
          <a:p>
            <a:pPr algn="ctr"/>
            <a:r>
              <a:rPr lang="en-US" dirty="0"/>
              <a:t>About STAR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208" y="1268760"/>
            <a:ext cx="8285584" cy="3992616"/>
          </a:xfrm>
        </p:spPr>
        <p:txBody>
          <a:bodyPr>
            <a:normAutofit fontScale="92500"/>
          </a:bodyPr>
          <a:lstStyle/>
          <a:p>
            <a:r>
              <a:rPr lang="en-US" sz="2400" dirty="0"/>
              <a:t>STAR is an acronym for ‘Staff Tracking &amp; Activity Reporting’ and used to capture and report on Clinical Faculty academic career activities (Not Clinical)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STAR is a custom developed, secure web application</a:t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Main Idea: </a:t>
            </a:r>
            <a:r>
              <a:rPr lang="en-US" sz="2400" dirty="0"/>
              <a:t>Record information once and report on it infinitely</a:t>
            </a: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The Schulich School of Medicine and Dentistry guideline is to update each member’s STAR database at least once per month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1595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76" y="1303176"/>
            <a:ext cx="3327846" cy="248972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212" y="0"/>
            <a:ext cx="8229600" cy="904010"/>
          </a:xfrm>
        </p:spPr>
        <p:txBody>
          <a:bodyPr/>
          <a:lstStyle/>
          <a:p>
            <a:pPr algn="ctr"/>
            <a:r>
              <a:rPr lang="en-US" dirty="0"/>
              <a:t>Logging Into STAR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75817"/>
            <a:ext cx="2674640" cy="1704851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550" y="3848997"/>
            <a:ext cx="3625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b="1" dirty="0">
                <a:hlinkClick r:id="rId5"/>
              </a:rPr>
              <a:t>http://www.schulich.uwo.ca/star/</a:t>
            </a:r>
            <a:r>
              <a:rPr lang="en-US" b="1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54841" y="5815173"/>
            <a:ext cx="285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6"/>
              </a:rPr>
              <a:t>https://star.schulich.uwo.ca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67944" y="1303176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Firefox, Chrome or Internet Explorer can be used.</a:t>
            </a:r>
          </a:p>
          <a:p>
            <a:pPr marL="342900" indent="-342900">
              <a:buFontTx/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Google </a:t>
            </a:r>
            <a:r>
              <a:rPr lang="en-US" b="1" dirty="0">
                <a:solidFill>
                  <a:srgbClr val="FF0000"/>
                </a:solidFill>
                <a:latin typeface="Arial"/>
              </a:rPr>
              <a:t>UWO STAR</a:t>
            </a:r>
            <a:endParaRPr lang="en-US" dirty="0">
              <a:solidFill>
                <a:srgbClr val="807F83"/>
              </a:solidFill>
              <a:latin typeface="Arial"/>
            </a:endParaRP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Add these two sites to your bookmark toolbar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Disable Pop-Up Blocker for the STAR application</a:t>
            </a:r>
          </a:p>
          <a:p>
            <a:pPr marL="342900" indent="-342900">
              <a:buAutoNum type="arabicPeriod"/>
            </a:pPr>
            <a:r>
              <a:rPr lang="en-US" dirty="0">
                <a:solidFill>
                  <a:srgbClr val="807F83"/>
                </a:solidFill>
                <a:latin typeface="Arial"/>
              </a:rPr>
              <a:t>Check with your STAR Coordinator if you need a password reset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88396" y="1913454"/>
            <a:ext cx="3579233" cy="2596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14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32" y="1153414"/>
            <a:ext cx="8424936" cy="4551172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0404" y="-2786"/>
            <a:ext cx="7643192" cy="904010"/>
          </a:xfrm>
        </p:spPr>
        <p:txBody>
          <a:bodyPr/>
          <a:lstStyle/>
          <a:p>
            <a:pPr algn="ctr"/>
            <a:r>
              <a:rPr lang="en-US" dirty="0"/>
              <a:t>The STAR Landing Page</a:t>
            </a:r>
          </a:p>
        </p:txBody>
      </p:sp>
    </p:spTree>
    <p:extLst>
      <p:ext uri="{BB962C8B-B14F-4D97-AF65-F5344CB8AC3E}">
        <p14:creationId xmlns:p14="http://schemas.microsoft.com/office/powerpoint/2010/main" val="739197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011225" y="0"/>
            <a:ext cx="71215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sz="5000" b="1" dirty="0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Demo: STAR Portal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AD643F-37CE-4BC9-9651-235AF7FC1E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11" y="1329274"/>
            <a:ext cx="3929763" cy="3913853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D5E32DE-6C67-42E9-B411-5F04230A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-2786"/>
            <a:ext cx="7643192" cy="904010"/>
          </a:xfrm>
        </p:spPr>
        <p:txBody>
          <a:bodyPr/>
          <a:lstStyle/>
          <a:p>
            <a:pPr algn="ctr"/>
            <a:r>
              <a:rPr lang="en-US" dirty="0"/>
              <a:t>STAR Portal</a:t>
            </a:r>
          </a:p>
        </p:txBody>
      </p:sp>
    </p:spTree>
    <p:extLst>
      <p:ext uri="{BB962C8B-B14F-4D97-AF65-F5344CB8AC3E}">
        <p14:creationId xmlns:p14="http://schemas.microsoft.com/office/powerpoint/2010/main" val="4163562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819" y="2362976"/>
            <a:ext cx="5070277" cy="3661867"/>
          </a:xfrm>
          <a:effectLst>
            <a:innerShdw blurRad="114300">
              <a:prstClr val="black"/>
            </a:innerShdw>
          </a:effec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8416" y="0"/>
            <a:ext cx="7427168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Mandatory Fields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904" y="1003035"/>
            <a:ext cx="4019550" cy="319087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065031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58416" y="0"/>
            <a:ext cx="7427168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Data Entry Wizard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871249" cy="3182989"/>
          </a:xfr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55964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4882</TotalTime>
  <Words>984</Words>
  <Application>Microsoft Office PowerPoint</Application>
  <PresentationFormat>On-screen Show (4:3)</PresentationFormat>
  <Paragraphs>138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Introduction to Acuity STAR </vt:lpstr>
      <vt:lpstr>Intro Training Goals</vt:lpstr>
      <vt:lpstr>About STAR</vt:lpstr>
      <vt:lpstr>Logging Into STAR</vt:lpstr>
      <vt:lpstr>The STAR Landing Page</vt:lpstr>
      <vt:lpstr>STAR Portal</vt:lpstr>
      <vt:lpstr>Mandatory Fields</vt:lpstr>
      <vt:lpstr>Data Entry Wizard</vt:lpstr>
      <vt:lpstr>Data Entry Wizard</vt:lpstr>
      <vt:lpstr>Tips &amp; Tricks</vt:lpstr>
      <vt:lpstr>Tips &amp; Tricks</vt:lpstr>
      <vt:lpstr>Tips &amp; Tricks</vt:lpstr>
      <vt:lpstr>STAR Reports</vt:lpstr>
      <vt:lpstr>STAR Support</vt:lpstr>
      <vt:lpstr>Class Review</vt:lpstr>
      <vt:lpstr>PowerPoint Presentation</vt:lpstr>
    </vt:vector>
  </TitlesOfParts>
  <Company>UWO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Wilson</dc:creator>
  <cp:lastModifiedBy>Derrick Gould</cp:lastModifiedBy>
  <cp:revision>237</cp:revision>
  <cp:lastPrinted>2013-01-18T18:36:58Z</cp:lastPrinted>
  <dcterms:created xsi:type="dcterms:W3CDTF">2011-12-23T15:22:14Z</dcterms:created>
  <dcterms:modified xsi:type="dcterms:W3CDTF">2025-01-24T16:34:41Z</dcterms:modified>
</cp:coreProperties>
</file>