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9" r:id="rId5"/>
    <p:sldId id="269" r:id="rId6"/>
    <p:sldId id="270" r:id="rId7"/>
    <p:sldId id="273" r:id="rId8"/>
    <p:sldId id="311" r:id="rId9"/>
    <p:sldId id="274" r:id="rId10"/>
    <p:sldId id="275" r:id="rId11"/>
    <p:sldId id="279" r:id="rId12"/>
    <p:sldId id="297" r:id="rId13"/>
    <p:sldId id="298" r:id="rId14"/>
    <p:sldId id="301" r:id="rId15"/>
    <p:sldId id="305" r:id="rId16"/>
    <p:sldId id="312" r:id="rId17"/>
    <p:sldId id="314" r:id="rId18"/>
    <p:sldId id="299" r:id="rId19"/>
    <p:sldId id="281" r:id="rId20"/>
    <p:sldId id="282" r:id="rId21"/>
    <p:sldId id="315" r:id="rId22"/>
    <p:sldId id="283" r:id="rId23"/>
    <p:sldId id="307" r:id="rId24"/>
    <p:sldId id="303" r:id="rId25"/>
    <p:sldId id="316" r:id="rId26"/>
    <p:sldId id="285" r:id="rId27"/>
    <p:sldId id="287" r:id="rId28"/>
    <p:sldId id="286" r:id="rId29"/>
    <p:sldId id="288" r:id="rId30"/>
    <p:sldId id="302" r:id="rId31"/>
    <p:sldId id="289" r:id="rId32"/>
    <p:sldId id="310" r:id="rId33"/>
    <p:sldId id="292" r:id="rId34"/>
    <p:sldId id="306" r:id="rId35"/>
    <p:sldId id="304" r:id="rId36"/>
    <p:sldId id="291" r:id="rId37"/>
    <p:sldId id="293" r:id="rId38"/>
    <p:sldId id="295" r:id="rId3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556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3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7AD6A9-1078-4D1E-955F-2E1F0AF781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8F8A6-0352-427E-B4F5-6CCE8EF829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937247-E3BD-804A-ACA0-D295E7357177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69F88-AF56-42C6-B906-31A9645E9A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7DEDE-93D6-47DF-936D-4B79BF0AE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3E97CBF2-5321-B042-90D4-A9879660CE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AD04CF-A3B0-42A7-A589-BED9231008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37A63-26EC-46AC-8F03-3917D10BEC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BAA477-85E2-7345-AB31-067024C2AF7B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7291444-C900-42AF-AA25-7F535E7D70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C3F5EEC-8B99-4925-ACE1-7FF25521E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1BB64-4E11-4884-B5E1-1073404CAB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834A0-3829-4D49-B502-5E2F1C0CA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DDA2BB84-05F7-A74E-81B1-7257CEC0E8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CAA70350-4CE2-AE0E-F7E8-6B52109A2A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8375C4BF-4626-FF47-1CC6-2476B6845A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7B62F39B-5291-5EBC-BECA-95DDF2854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541394A-5647-334B-A537-20F4C116485A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C7DB024E-5EDD-5E25-789B-40603B48BF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2FAB9F42-5470-1B9C-DB14-CD3C43F7B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73C59DB7-2422-F7B9-2638-17042FFCF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C9A23EF-C5CD-B745-B301-539BF37F9235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4F60EBC4-C8F1-3645-3E4E-DA0D4BD653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1647683-E776-B0B8-5784-71503ED9A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B933E831-816D-0686-534F-173DEC2EED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9EB5D78-B198-654E-99A4-CB8AC3148484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D4515EBA-6469-5FA7-226D-8E1F2B553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6F6B7434-2D12-C2B4-4C26-6E1DD1FEF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FF4D8C6C-EFFE-229B-738F-BBD198587B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A11A42E-66E1-B14D-AA8E-E4BDA1E2C810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D992B515-37F6-C579-44F5-CB8B0CF9A1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F390A95-4028-4B57-D8C9-62A8B676D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3A0638F-4756-DE36-9C8F-4AB6C45081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37D4FD3-A198-D74E-B530-7BF0482BA39A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160FB42-40F6-C874-6AF2-0B2146057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B26FF93-D4BE-791A-2B62-F1032B659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B8D1B0EE-90C0-5618-6B31-F4E7BCF8CC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1015721-13E9-2142-A764-B78AD9E8E69A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37EFBB9-FAD9-AA17-74A3-464C061A7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B9492BCA-977E-D39D-DE94-338B7CD3D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E25FE3F-734F-970D-28DC-8B01DFADF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A02B467-B928-064C-8F84-A8CDACF520C3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0096B6A1-F068-3F41-B5BE-C870D3E1E3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8AC317B2-BDA6-3DB1-5D24-38DDDD855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732D852-D1CD-DBE8-B4F5-6D5B18D06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587ADD2-FCC8-5145-AF3C-F21673B9CE14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C888EC7-488F-D9D1-B954-630E16583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894906BE-F37F-2994-0EFD-3262FFF8D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FBBAE24D-41A4-D20B-8356-6E02891DE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11CE94C-FA22-B542-B5F1-9094AC0F7D99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232262B9-4465-30FE-3561-93B6E64B2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9E8BDEF-1AA5-784D-CCCD-C79E1BA12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F54189AF-52CB-6936-8728-EEBAF040E5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A566D9E-7F23-CA44-9DA4-F1A295ABFD8E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9CAC852-93FE-F83C-CCF8-5EBC853BF8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C9F17842-97BF-F1EA-5712-4DB4E077B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088DBF46-D6D2-B8F4-F2C6-9ACD71C30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008F6F5-1746-2541-8CCD-57487955098D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647961A0-F048-C3E5-9219-26D05EBF21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F6BFA463-C2EB-2389-1A72-3E0302967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A06C1097-5F57-7C63-6578-08CC75501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97ABF5C-AD8C-174E-80DD-3811D307998E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0C9923C0-9040-2C24-E0B9-A8985C96EA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16635D6A-1DE0-EE02-B81C-D533E199F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CA" dirty="0"/>
              <a:t>In-Training Evaluation Report (ITER) is a summative assessment form, completed at the end of an educational experience, that details a resident’s performance in each of the </a:t>
            </a:r>
            <a:r>
              <a:rPr lang="en-CA" dirty="0" err="1"/>
              <a:t>CanMEDS</a:t>
            </a:r>
            <a:r>
              <a:rPr lang="en-CA" dirty="0"/>
              <a:t>/</a:t>
            </a:r>
            <a:r>
              <a:rPr lang="en-CA" dirty="0" err="1"/>
              <a:t>CanMEDS</a:t>
            </a:r>
            <a:r>
              <a:rPr lang="en-CA" dirty="0"/>
              <a:t>-FM roles, linked to the objectives for that educational experience. </a:t>
            </a:r>
          </a:p>
          <a:p>
            <a:endParaRPr lang="en-CA" altLang="en-US" dirty="0"/>
          </a:p>
          <a:p>
            <a:r>
              <a:rPr lang="en-CA" dirty="0"/>
              <a:t>Competency Based Medical Education Residency Program (CBME Residency Program) is a Residency Program that is planned and organized around competencies required for practice.</a:t>
            </a:r>
            <a:endParaRPr lang="en-CA" altLang="en-US" dirty="0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33D092B6-1D96-B759-121E-8D4E2B3F6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D4E0B3E-A493-A644-A73A-E557AAA814A9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36889663-02D1-3E38-DC96-0C22B5119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6C36D8A9-E107-65F2-0CC7-053246DCB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28F25BDA-DBA6-9451-C02F-F99CF9E440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ABE90D8-461B-0241-BE39-D3F3CB6F46E4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2EBB80B7-8BB5-324D-EA06-FB59A62B9C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6FF2903D-57F0-EB7E-3DA5-0902B533A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A68BAE2D-8641-72F4-8D7A-C7D3F7C29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12599F6-053D-1541-BBED-A7C4DA6160F5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451091EF-041F-7D38-4C7D-D9C55E09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04DA3423-FC89-8759-8FC0-49B4053E3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26E46828-C137-9E63-1F2C-377E2D0C9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9EFF059-DEFB-B049-833C-9A8B112318AF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C020B590-837A-A0A6-D987-5653A7EC2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CBECDEBF-0E3F-E5D2-FFAC-E5EAF43B7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5A7E3F27-8528-F2C9-90B3-F314248E23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E528966-D970-DB4B-B07B-E40ECF651C99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70A4577-BEF5-A54E-1C9F-DC2A2F4ED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7D1C4ED1-248D-9636-D9C8-CCC891D72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AC23F3F3-F9FD-17BA-DD1B-343D154756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F62118D-247D-4940-8CB9-FE1F4F996153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FE72F848-E6AE-1069-010E-8BBE7A60A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7F95ACBB-6AB7-B615-3801-7D6E8649D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F202D006-8AB9-D1AA-0541-7B797BDF56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A05C364-6E68-2A47-BE81-493BD89CC49E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9DB58F24-A816-970A-B91A-66BB95A7F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44A32EF9-8E08-4B11-32CF-20E529E93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40551E65-B009-3D86-992A-D2126226BA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E62156E-020D-F546-96C4-9EF07847D170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56CE0538-690C-9F53-24E5-7CA9751FCC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B0EC1BF4-2038-5E1F-7263-52A7D9A3C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E33F3E1B-8F05-0098-574F-DDA5205212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6C2E3BE-C10E-FF44-9971-F512FC04BABD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0EC45AF4-83CB-11C2-E5F1-30A8D492F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4D340CC8-C06D-DC6D-944A-AB473C271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7960BC79-D4DC-7566-0F26-05B848F97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ABC1A7B-ED0C-4845-9048-2855ACDBB873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3F50F23F-DE8F-2357-2A01-86B3C6891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E059CCCE-091C-2A28-2E47-56958713F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5700823-8F61-CB36-3FE7-85674FFBE1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85B3CE-445F-4348-9A84-940884AEC0CC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50C30C7D-403E-99AB-00DA-A90B4B3ACC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93DFA505-D6DA-4D66-5C8D-2C4B2BBAA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93BF28B8-A9A7-BC9F-0EFF-6331447FD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C2152A6-2A77-F34C-BCCD-A01D653EEC0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D4EB13D5-3401-DB8D-6BC8-04A721A67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EF745974-1BBB-611D-6973-EC46FC531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4192D3EE-C015-8C1D-A5B4-D81F57AEF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BE4CBF4-E970-5B43-899D-B3D07B69EFFB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9DBFB827-56DF-F153-634B-839AE1A70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5AF3ECE1-2098-1D1D-3071-38CE45ABD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02132EA6-0471-C686-AE5C-33C2789A3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F28FAE4-C95F-2F43-8D77-2DBFC7776C38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675C7C90-8155-3276-DE02-E516E545A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0BF52A88-E65D-86E9-0E52-8D2EDCDF3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DEC00C82-FAC0-F184-9A5B-24629ED7F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98F9ABA-BA54-4148-8C7D-F107DD0C5238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1CBD4814-D75A-0E0B-2D99-2EFCE601B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7D9AB830-6C9C-A5A0-0D13-9EB4E9F0E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958B0BE8-5A2B-9F36-8F4D-BD8376410A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25F8CBC-3FAD-414B-8E80-81DC06289610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4D3935FA-A0D4-2A75-815F-29A68225D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85905546-89AD-D6FC-3DC9-0AD7CE9D8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92FCFE87-F422-15AD-C655-52A8D62B1A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7646274-BE6F-224D-814D-543C811E7345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91510CA-F931-C8E9-6F4B-DCFA25E6E2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EAE2B00F-1D8A-7E0E-DA39-1C5CEFC7B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763DA69B-071F-A9F9-E855-F3DFBAC0E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FFD5EC6-3DE6-B94C-83E0-ADE08080FF88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71ED2A52-2B95-A7BB-3353-FD90C9204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DF7CB31-1865-27A1-B0A2-B6EA2F18E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A275F6D9-4EAE-1F6E-1811-D55972E69D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FB94160-9F0F-D849-8B4C-455E42E70ED5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E733CFFC-B845-2626-8A1E-034240A1A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550E83F8-9973-788D-53AA-D02326E1E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DFB4D2A-7461-0F7A-7950-4A37B2FEEB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5ECBA5C-00C6-CA44-8EB0-84C7CA49D172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2BADBFBE-62D8-AC6D-A3C5-8B5625591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A321664-0CC2-C8F8-67D1-50AA52C773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BFFFFA9-FF42-5A74-5ECD-6D34BFEAE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2E7CDEC-809D-5F4D-8187-F618639BADEC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33C8DC18-E415-10D5-CEB0-2BEFF8A49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7C3A987B-6D57-0990-F3AC-AFB3E86AE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06B40D64-C5C2-E607-C3D9-04164DFE57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5D71291-31C2-E547-A05A-0B59B3DD17D1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6A061385-B31C-0F23-4F03-B756FDADF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95D8BA8-9519-DB13-7583-FB1274060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EFABA533-48E7-CF7B-93EA-10A52434D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E59A135-A8D1-644F-8036-01B6C04F9B5A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5851-752B-66F8-6027-85F0DDDF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0D43-5B4F-F540-8079-4093B3D95550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8A7DB-016C-F650-D85B-78DE642E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F8DE0-E5B5-6D7F-489A-B3A1F6AA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F9BFA-9BB1-0B45-9F9D-57D07FC717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05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27802-3724-B919-1831-908060C2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4056-4B79-7F4A-890D-93246A980F3D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030D-6A5F-39E0-8A5B-5BD70D08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848D3-C7D7-E7F1-A2D2-850B19B5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96BC-7087-E648-8DD1-A8E253044C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85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AEB69-070D-E11F-0C4F-78A08C69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7C98-3076-F64A-96B6-F2CBD53F255A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C9CF-6F74-4226-F6F4-CCE5D90F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4A8EE-B2B3-703E-45BB-AE70A6C7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40353-3ABA-F648-BD27-9761B5C52B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0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172F-9728-9B23-14AC-71AB05CD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54CAC-3EDB-8243-8861-6D085F815F87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EA80F-2718-1184-C10F-8DEA8F7C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152AA-0569-F3B1-21AD-7C884E6F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5E048-2D99-304A-AE14-6E66E465A2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8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2F47-427B-3FD3-83C9-A60A5381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381A-21E4-EA44-8AAC-80DFAC5341F7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8518-6222-41F7-5920-93A3CF1E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57868-F21D-3B33-F401-FC3F2A2F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EE032-083D-AF43-82E3-3A42DB597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05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F9001D-DB0F-5E1A-5FE5-FE58B928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2DF02-A207-F44F-A0D3-7A8B79068EBA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5978AD-2EBB-9FFC-E365-678A795B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F1FB5B-51FD-4CB1-D0FC-2FA2BC7D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CC19A-8EE6-8740-BF35-516089B34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90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0D85CC-8F64-CFC3-EE25-1F11FE49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01C71-C2A0-8640-A6D6-49572E4929A1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72152-6CB6-6DE5-A017-010468E6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CCD23D-61C0-0673-9214-F01E2FBF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EAEB5-1346-1E48-A6E8-A639BD8DE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25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4F97EDE-C127-38A6-EF7F-A7E60D45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CE113-CE47-864C-8B72-6CD89609CBDD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FA895-2C36-12EA-7C35-96E00139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2DD421-6AE7-8428-E2FB-DB334E9E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365EF-6B3C-E543-8134-4E5D367826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22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616156-89A1-ACEA-D687-6EF030DE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7CFC9-F216-8740-9623-76414F87FD0A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F2EE31-8EB2-05C9-9393-1D85FC26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CBF881-8FF1-2F28-D3FD-431990C1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F9C35-34DD-3D4B-853F-A78170EA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46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719ED2-01F5-6BDD-84A0-AE95AD6A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4646C-28DF-214F-BE07-C99AD992B2C1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713D4E-1248-98B5-0C23-D2F31694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3904E8-01EE-BB70-41A9-43E2CFAA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4ED47-498B-DB4B-92A7-5BABD8C752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79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5AB7D9-6D04-2D55-0384-00DCB509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5E2A-1739-0F40-A89A-5869ECF37291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C8728B-9CE3-1307-463A-11A437DC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AF832D-0E39-E980-0A26-86333259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020BD-B359-EC45-B33B-C7D0455CC3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8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E077922-1BC6-462D-F480-90545D62F8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9F37E05-3C27-AF75-1C98-7FB76A1ACC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5BFF0-939E-441A-A9D1-12C7F31A9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9B9AF3-7E35-4645-BDF6-48CD34A70C37}" type="datetimeFigureOut">
              <a:rPr lang="en-US" altLang="en-US"/>
              <a:pPr>
                <a:defRPr/>
              </a:pPr>
              <a:t>6/27/2025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D90E4-A7DB-41DD-BF7C-9404F3BD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13BD7-FF67-46C2-97A2-2B4DB5A88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D866245A-522A-8845-9AAA-22CC798649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0" fontAlgn="base" hangingPunct="0">
        <a:spcBef>
          <a:spcPct val="0"/>
        </a:spcBef>
        <a:spcAft>
          <a:spcPts val="1200"/>
        </a:spcAft>
        <a:defRPr sz="5000" b="1" kern="1200">
          <a:solidFill>
            <a:srgbClr val="3C1B71"/>
          </a:solidFill>
          <a:latin typeface="Arial"/>
          <a:ea typeface="MS PGothic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  <a:ea typeface="MS PGothic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  <a:ea typeface="MS PGothic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  <a:ea typeface="MS PGothic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ts val="1200"/>
        </a:spcAft>
        <a:defRPr sz="5000" b="1">
          <a:solidFill>
            <a:srgbClr val="3C1B71"/>
          </a:solidFill>
          <a:latin typeface="Arial" charset="0"/>
        </a:defRPr>
      </a:lvl9pPr>
    </p:titleStyle>
    <p:bodyStyle>
      <a:lvl1pPr marL="687388" indent="-687388" algn="l" defTabSz="457200" rtl="0" eaLnBrk="0" fontAlgn="base" hangingPunct="0">
        <a:spcBef>
          <a:spcPct val="0"/>
        </a:spcBef>
        <a:spcAft>
          <a:spcPts val="2400"/>
        </a:spcAft>
        <a:buSzPct val="75000"/>
        <a:buFont typeface="Arial" panose="020B0604020202020204" pitchFamily="34" charset="0"/>
        <a:buChar char="•"/>
        <a:defRPr sz="2800" kern="1200">
          <a:solidFill>
            <a:srgbClr val="807F83"/>
          </a:solidFill>
          <a:latin typeface="Arial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807F83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807F83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807F83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807F83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laudia.jarosz@schulich.uwo.c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mpgc@schulich.uwo.ca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ich.uwo.ca/familymedicine/postgraduate/current_residents/policies/professional_leaves_vacation_religious_holiday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mailto:fmpgc@schulich.uwo.c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hulich.uwo.ca/familymedicine/postgraduate/enhanced_skills_programs/Enhanced-Skills-Resident-Manual-2024-2025-Final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claudia.jarosz@schulich.uwo.ca" TargetMode="External"/><Relationship Id="rId3" Type="http://schemas.openxmlformats.org/officeDocument/2006/relationships/hyperlink" Target="mailto:tjevremo@uwo.ca" TargetMode="External"/><Relationship Id="rId7" Type="http://schemas.openxmlformats.org/officeDocument/2006/relationships/hyperlink" Target="mailto:liz.mcinnis@schulich.uwo.c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ura.sparrow@schulich.uwo.ca" TargetMode="External"/><Relationship Id="rId5" Type="http://schemas.openxmlformats.org/officeDocument/2006/relationships/hyperlink" Target="mailto:ccookso@uwo.ca" TargetMode="External"/><Relationship Id="rId10" Type="http://schemas.openxmlformats.org/officeDocument/2006/relationships/hyperlink" Target="mailto:fmpgc@schulich.uwo.ca" TargetMode="External"/><Relationship Id="rId4" Type="http://schemas.openxmlformats.org/officeDocument/2006/relationships/hyperlink" Target="mailto:dgrushk@uwo.ca" TargetMode="External"/><Relationship Id="rId9" Type="http://schemas.openxmlformats.org/officeDocument/2006/relationships/hyperlink" Target="mailto:Distributed.Education@schulich.uwo.ca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pc.ca/cac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ich.uwo.ca/familymedicine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ich.uwo.ca/distributededucation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mailto:distributed.education@schulich.uwo.c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title_page_medicine.jpg">
            <a:extLst>
              <a:ext uri="{FF2B5EF4-FFF2-40B4-BE49-F238E27FC236}">
                <a16:creationId xmlns:a16="http://schemas.microsoft.com/office/drawing/2014/main" id="{30816BE6-F342-A88E-FEB2-642D4C1DC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id="{EE8A2D21-C8FC-50BF-6798-AC0F266F4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671513"/>
            <a:ext cx="8885237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</a:rPr>
              <a:t>Enhanced Skills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</a:rPr>
              <a:t>Orientation Session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5400" b="1" dirty="0">
              <a:solidFill>
                <a:schemeClr val="bg1"/>
              </a:solidFill>
            </a:endParaRP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July 11</a:t>
            </a:r>
            <a:r>
              <a:rPr lang="en-US" alt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altLang="en-US" sz="3200" b="1" dirty="0">
                <a:solidFill>
                  <a:schemeClr val="bg1"/>
                </a:solidFill>
              </a:rPr>
              <a:t>, 2025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Department of Family Medicine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3200" b="1" dirty="0">
              <a:solidFill>
                <a:schemeClr val="bg1"/>
              </a:solidFill>
            </a:endParaRP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3200" b="1" dirty="0">
              <a:solidFill>
                <a:schemeClr val="bg1"/>
              </a:solidFill>
            </a:endParaRP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Dr. Tatiana </a:t>
            </a:r>
            <a:r>
              <a:rPr lang="en-US" altLang="en-US" sz="2400" b="1" dirty="0" err="1">
                <a:solidFill>
                  <a:schemeClr val="bg1"/>
                </a:solidFill>
              </a:rPr>
              <a:t>Jevremovic</a:t>
            </a:r>
            <a:endParaRPr lang="en-US" altLang="en-US" sz="2400" b="1" dirty="0">
              <a:solidFill>
                <a:schemeClr val="bg1"/>
              </a:solidFill>
            </a:endParaRP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Associate Professor &amp; Enhanced Skills Program Director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5400" b="1" dirty="0">
              <a:solidFill>
                <a:schemeClr val="bg1"/>
              </a:solidFill>
            </a:endParaRPr>
          </a:p>
        </p:txBody>
      </p:sp>
      <p:sp>
        <p:nvSpPr>
          <p:cNvPr id="4100" name="TextBox 5">
            <a:extLst>
              <a:ext uri="{FF2B5EF4-FFF2-40B4-BE49-F238E27FC236}">
                <a16:creationId xmlns:a16="http://schemas.microsoft.com/office/drawing/2014/main" id="{84C2A4A8-EA2B-B637-44FB-1D2ADFDA0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104775"/>
            <a:ext cx="3189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Department of Family Medicine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BB3F6D5-9F66-75C4-BF8B-9595CBE2F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9713"/>
            <a:ext cx="8229600" cy="581025"/>
          </a:xfrm>
        </p:spPr>
        <p:txBody>
          <a:bodyPr anchor="t"/>
          <a:lstStyle/>
          <a:p>
            <a:pPr algn="ctr"/>
            <a:r>
              <a:rPr lang="en-US" altLang="en-US" sz="4000" dirty="0">
                <a:latin typeface="+mn-lt"/>
              </a:rPr>
              <a:t>Obstetrics &amp; Women’s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23FA4-BB51-461B-8CE1-F1EC4FBDFEBE}"/>
              </a:ext>
            </a:extLst>
          </p:cNvPr>
          <p:cNvSpPr txBox="1"/>
          <p:nvPr/>
        </p:nvSpPr>
        <p:spPr>
          <a:xfrm>
            <a:off x="412376" y="1272988"/>
            <a:ext cx="8229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Program Directors:</a:t>
            </a:r>
          </a:p>
          <a:p>
            <a:endParaRPr lang="en-US" sz="2000" dirty="0"/>
          </a:p>
          <a:p>
            <a:r>
              <a:rPr lang="en-US" sz="2000" dirty="0"/>
              <a:t>Dr. Nisha Arora</a:t>
            </a:r>
            <a:endParaRPr lang="en-CA" sz="2000" dirty="0"/>
          </a:p>
          <a:p>
            <a:endParaRPr lang="en-CA" sz="2000" dirty="0"/>
          </a:p>
          <a:p>
            <a:endParaRPr lang="en-CA" sz="2000" dirty="0"/>
          </a:p>
          <a:p>
            <a:r>
              <a:rPr lang="en-CA" sz="2400" b="1" u="sng" dirty="0"/>
              <a:t>Residents:</a:t>
            </a:r>
          </a:p>
          <a:p>
            <a:endParaRPr lang="en-CA" sz="2000" dirty="0"/>
          </a:p>
          <a:p>
            <a:r>
              <a:rPr lang="en-CA" sz="2000" dirty="0"/>
              <a:t>Dr. Caroline McKenna</a:t>
            </a:r>
          </a:p>
          <a:p>
            <a:r>
              <a:rPr lang="en-CA" sz="2000" dirty="0"/>
              <a:t>Dr. Olaitan Awopetu</a:t>
            </a:r>
            <a:br>
              <a:rPr lang="en-CA" sz="2000" dirty="0"/>
            </a:br>
            <a:r>
              <a:rPr lang="en-CA" sz="2000" dirty="0"/>
              <a:t>Dr. Khadija Bibi</a:t>
            </a:r>
          </a:p>
          <a:p>
            <a:r>
              <a:rPr lang="en-CA" sz="2000" dirty="0"/>
              <a:t>Dr. Hannah He</a:t>
            </a:r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5E39C-8F8D-4618-A28C-A3C7D261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18" y="1799665"/>
            <a:ext cx="4492437" cy="29949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7FE54CB-C4C5-63F7-B12E-F6E4242F1F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471" y="274638"/>
            <a:ext cx="8794376" cy="1143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latin typeface="+mn-lt"/>
              </a:rPr>
              <a:t>Primary Care Chronic Disease Management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89AF8A2-2E7D-BDB6-CA37-BD5802986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0425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CA" altLang="en-US" sz="2400" b="1" u="sng" dirty="0">
                <a:solidFill>
                  <a:srgbClr val="000000"/>
                </a:solidFill>
                <a:latin typeface="+mn-lt"/>
              </a:rPr>
              <a:t>Program Director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endParaRPr lang="en-CA" altLang="en-US" sz="2400" b="1" u="sng" dirty="0">
              <a:solidFill>
                <a:srgbClr val="000000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Dr. Sonja Reichert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dirty="0">
              <a:solidFill>
                <a:srgbClr val="000000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altLang="en-US" sz="2400" b="1" u="sng" dirty="0">
                <a:solidFill>
                  <a:srgbClr val="000000"/>
                </a:solidFill>
                <a:latin typeface="+mn-lt"/>
              </a:rPr>
              <a:t>Resident: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endParaRPr lang="en-US" altLang="en-US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Dr. Madiha Akbar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C56BF-B1F4-4F0F-8D16-F7F37DE9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75" y="1785098"/>
            <a:ext cx="4332754" cy="28885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0849DB0-BE38-FACB-633C-0DFC253A1A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+mn-lt"/>
              </a:rPr>
              <a:t>Windsor Hospitalist Program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6E0386E-A436-6F2E-53AD-E30A1C3F5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116601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CA" altLang="en-US" sz="2400" b="1" u="sng" dirty="0">
                <a:solidFill>
                  <a:srgbClr val="000000"/>
                </a:solidFill>
                <a:latin typeface="+mn-lt"/>
              </a:rPr>
              <a:t>Program Director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endParaRPr lang="en-CA" altLang="en-US" sz="2400" dirty="0">
              <a:solidFill>
                <a:srgbClr val="000000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Dr. Danielle Soulliere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None/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altLang="en-US" sz="2400" b="1" u="sng" dirty="0">
                <a:solidFill>
                  <a:schemeClr val="tx1"/>
                </a:solidFill>
                <a:latin typeface="+mn-lt"/>
              </a:rPr>
              <a:t>Residents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endParaRPr lang="en-US" altLang="en-US" sz="2400" b="1" u="sng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Dr. Menas Awad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Dr. Abida Sayed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endParaRPr lang="en-US" altLang="en-US" sz="2400" b="1" u="sng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endParaRPr lang="en-US" altLang="en-US" sz="2400" b="1" u="sng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D68AF-C191-467D-80A6-01760B1DE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64" y="4411850"/>
            <a:ext cx="339090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140A32-271B-40B0-86DC-8BF1BA71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10286"/>
            <a:ext cx="4247029" cy="22367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752CE7F2-FB15-BCF1-6ADA-E928117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063"/>
            <a:ext cx="8442325" cy="1143000"/>
          </a:xfrm>
        </p:spPr>
        <p:txBody>
          <a:bodyPr/>
          <a:lstStyle/>
          <a:p>
            <a:pPr algn="ctr"/>
            <a:r>
              <a:rPr lang="en-US" altLang="en-US" sz="4000" dirty="0">
                <a:latin typeface="+mn-lt"/>
                <a:cs typeface="Arial" panose="020B0604020202020204" pitchFamily="34" charset="0"/>
              </a:rPr>
              <a:t>Primary Care Rheumatology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2F8A827-B466-39E2-B1DF-BFE92913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CA" altLang="en-US" sz="2400" b="1" u="sng" dirty="0">
                <a:solidFill>
                  <a:srgbClr val="000000"/>
                </a:solidFill>
                <a:latin typeface="+mn-lt"/>
              </a:rPr>
              <a:t>Program Director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Dr. Gina </a:t>
            </a:r>
            <a:r>
              <a:rPr lang="en-US" altLang="en-US" sz="1800" dirty="0" err="1">
                <a:solidFill>
                  <a:schemeClr val="tx1"/>
                </a:solidFill>
                <a:latin typeface="+mn-lt"/>
              </a:rPr>
              <a:t>Rohekar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altLang="en-US" sz="2400" b="1" u="sng" dirty="0">
                <a:solidFill>
                  <a:schemeClr val="tx1"/>
                </a:solidFill>
                <a:latin typeface="+mn-lt"/>
              </a:rPr>
              <a:t>Residents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No resident</a:t>
            </a:r>
          </a:p>
        </p:txBody>
      </p:sp>
      <p:pic>
        <p:nvPicPr>
          <p:cNvPr id="30724" name="Picture 4" descr="rheumatology-skeleton-450.jpg">
            <a:extLst>
              <a:ext uri="{FF2B5EF4-FFF2-40B4-BE49-F238E27FC236}">
                <a16:creationId xmlns:a16="http://schemas.microsoft.com/office/drawing/2014/main" id="{BB8C4C36-FE09-1971-BA86-808B8AA95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241425"/>
            <a:ext cx="357505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A4F4D6F-EA00-7DFC-F853-23C51E8B1F6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+mn-lt"/>
              </a:rPr>
              <a:t>Family Med-Oncology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D56352F5-8BEC-469C-B871-9B05702E2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47" y="180623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  <a:defRPr/>
            </a:pPr>
            <a:r>
              <a:rPr lang="en-CA" altLang="en-US" sz="2400" b="1" u="sng" dirty="0">
                <a:solidFill>
                  <a:srgbClr val="000000"/>
                </a:solidFill>
                <a:latin typeface="+mn-lt"/>
              </a:rPr>
              <a:t>Program Director</a:t>
            </a:r>
            <a:endParaRPr lang="en-US" altLang="en-US" sz="2400" b="1" u="sng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Dr. John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Lenehan</a:t>
            </a:r>
            <a:endParaRPr lang="en-US" altLang="en-US" sz="2000" dirty="0">
              <a:solidFill>
                <a:schemeClr val="tx1"/>
              </a:solidFill>
              <a:latin typeface="+mn-lt"/>
            </a:endParaRPr>
          </a:p>
          <a:p>
            <a:pPr marL="457200" lvl="1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400" b="1" u="sng" dirty="0">
                <a:solidFill>
                  <a:schemeClr val="tx1"/>
                </a:solidFill>
                <a:latin typeface="+mn-lt"/>
              </a:rPr>
              <a:t>Residents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1" u="sng" dirty="0">
              <a:solidFill>
                <a:schemeClr val="tx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Dr. Joanna Walters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9416F-E5F1-4547-8AF8-4F9DB81BC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565" y="1806234"/>
            <a:ext cx="4195482" cy="28015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F7012C1-EAF7-4045-8A33-9BEC35B2D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75" y="255588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Emergency Medicine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4A2955B-9A4B-C8E5-6284-4349E8342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58058"/>
            <a:ext cx="5186363" cy="2540000"/>
          </a:xfrm>
        </p:spPr>
        <p:txBody>
          <a:bodyPr/>
          <a:lstStyle/>
          <a:p>
            <a:pPr marL="0" indent="0">
              <a:buNone/>
            </a:pPr>
            <a:r>
              <a:rPr lang="en-CA" altLang="en-US" sz="2400" b="1" u="sng" dirty="0">
                <a:solidFill>
                  <a:srgbClr val="000000"/>
                </a:solidFill>
                <a:latin typeface="+mn-lt"/>
              </a:rPr>
              <a:t>Program Director: </a:t>
            </a:r>
          </a:p>
          <a:p>
            <a:pPr marL="0" indent="0">
              <a:buNone/>
            </a:pP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Dr. </a:t>
            </a:r>
            <a:r>
              <a:rPr lang="en-CA" altLang="en-US" sz="2000" dirty="0" err="1">
                <a:solidFill>
                  <a:srgbClr val="000000"/>
                </a:solidFill>
                <a:latin typeface="+mn-lt"/>
              </a:rPr>
              <a:t>Kevinjeet</a:t>
            </a: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CA" altLang="en-US" sz="2000" dirty="0" err="1">
                <a:solidFill>
                  <a:srgbClr val="000000"/>
                </a:solidFill>
                <a:latin typeface="+mn-lt"/>
              </a:rPr>
              <a:t>Mahngar</a:t>
            </a:r>
            <a:endParaRPr lang="en-CA" altLang="en-US" sz="2000" dirty="0">
              <a:latin typeface="+mn-lt"/>
            </a:endParaRPr>
          </a:p>
          <a:p>
            <a:pPr lvl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4A0995-31FD-4F0F-A02F-75AA99F06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155" y="1233487"/>
            <a:ext cx="4429125" cy="5368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87388" indent="-687388" algn="l" defTabSz="457200" rtl="0" eaLnBrk="0" fontAlgn="base" hangingPunct="0">
              <a:spcBef>
                <a:spcPct val="0"/>
              </a:spcBef>
              <a:spcAft>
                <a:spcPts val="2400"/>
              </a:spcAft>
              <a:buSzPct val="75000"/>
              <a:buFont typeface="Arial" charset="0"/>
              <a:buChar char="•"/>
              <a:defRPr sz="2800" kern="1200">
                <a:solidFill>
                  <a:srgbClr val="807F83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807F83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807F83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807F83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807F83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dirty="0">
                <a:solidFill>
                  <a:srgbClr val="000000"/>
                </a:solidFill>
                <a:latin typeface="Arial" charset="0"/>
                <a:cs typeface="+mn-cs"/>
              </a:rPr>
              <a:t>      </a:t>
            </a:r>
            <a:r>
              <a:rPr lang="en-CA" sz="2400" b="1" u="sng" dirty="0">
                <a:solidFill>
                  <a:srgbClr val="000000"/>
                </a:solidFill>
                <a:latin typeface="+mn-lt"/>
                <a:cs typeface="+mn-cs"/>
              </a:rPr>
              <a:t>Residents: </a:t>
            </a:r>
          </a:p>
          <a:p>
            <a:pPr marL="0" indent="0">
              <a:buNone/>
              <a:defRPr/>
            </a:pP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Boyan Woychyshyn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Fatimah Kharal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Simon Bahru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Daniel </a:t>
            </a:r>
            <a:r>
              <a:rPr lang="en-CA" sz="2000" dirty="0" err="1">
                <a:solidFill>
                  <a:srgbClr val="000000"/>
                </a:solidFill>
                <a:latin typeface="+mn-lt"/>
                <a:cs typeface="+mn-cs"/>
              </a:rPr>
              <a:t>Capdeville</a:t>
            </a: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CA" sz="2000" dirty="0" err="1">
                <a:solidFill>
                  <a:srgbClr val="000000"/>
                </a:solidFill>
                <a:latin typeface="+mn-lt"/>
                <a:cs typeface="+mn-cs"/>
              </a:rPr>
              <a:t>Tanure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Ashley Wang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Sadek Mowakket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Peter Denezis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Katelyn Gray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Justin Roy</a:t>
            </a:r>
            <a:b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cs typeface="+mn-cs"/>
              </a:rPr>
              <a:t>Dr. Ryan Sanford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52D495-5D79-4C39-BD6F-5115191FD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2144"/>
            <a:ext cx="4095937" cy="21560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F7816D8-2700-4CEE-931A-AED362089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Accreditation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28CF464-EB8D-2086-EA99-AD26A0A0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63725"/>
            <a:ext cx="8229600" cy="4262438"/>
          </a:xfrm>
        </p:spPr>
        <p:txBody>
          <a:bodyPr/>
          <a:lstStyle/>
          <a:p>
            <a:r>
              <a:rPr lang="en-US" altLang="en-US" sz="2100" dirty="0">
                <a:solidFill>
                  <a:srgbClr val="000000"/>
                </a:solidFill>
                <a:latin typeface="+mn-lt"/>
              </a:rPr>
              <a:t>External Review was in November 2019</a:t>
            </a:r>
          </a:p>
          <a:p>
            <a:r>
              <a:rPr lang="en-US" altLang="en-US" sz="2100" dirty="0">
                <a:solidFill>
                  <a:srgbClr val="000000"/>
                </a:solidFill>
                <a:latin typeface="+mn-lt"/>
              </a:rPr>
              <a:t>Next accreditation – November 2027</a:t>
            </a:r>
          </a:p>
          <a:p>
            <a:r>
              <a:rPr lang="en-US" altLang="en-US" sz="2100" dirty="0">
                <a:solidFill>
                  <a:srgbClr val="000000"/>
                </a:solidFill>
                <a:latin typeface="+mn-lt"/>
              </a:rPr>
              <a:t>Program is </a:t>
            </a:r>
            <a:r>
              <a:rPr lang="en-US" altLang="en-US" sz="2100" b="1" i="1" u="sng" dirty="0">
                <a:solidFill>
                  <a:srgbClr val="000000"/>
                </a:solidFill>
                <a:latin typeface="+mn-lt"/>
              </a:rPr>
              <a:t>FULLY ACCREDITED</a:t>
            </a:r>
          </a:p>
        </p:txBody>
      </p:sp>
      <p:pic>
        <p:nvPicPr>
          <p:cNvPr id="38916" name="Picture 4" descr="CFPC #1">
            <a:extLst>
              <a:ext uri="{FF2B5EF4-FFF2-40B4-BE49-F238E27FC236}">
                <a16:creationId xmlns:a16="http://schemas.microsoft.com/office/drawing/2014/main" id="{FD5A6A11-D607-A9E4-B718-C9352D8A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7" y="3994944"/>
            <a:ext cx="64738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56C7FDC-422D-4838-AF18-35B5B3DCC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5588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Connectivity to the Department of Family Medicine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D3E3423-51C7-4C3F-89E9-194C3109B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Direct connectivity to the department will be achieved with:</a:t>
            </a:r>
            <a:b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</a:br>
            <a:endParaRPr lang="en-US" sz="21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Orientation session</a:t>
            </a:r>
            <a:b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</a:br>
            <a:endParaRPr lang="en-US" sz="21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Meeting with ES Program Director</a:t>
            </a:r>
            <a:b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</a:b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	- To discuss progression in program</a:t>
            </a:r>
            <a:b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</a:b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	- To discuss resident concerns</a:t>
            </a:r>
            <a:b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</a:br>
            <a:endParaRPr lang="en-US" sz="21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Invitation to Family Medicine teaching / events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1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Participation in </a:t>
            </a:r>
            <a:r>
              <a:rPr lang="en-US" sz="2100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Resident Research Day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100" u="sng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Family Medicine mentoring system</a:t>
            </a:r>
            <a:b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</a:b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	- Confidential Mentorship Program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F72C1C2-C17D-4F3F-8E45-55F8F4CF31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5588"/>
            <a:ext cx="8229600" cy="581025"/>
          </a:xfrm>
        </p:spPr>
        <p:txBody>
          <a:bodyPr anchor="t"/>
          <a:lstStyle/>
          <a:p>
            <a:pPr>
              <a:defRPr/>
            </a:pPr>
            <a:r>
              <a:rPr lang="en-US" sz="4000" dirty="0">
                <a:latin typeface="Arial" charset="0"/>
                <a:ea typeface="ＭＳ Ｐゴシック" charset="0"/>
                <a:cs typeface="+mj-cs"/>
              </a:rPr>
              <a:t>Enhanced Skills Chief Resident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7C781C1-8493-4B03-9C2C-85C9CB118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100" b="1" u="sng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ＭＳ Ｐゴシック" charset="0"/>
                <a:cs typeface="+mn-cs"/>
              </a:rPr>
              <a:t>TBD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FC5E184-EF9A-410D-91C4-7A4901CF4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6400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Social Connectivity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119E4CD-4BF6-495E-B427-1EBBD26D86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37129"/>
            <a:ext cx="8448675" cy="5171609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21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Chief Resident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1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Roles:</a:t>
            </a:r>
          </a:p>
          <a:p>
            <a:pPr>
              <a:lnSpc>
                <a:spcPct val="80000"/>
              </a:lnSpc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attending the subcommittee meetings, liaising with the other residents, helping to organize a journal club/seminars series, planning social events, acting as a resident mentor for concerns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endParaRPr lang="en-US" sz="2100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Invited to attend all PGY-1 &amp; PGY-2 social events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Invited to Family Medicine Annual Retreat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197D0DA-D66F-4A58-B6E1-A3403DC2A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1324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Program Vision</a:t>
            </a:r>
            <a:br>
              <a:rPr lang="en-US" sz="4000" dirty="0">
                <a:latin typeface="Arial" charset="0"/>
                <a:ea typeface="ＭＳ Ｐゴシック" charset="0"/>
                <a:cs typeface="+mj-cs"/>
              </a:rPr>
            </a:br>
            <a:endParaRPr lang="en-US" sz="4000" dirty="0">
              <a:latin typeface="Arial" charset="0"/>
              <a:ea typeface="ＭＳ Ｐゴシック" charset="0"/>
              <a:cs typeface="+mj-cs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E539E10-FD1B-4FFF-8C45-628766DA5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125" y="1600200"/>
            <a:ext cx="8448675" cy="4525963"/>
          </a:xfrm>
        </p:spPr>
        <p:txBody>
          <a:bodyPr/>
          <a:lstStyle/>
          <a:p>
            <a:pPr algn="just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The current vision of the Enhanced Skills Program is to provide residents with additional training in specialized fields of family medicine for a duration of 6 to 12 months in length.  </a:t>
            </a:r>
          </a:p>
          <a:p>
            <a:pPr algn="just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The aim is to attract </a:t>
            </a:r>
            <a:r>
              <a:rPr lang="en-US" sz="2400" b="1" i="1" dirty="0">
                <a:solidFill>
                  <a:srgbClr val="4F2683"/>
                </a:solidFill>
                <a:latin typeface="+mn-lt"/>
                <a:ea typeface="ＭＳ Ｐゴシック" charset="0"/>
                <a:cs typeface="+mn-cs"/>
              </a:rPr>
              <a:t>exceptional residents</a:t>
            </a:r>
            <a:r>
              <a:rPr lang="en-US" sz="2400" dirty="0">
                <a:solidFill>
                  <a:srgbClr val="4F2683"/>
                </a:solidFill>
                <a:latin typeface="+mn-lt"/>
                <a:ea typeface="ＭＳ Ｐゴシック" charset="0"/>
                <a:cs typeface="+mn-cs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who want to be leaders in these sub-specialized fields of family medicine while still adhering to the guiding principles of family medicine.  </a:t>
            </a:r>
          </a:p>
          <a:p>
            <a:pPr algn="just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It is our hope that these residents will then attempt to encompass these new skills within the practice of family medicine</a:t>
            </a: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9676832F-8354-0061-2FF7-3588BB12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030" y="381200"/>
            <a:ext cx="1638300" cy="85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CBF5823F-B3E9-E2EE-A76F-9AB3E6FB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1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           Evaluations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3B15FF9F-45FA-8BF3-0E20-9FAC190A7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585913"/>
            <a:ext cx="4276725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All evaluations are done using the one45 system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ITERs (CBME format)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Field Notes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Use the </a:t>
            </a:r>
            <a:r>
              <a:rPr lang="en-US" altLang="en-US" dirty="0" err="1">
                <a:solidFill>
                  <a:srgbClr val="000000"/>
                </a:solidFill>
              </a:rPr>
              <a:t>MyFM</a:t>
            </a:r>
            <a:r>
              <a:rPr lang="en-US" altLang="en-US" dirty="0">
                <a:solidFill>
                  <a:srgbClr val="000000"/>
                </a:solidFill>
              </a:rPr>
              <a:t> family medicine field notes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CBME Faculty advisor forms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Exit review</a:t>
            </a:r>
          </a:p>
          <a:p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47109" name="Picture 1" descr="photo-3.JPG">
            <a:extLst>
              <a:ext uri="{FF2B5EF4-FFF2-40B4-BE49-F238E27FC236}">
                <a16:creationId xmlns:a16="http://schemas.microsoft.com/office/drawing/2014/main" id="{EC872CBB-F11D-88E3-8007-F1DD32415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739900"/>
            <a:ext cx="4132263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476776C3-C8BD-DC80-6EC8-0E254E36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Evaluations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68ADAD7A-0CAC-33E4-F7A3-2E100F84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350"/>
            <a:ext cx="8229600" cy="4525963"/>
          </a:xfrm>
        </p:spPr>
        <p:txBody>
          <a:bodyPr/>
          <a:lstStyle/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You are responsible for directing rotation evaluations to the appropriate preceptor unless done so automatically by the one45 system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Please do not forget to do your quarterly meetings (faculty advisor form) with your PD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Field notes are to be completed on </a:t>
            </a:r>
            <a:r>
              <a:rPr lang="en-US" altLang="en-US" sz="2400" dirty="0" err="1">
                <a:solidFill>
                  <a:srgbClr val="000000"/>
                </a:solidFill>
                <a:latin typeface="+mn-lt"/>
              </a:rPr>
              <a:t>myFM</a:t>
            </a: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. We expect a minimum of 50 field notes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You can direct any questions to FMPG office</a:t>
            </a:r>
          </a:p>
        </p:txBody>
      </p:sp>
      <p:pic>
        <p:nvPicPr>
          <p:cNvPr id="49156" name="Picture 3" descr="one45_logo.png">
            <a:extLst>
              <a:ext uri="{FF2B5EF4-FFF2-40B4-BE49-F238E27FC236}">
                <a16:creationId xmlns:a16="http://schemas.microsoft.com/office/drawing/2014/main" id="{2943A849-0268-F444-77F7-C9270BA34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74638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57664E0C-E4C3-22D3-7B10-7EC9FEBB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dirty="0" err="1">
                <a:latin typeface="+mn-lt"/>
              </a:rPr>
              <a:t>MyFM</a:t>
            </a:r>
            <a:r>
              <a:rPr lang="en-US" altLang="en-US" sz="4000" dirty="0">
                <a:latin typeface="+mn-lt"/>
              </a:rPr>
              <a:t> – Field Notes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4564E81-BD82-68F4-B75F-B66727A75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350"/>
            <a:ext cx="8229600" cy="4525963"/>
          </a:xfrm>
        </p:spPr>
        <p:txBody>
          <a:bodyPr/>
          <a:lstStyle/>
          <a:p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Field notes are to be completed on </a:t>
            </a:r>
            <a:r>
              <a:rPr lang="en-US" altLang="en-US" sz="2000" dirty="0" err="1">
                <a:solidFill>
                  <a:srgbClr val="000000"/>
                </a:solidFill>
                <a:latin typeface="+mn-lt"/>
              </a:rPr>
              <a:t>myFM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. We expect a minimum of 50 field notes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All residents should identify 2 patients they see early in the year and ask permission to follow up with them later in the year (excluding EM)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Demonstrate continuity of care and comprehensive care within the enhanced skills program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Discuss these cases with the preceptor supervising you when you first encounter these patients.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0DCF3E6-30B3-4313-A31E-7C5E58ED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6100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Academic</a:t>
            </a:r>
            <a:r>
              <a:rPr lang="en-US" sz="4000" dirty="0">
                <a:latin typeface="Arial" charset="0"/>
                <a:ea typeface="ＭＳ Ｐゴシック" charset="0"/>
                <a:cs typeface="+mj-cs"/>
              </a:rPr>
              <a:t> </a:t>
            </a:r>
            <a:r>
              <a:rPr lang="en-US" sz="4000" dirty="0">
                <a:latin typeface="+mn-lt"/>
                <a:ea typeface="ＭＳ Ｐゴシック" charset="0"/>
                <a:cs typeface="+mj-cs"/>
              </a:rPr>
              <a:t>Connectivity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2428B72-189E-4109-87B0-051D51750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2340" y="1785938"/>
            <a:ext cx="8464550" cy="45259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All residents are invited to: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+mn-cs"/>
              </a:rPr>
              <a:t>Attend Family Medicine and PGME grand rounds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+mn-cs"/>
              </a:rPr>
              <a:t>Teach at PGY-1 &amp; PGY-2 half days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endParaRPr lang="en-US" sz="2000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0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PGY-3 Seminar Series: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+mn-cs"/>
              </a:rPr>
              <a:t>Topics to be determined by the group in conjunction with the chief resident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+mn-cs"/>
              </a:rPr>
              <a:t>Topics can include: </a:t>
            </a:r>
            <a:r>
              <a:rPr lang="en-CA" sz="2000" dirty="0">
                <a:solidFill>
                  <a:srgbClr val="000000"/>
                </a:solidFill>
                <a:ea typeface="ＭＳ Ｐゴシック" charset="0"/>
                <a:cs typeface="+mn-cs"/>
              </a:rPr>
              <a:t>critical appraisal, practice management, how to set up an office, how to incorporate, CMPA talk, etc.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A19EC0B-6E17-47FB-B3F2-487604710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675" y="255588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Scholarly</a:t>
            </a:r>
            <a:r>
              <a:rPr lang="en-US" sz="4000" dirty="0">
                <a:latin typeface="Arial" charset="0"/>
                <a:ea typeface="ＭＳ Ｐゴシック" charset="0"/>
                <a:cs typeface="+mj-cs"/>
              </a:rPr>
              <a:t> </a:t>
            </a:r>
            <a:r>
              <a:rPr lang="en-US" sz="4000" dirty="0">
                <a:latin typeface="+mn-lt"/>
                <a:ea typeface="ＭＳ Ｐゴシック" charset="0"/>
                <a:cs typeface="+mj-cs"/>
              </a:rPr>
              <a:t>Activity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E3F6406-49EB-4B21-BB76-7537D153B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513" y="1378847"/>
            <a:ext cx="4851548" cy="452596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The project is not meant to be an onerous activity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All resident are eligible for funding and assistance from the Centre for Studies in Family Medicine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CA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Acceptable modes of research include: case reports, quality improvement (QI) analysis, clinical/scientific research, self-reflection projects, etc.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All topics should be discussed with your program director</a:t>
            </a:r>
            <a:endParaRPr lang="en-US" sz="2000" dirty="0">
              <a:latin typeface="+mn-lt"/>
              <a:ea typeface="ＭＳ Ｐゴシック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CC448-8477-4913-86C7-EDFC86E3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38" y="2027266"/>
            <a:ext cx="3725355" cy="22826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E0BC236-63B8-47AF-BE6B-8FAE13A11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1150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Resident Research Day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4C15B3B-CB78-44CD-AC14-7FE14089D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8" y="1767347"/>
            <a:ext cx="56261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All ES skills residents are required to present at Resident Research Day 2026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Presentation format is that of a short oral presentation at Family Medicine Research Day in June 2026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Abstracts will be due in April 2026</a:t>
            </a:r>
          </a:p>
        </p:txBody>
      </p:sp>
      <p:pic>
        <p:nvPicPr>
          <p:cNvPr id="57348" name="Picture 1" descr="IMG_5723.JPG">
            <a:extLst>
              <a:ext uri="{FF2B5EF4-FFF2-40B4-BE49-F238E27FC236}">
                <a16:creationId xmlns:a16="http://schemas.microsoft.com/office/drawing/2014/main" id="{EDB46245-7F16-0522-6284-E9475B2B2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40" y="2201421"/>
            <a:ext cx="2935587" cy="195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C99C61-4576-479D-B0E0-29DA98E53470}"/>
              </a:ext>
            </a:extLst>
          </p:cNvPr>
          <p:cNvSpPr/>
          <p:nvPr/>
        </p:nvSpPr>
        <p:spPr>
          <a:xfrm>
            <a:off x="2891672" y="4804370"/>
            <a:ext cx="336065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Postgraduate Academic Program Coordinator: Ms. Claudia Baker (</a:t>
            </a:r>
            <a:r>
              <a:rPr lang="en-US" dirty="0">
                <a:hlinkClick r:id="rId4"/>
              </a:rPr>
              <a:t>claudia.jarosz@schulich.uwo.ca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86E0C86-B5B9-4981-9395-FCAFBA56D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546100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Vacation and Conference**</a:t>
            </a:r>
          </a:p>
        </p:txBody>
      </p:sp>
      <p:pic>
        <p:nvPicPr>
          <p:cNvPr id="59395" name="Picture 1" descr="IMG_0063.jpg">
            <a:extLst>
              <a:ext uri="{FF2B5EF4-FFF2-40B4-BE49-F238E27FC236}">
                <a16:creationId xmlns:a16="http://schemas.microsoft.com/office/drawing/2014/main" id="{37D75284-5726-A7BB-62E9-A519AA61A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698625"/>
            <a:ext cx="232886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D4E205-0E9A-4671-A532-478940C05668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1698625"/>
          <a:ext cx="6096000" cy="32019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Program Length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Vacation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Professional Leave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 month</a:t>
                      </a:r>
                      <a:r>
                        <a:rPr lang="en-US" sz="1800" baseline="0" dirty="0"/>
                        <a:t> program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weeks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week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 month program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weeks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 days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 month program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 weeks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3.5 days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month program*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week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 days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9422" name="TextBox 2">
            <a:extLst>
              <a:ext uri="{FF2B5EF4-FFF2-40B4-BE49-F238E27FC236}">
                <a16:creationId xmlns:a16="http://schemas.microsoft.com/office/drawing/2014/main" id="{55557720-28D8-0AAC-4CEC-DA3E05F5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5005388"/>
            <a:ext cx="4981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*3 month programs are not currently offered at Western unless under special circumstances.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**As per PARO contract.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9423" name="TextBox 2">
            <a:extLst>
              <a:ext uri="{FF2B5EF4-FFF2-40B4-BE49-F238E27FC236}">
                <a16:creationId xmlns:a16="http://schemas.microsoft.com/office/drawing/2014/main" id="{03F98DE8-C318-8BB4-D6E8-A4EDB33B2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354" y="5472115"/>
            <a:ext cx="561498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Sz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Copy FMPGC on all vacation requests</a:t>
            </a:r>
          </a:p>
          <a:p>
            <a:pPr algn="ctr">
              <a:spcAft>
                <a:spcPct val="0"/>
              </a:spcAft>
              <a:buSzTx/>
              <a:buFontTx/>
              <a:buNone/>
            </a:pPr>
            <a:r>
              <a:rPr lang="en-CA" altLang="en-US" sz="2000" dirty="0">
                <a:latin typeface="+mn-lt"/>
                <a:hlinkClick r:id="rId4"/>
              </a:rPr>
              <a:t>fmpgc@schulich.uwo.ca</a:t>
            </a:r>
            <a:endParaRPr lang="en-US" altLang="en-US" sz="20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0704DA5-69A8-43C4-89A2-E73EFF080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925" y="546100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500" dirty="0">
                <a:latin typeface="+mn-lt"/>
                <a:ea typeface="ＭＳ Ｐゴシック" charset="0"/>
                <a:cs typeface="+mj-cs"/>
              </a:rPr>
              <a:t>Academic Funds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78E30B-DDD7-4B53-9711-36BBA37C6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24665"/>
              </p:ext>
            </p:extLst>
          </p:nvPr>
        </p:nvGraphicFramePr>
        <p:xfrm>
          <a:off x="4879516" y="1734566"/>
          <a:ext cx="4064000" cy="32019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398">
                <a:tc>
                  <a:txBody>
                    <a:bodyPr/>
                    <a:lstStyle/>
                    <a:p>
                      <a:r>
                        <a:rPr lang="en-US" sz="1800" dirty="0"/>
                        <a:t>Program Length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Funds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 month</a:t>
                      </a:r>
                      <a:r>
                        <a:rPr lang="en-US" sz="1800" baseline="0" dirty="0"/>
                        <a:t> program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$400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 month program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$300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 month program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month program*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463" name="TextBox 2">
            <a:extLst>
              <a:ext uri="{FF2B5EF4-FFF2-40B4-BE49-F238E27FC236}">
                <a16:creationId xmlns:a16="http://schemas.microsoft.com/office/drawing/2014/main" id="{71744612-967D-077D-73B9-DE0A9AF10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87" y="5543997"/>
            <a:ext cx="8758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*3 month programs are not currently offered at Western unless under special circumstances.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*ACLS is a Medical Affairs Requirement and the cost is covered by LHSC</a:t>
            </a: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1464" name="TextBox 3">
            <a:extLst>
              <a:ext uri="{FF2B5EF4-FFF2-40B4-BE49-F238E27FC236}">
                <a16:creationId xmlns:a16="http://schemas.microsoft.com/office/drawing/2014/main" id="{BF3D90DB-7B20-C4FF-168C-F9D27EC98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87" y="1482313"/>
            <a:ext cx="4473281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SzTx/>
            </a:pPr>
            <a:r>
              <a:rPr lang="en-US" alt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The department of FM will provide funds to attend courses, conferences and workshops. </a:t>
            </a:r>
            <a:br>
              <a:rPr lang="en-US" altLang="en-US" sz="19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Aft>
                <a:spcPct val="0"/>
              </a:spcAft>
              <a:buSzTx/>
            </a:pPr>
            <a:r>
              <a:rPr lang="en-US" alt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Requests must be pre-approved before asking for reimbursement.</a:t>
            </a:r>
          </a:p>
          <a:p>
            <a:pPr eaLnBrk="1" hangingPunct="1">
              <a:spcAft>
                <a:spcPct val="0"/>
              </a:spcAft>
              <a:buSzTx/>
            </a:pPr>
            <a:r>
              <a:rPr lang="en-US" alt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Additional funds are available on a competitive basis through the PGME office.</a:t>
            </a:r>
            <a:br>
              <a:rPr lang="en-US" altLang="en-US" sz="19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US" altLang="en-US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buSzTx/>
            </a:pPr>
            <a:r>
              <a:rPr lang="en-US" alt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If you are a previous Western FM resident, you can carry over any additional funding you have remaining.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D49C4420-167C-4D4A-B110-1A4817D47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97963" y="1600200"/>
            <a:ext cx="5721350" cy="4525963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CA" sz="2000" b="1" u="sng" dirty="0">
                <a:solidFill>
                  <a:srgbClr val="000000"/>
                </a:solidFill>
                <a:cs typeface="+mn-cs"/>
              </a:rPr>
              <a:t>Process:</a:t>
            </a:r>
            <a:br>
              <a:rPr lang="en-CA" sz="2000" b="1" u="sng" dirty="0">
                <a:solidFill>
                  <a:srgbClr val="000000"/>
                </a:solidFill>
                <a:cs typeface="+mn-cs"/>
              </a:rPr>
            </a:br>
            <a:endParaRPr lang="en-US" sz="2000" b="1" u="sng" dirty="0">
              <a:solidFill>
                <a:srgbClr val="000000"/>
              </a:solidFill>
              <a:cs typeface="+mn-cs"/>
            </a:endParaRPr>
          </a:p>
          <a:p>
            <a:pPr lvl="2">
              <a:lnSpc>
                <a:spcPct val="90000"/>
              </a:lnSpc>
              <a:defRPr/>
            </a:pPr>
            <a:r>
              <a:rPr lang="en-CA" sz="2000" dirty="0">
                <a:solidFill>
                  <a:srgbClr val="000000"/>
                </a:solidFill>
                <a:cs typeface="+mn-cs"/>
              </a:rPr>
              <a:t>Vacation form needs to be approved by the current rotation supervisor and program coordinator.</a:t>
            </a:r>
          </a:p>
          <a:p>
            <a:pPr lvl="2">
              <a:lnSpc>
                <a:spcPct val="90000"/>
              </a:lnSpc>
              <a:defRPr/>
            </a:pPr>
            <a:endParaRPr lang="en-CA" sz="2000" dirty="0">
              <a:solidFill>
                <a:srgbClr val="000000"/>
              </a:solidFill>
              <a:cs typeface="+mn-cs"/>
            </a:endParaRPr>
          </a:p>
          <a:p>
            <a:pPr lvl="2">
              <a:lnSpc>
                <a:spcPct val="90000"/>
              </a:lnSpc>
              <a:defRPr/>
            </a:pPr>
            <a:r>
              <a:rPr lang="en-CA" sz="2000" dirty="0">
                <a:solidFill>
                  <a:srgbClr val="000000"/>
                </a:solidFill>
                <a:cs typeface="+mn-cs"/>
              </a:rPr>
              <a:t>Form found online: </a:t>
            </a:r>
            <a:r>
              <a:rPr lang="en-CA" sz="2000" dirty="0">
                <a:hlinkClick r:id="rId3"/>
              </a:rPr>
              <a:t>https://www.schulich.uwo.ca/familymedicine/postgraduate/current_residents/policies/professional_leaves_vacation_religious_holiday.html</a:t>
            </a:r>
            <a:endParaRPr lang="en-CA" sz="2000" dirty="0"/>
          </a:p>
          <a:p>
            <a:pPr marL="914400" lvl="2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0000"/>
              </a:solidFill>
              <a:cs typeface="+mn-cs"/>
            </a:endParaRP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Confirmation must be sent to </a:t>
            </a:r>
            <a:r>
              <a:rPr lang="en-US" sz="2000" dirty="0">
                <a:solidFill>
                  <a:srgbClr val="000000"/>
                </a:solidFill>
                <a:cs typeface="Arial"/>
                <a:hlinkClick r:id="rId4"/>
              </a:rPr>
              <a:t>fmpgc@schulich.uwo.ca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 lvl="2">
              <a:lnSpc>
                <a:spcPct val="90000"/>
              </a:lnSpc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81D5894F-FA18-0CEA-0982-70C53285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546100"/>
            <a:ext cx="873354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SzTx/>
              <a:buFontTx/>
              <a:buNone/>
            </a:pPr>
            <a:r>
              <a:rPr lang="en-US" altLang="en-US" sz="5000" b="1" dirty="0">
                <a:solidFill>
                  <a:srgbClr val="554295"/>
                </a:solidFill>
                <a:latin typeface="+mn-lt"/>
                <a:cs typeface="Arial" panose="020B0604020202020204" pitchFamily="34" charset="0"/>
              </a:rPr>
              <a:t>Vacation and Conference</a:t>
            </a:r>
          </a:p>
        </p:txBody>
      </p:sp>
      <p:pic>
        <p:nvPicPr>
          <p:cNvPr id="63492" name="Picture 1" descr="j0178938.jpg">
            <a:extLst>
              <a:ext uri="{FF2B5EF4-FFF2-40B4-BE49-F238E27FC236}">
                <a16:creationId xmlns:a16="http://schemas.microsoft.com/office/drawing/2014/main" id="{8490761D-2795-E2CC-880D-89221BA06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91" y="2396331"/>
            <a:ext cx="3122613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tv-moonlighting.jpg">
            <a:extLst>
              <a:ext uri="{FF2B5EF4-FFF2-40B4-BE49-F238E27FC236}">
                <a16:creationId xmlns:a16="http://schemas.microsoft.com/office/drawing/2014/main" id="{12A0C274-7F52-9783-2371-0E193E8A3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417638"/>
            <a:ext cx="295116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le 1">
            <a:extLst>
              <a:ext uri="{FF2B5EF4-FFF2-40B4-BE49-F238E27FC236}">
                <a16:creationId xmlns:a16="http://schemas.microsoft.com/office/drawing/2014/main" id="{F6A41F5A-0958-BC5D-C352-63D557A9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+mn-lt"/>
              </a:rPr>
              <a:t>Moonlighting</a:t>
            </a:r>
          </a:p>
        </p:txBody>
      </p:sp>
      <p:sp>
        <p:nvSpPr>
          <p:cNvPr id="65540" name="Content Placeholder 2">
            <a:extLst>
              <a:ext uri="{FF2B5EF4-FFF2-40B4-BE49-F238E27FC236}">
                <a16:creationId xmlns:a16="http://schemas.microsoft.com/office/drawing/2014/main" id="{2B9151A7-F222-7323-9914-73E1AF975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5338763" cy="4789487"/>
          </a:xfrm>
        </p:spPr>
        <p:txBody>
          <a:bodyPr/>
          <a:lstStyle/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Refer to complete policy in the </a:t>
            </a:r>
            <a:r>
              <a:rPr lang="en-US" altLang="en-US" sz="2400" b="1" u="sng" dirty="0">
                <a:solidFill>
                  <a:srgbClr val="000000"/>
                </a:solidFill>
                <a:latin typeface="+mn-lt"/>
                <a:hlinkClick r:id="rId4"/>
              </a:rPr>
              <a:t>ES Resident Manual</a:t>
            </a:r>
            <a:endParaRPr lang="en-US" altLang="en-US" sz="2400" b="1" u="sng" dirty="0">
              <a:solidFill>
                <a:srgbClr val="000000"/>
              </a:solidFill>
              <a:latin typeface="+mn-lt"/>
            </a:endParaRPr>
          </a:p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Complete 50% of program and be in good standing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Cannot occur in Western affiliated institutes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Cannot interfere with ES commitments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F824199-05CD-407F-BBE6-C26075A76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8925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Program Contacts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893B7F9-A715-DD15-667A-CE03F94DE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118" y="1241239"/>
            <a:ext cx="8919882" cy="428998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+mn-lt"/>
              </a:rPr>
              <a:t>ES Program Director: 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Dr. Tatiana Jevremovic (</a:t>
            </a:r>
            <a:r>
              <a:rPr lang="en-US" altLang="en-US" sz="1700" dirty="0">
                <a:solidFill>
                  <a:srgbClr val="000000"/>
                </a:solidFill>
                <a:latin typeface="+mn-lt"/>
                <a:hlinkClick r:id="rId3"/>
              </a:rPr>
              <a:t>tjevremo@uwo.ca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)</a:t>
            </a:r>
            <a:endParaRPr lang="en-US" altLang="en-US" sz="17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+mn-lt"/>
              </a:rPr>
              <a:t>DFM Program Director: 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Dr. Dan Grushka (</a:t>
            </a:r>
            <a:r>
              <a:rPr lang="en-US" altLang="en-US" sz="1700" dirty="0">
                <a:solidFill>
                  <a:srgbClr val="000000"/>
                </a:solidFill>
                <a:latin typeface="+mn-lt"/>
                <a:hlinkClick r:id="rId4"/>
              </a:rPr>
              <a:t>dgrushk@uwo.ca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)</a:t>
            </a:r>
            <a:endParaRPr lang="en-US" altLang="en-US" sz="17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+mn-lt"/>
              </a:rPr>
              <a:t>DFM Associate Program Director: 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Dr. Christina Cookson (</a:t>
            </a:r>
            <a:r>
              <a:rPr lang="en-US" altLang="en-US" sz="1700" dirty="0">
                <a:solidFill>
                  <a:srgbClr val="000000"/>
                </a:solidFill>
                <a:latin typeface="+mn-lt"/>
                <a:hlinkClick r:id="rId5"/>
              </a:rPr>
              <a:t>ccookso@uwo.ca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) </a:t>
            </a:r>
            <a:endParaRPr lang="en-US" altLang="en-US" sz="17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+mn-lt"/>
              </a:rPr>
              <a:t>Program Administrator: 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Ms. Laura Sparrow (</a:t>
            </a:r>
            <a:r>
              <a:rPr lang="en-US" altLang="en-US" sz="1700" dirty="0">
                <a:solidFill>
                  <a:srgbClr val="000000"/>
                </a:solidFill>
                <a:latin typeface="+mn-lt"/>
                <a:hlinkClick r:id="rId6"/>
              </a:rPr>
              <a:t>laura.sparrow@schulich.uwo.ca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) </a:t>
            </a:r>
            <a:endParaRPr lang="en-US" altLang="en-US" sz="17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+mn-lt"/>
              </a:rPr>
              <a:t>Postgraduate Education Manager: 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Ms. Liz McInnis (</a:t>
            </a:r>
            <a:r>
              <a:rPr lang="en-US" altLang="en-US" sz="1700" dirty="0">
                <a:solidFill>
                  <a:srgbClr val="000000"/>
                </a:solidFill>
                <a:latin typeface="+mn-lt"/>
                <a:hlinkClick r:id="rId7"/>
              </a:rPr>
              <a:t>liz.mcinnis@schulich.uwo.ca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+mn-lt"/>
              </a:rPr>
              <a:t>Postgraduate Academic Program Coordinator: 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Ms. Claudia Baker (</a:t>
            </a:r>
            <a:r>
              <a:rPr lang="en-US" altLang="en-US" sz="1700" dirty="0">
                <a:solidFill>
                  <a:srgbClr val="000000"/>
                </a:solidFill>
                <a:latin typeface="+mn-lt"/>
                <a:hlinkClick r:id="rId8"/>
              </a:rPr>
              <a:t>claudia.jarosz@schulich.uwo.ca</a:t>
            </a:r>
            <a:r>
              <a:rPr lang="en-US" altLang="en-US" sz="170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en-US" altLang="en-US" sz="1700" b="1" dirty="0">
                <a:solidFill>
                  <a:schemeClr val="tx1"/>
                </a:solidFill>
                <a:latin typeface="+mn-lt"/>
              </a:rPr>
              <a:t>Office of Distributed Education: </a:t>
            </a:r>
            <a:r>
              <a:rPr lang="en-US" altLang="en-US" sz="17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sz="1700" dirty="0">
                <a:solidFill>
                  <a:schemeClr val="tx1"/>
                </a:solidFill>
                <a:latin typeface="+mn-lt"/>
                <a:hlinkClick r:id="rId9"/>
              </a:rPr>
              <a:t>Distributed.Education@schulich.uwo.ca</a:t>
            </a:r>
            <a:r>
              <a:rPr lang="en-US" altLang="en-US" sz="17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700" b="1" dirty="0">
                <a:solidFill>
                  <a:schemeClr val="tx1"/>
                </a:solidFill>
                <a:latin typeface="+mn-lt"/>
              </a:rPr>
              <a:t>Family Medicine Post Graduate Office: </a:t>
            </a:r>
            <a:r>
              <a:rPr lang="en-US" altLang="en-US" sz="17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sz="1700" dirty="0">
                <a:solidFill>
                  <a:schemeClr val="tx1"/>
                </a:solidFill>
                <a:latin typeface="+mn-lt"/>
                <a:hlinkClick r:id="rId10"/>
              </a:rPr>
              <a:t>fmpgc@schulich.uwo.ca</a:t>
            </a:r>
            <a:r>
              <a:rPr lang="en-US" altLang="en-US" sz="1700" dirty="0">
                <a:solidFill>
                  <a:schemeClr val="tx1"/>
                </a:solidFill>
                <a:latin typeface="+mn-lt"/>
              </a:rPr>
              <a:t>)</a:t>
            </a:r>
            <a:endParaRPr lang="en-US" altLang="en-US" sz="1700" dirty="0"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49FA748F-588A-4164-A743-46ECD6CAF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5588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Certification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93FD481-A57D-4B05-A885-758B79FE9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04900"/>
            <a:ext cx="5565775" cy="4833938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All residents who successfully complete the program will receive: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+mn-cs"/>
              </a:rPr>
              <a:t>UWO certificate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+mn-cs"/>
              </a:rPr>
              <a:t>Category programs are eligible for CAC from CFPC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endParaRPr lang="en-US" sz="1800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Exams for certification: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+mn-cs"/>
              </a:rPr>
              <a:t>Sports Medicine (conducted through CASEM)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+mn-cs"/>
              </a:rPr>
              <a:t>Palliative Care (conducted through UWO)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+mn-cs"/>
              </a:rPr>
              <a:t>Emergency Medicine (conducted through CFPC)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endParaRPr lang="en-US" sz="1800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Thesis required: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+mn-cs"/>
              </a:rPr>
              <a:t>Academic Family Medicine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endParaRPr lang="en-US" sz="2400" dirty="0">
              <a:latin typeface="Arial" charset="0"/>
              <a:ea typeface="ＭＳ Ｐゴシック" charset="0"/>
              <a:cs typeface="+mn-cs"/>
            </a:endParaRP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endParaRPr lang="en-US" sz="2400" dirty="0"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67588" name="Picture 1" descr="ED000082.png">
            <a:extLst>
              <a:ext uri="{FF2B5EF4-FFF2-40B4-BE49-F238E27FC236}">
                <a16:creationId xmlns:a16="http://schemas.microsoft.com/office/drawing/2014/main" id="{ED424048-F2BE-98F1-04D7-59C10383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19" y="1664486"/>
            <a:ext cx="2819979" cy="251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7F28EF0B-0E34-4A3D-DB7C-64ECDA00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+mn-lt"/>
              </a:rPr>
              <a:t>CACs</a:t>
            </a: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160BA408-E28C-7D95-7F7E-6B2F20FF8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All residents in Category 1 programs who successfully complete the program will be granted a CAC from the CFPC</a:t>
            </a:r>
          </a:p>
          <a:p>
            <a:r>
              <a:rPr lang="en-US" altLang="en-US" sz="2400" dirty="0">
                <a:latin typeface="+mn-lt"/>
                <a:hlinkClick r:id="rId3"/>
              </a:rPr>
              <a:t>http://www.cfpc.ca/cac/</a:t>
            </a:r>
            <a:endParaRPr lang="en-US" altLang="en-US" sz="2400" dirty="0">
              <a:latin typeface="+mn-lt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69636" name="Picture 4" descr="CFPC #1">
            <a:extLst>
              <a:ext uri="{FF2B5EF4-FFF2-40B4-BE49-F238E27FC236}">
                <a16:creationId xmlns:a16="http://schemas.microsoft.com/office/drawing/2014/main" id="{3B312042-FD50-A82B-3C1C-403A4959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4302125"/>
            <a:ext cx="64738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72C75605-7D38-A7DC-2BC5-79A2A192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+mn-lt"/>
              </a:rPr>
              <a:t>Graduation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484189A8-F8E8-871F-985C-C1EB4EBB7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There is a graduation ceremony and reception in June that you are invited to attend</a:t>
            </a:r>
          </a:p>
          <a:p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At that time you will receive your certificate</a:t>
            </a:r>
          </a:p>
          <a:p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If you chose not to attend, you are responsible for picking up your certificate, as they are not mailed</a:t>
            </a:r>
          </a:p>
          <a:p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June 2026</a:t>
            </a:r>
          </a:p>
        </p:txBody>
      </p:sp>
      <p:pic>
        <p:nvPicPr>
          <p:cNvPr id="71684" name="Picture 3" descr="ED000083.png">
            <a:extLst>
              <a:ext uri="{FF2B5EF4-FFF2-40B4-BE49-F238E27FC236}">
                <a16:creationId xmlns:a16="http://schemas.microsoft.com/office/drawing/2014/main" id="{5AAC1315-6EA5-D1D8-0344-0D3CB3786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94" y="4046538"/>
            <a:ext cx="223361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8675BCF-B506-49F6-9B9D-8921312C6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16577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Resources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A0DC1D8-10CA-4EAE-B051-CFDC59660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55738"/>
            <a:ext cx="8494713" cy="4525962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cs typeface="ＭＳ Ｐゴシック" charset="0"/>
              </a:rPr>
              <a:t>Family Medicine website: </a:t>
            </a:r>
            <a:r>
              <a:rPr lang="en-US" sz="2000" dirty="0">
                <a:latin typeface="+mn-lt"/>
                <a:cs typeface="ＭＳ Ｐゴシック" charset="0"/>
                <a:hlinkClick r:id="rId3"/>
              </a:rPr>
              <a:t>http://www.schulich.uwo.ca/familymedicine/</a:t>
            </a:r>
            <a:endParaRPr lang="en-US" sz="2000" dirty="0">
              <a:latin typeface="+mn-lt"/>
              <a:cs typeface="ＭＳ Ｐゴシック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cs typeface="ＭＳ Ｐゴシック" charset="0"/>
              </a:rPr>
              <a:t>Please refer to website regarding updates from the department and the new Enhanced Skills Program website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cs typeface="ＭＳ Ｐゴシック" charset="0"/>
              </a:rPr>
              <a:t>Please refer to the </a:t>
            </a:r>
            <a:r>
              <a:rPr lang="en-US" sz="2000" b="1" u="sng" dirty="0">
                <a:solidFill>
                  <a:srgbClr val="000000"/>
                </a:solidFill>
                <a:latin typeface="+mn-lt"/>
                <a:cs typeface="ＭＳ Ｐゴシック" charset="0"/>
              </a:rPr>
              <a:t>orientation manual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ＭＳ Ｐゴシック" charset="0"/>
              </a:rPr>
              <a:t> for all policies</a:t>
            </a:r>
          </a:p>
          <a:p>
            <a:pPr>
              <a:defRPr/>
            </a:pPr>
            <a:r>
              <a:rPr lang="en-US" sz="2000" b="1" i="1" dirty="0">
                <a:solidFill>
                  <a:srgbClr val="000000"/>
                </a:solidFill>
                <a:latin typeface="+mn-lt"/>
                <a:cs typeface="+mn-cs"/>
              </a:rPr>
              <a:t>All policies that govern PGY-1 &amp; PGY-2 apply to PGY-3 residents</a:t>
            </a:r>
          </a:p>
          <a:p>
            <a:pPr>
              <a:defRPr/>
            </a:pPr>
            <a:endParaRPr lang="en-US" dirty="0">
              <a:latin typeface="Arial" pitchFamily="34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5AB5E1A8-D307-4029-8D8C-4D6A193C0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49225"/>
            <a:ext cx="8229600" cy="652463"/>
          </a:xfrm>
        </p:spPr>
        <p:txBody>
          <a:bodyPr anchor="t"/>
          <a:lstStyle/>
          <a:p>
            <a:pPr algn="ctr">
              <a:defRPr/>
            </a:pPr>
            <a:r>
              <a:rPr lang="en-US" sz="3800" dirty="0">
                <a:latin typeface="+mn-lt"/>
                <a:ea typeface="ＭＳ Ｐゴシック" charset="0"/>
                <a:cs typeface="+mj-cs"/>
              </a:rPr>
              <a:t>Office of Distributed Education (DE) Rotations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15EC1A3-27FA-427F-8E16-DCA2F0C6E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15678"/>
            <a:ext cx="5389563" cy="4235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87388" indent="-687388" algn="l" defTabSz="457200" rtl="0" eaLnBrk="0" fontAlgn="base" hangingPunct="0">
              <a:spcBef>
                <a:spcPct val="0"/>
              </a:spcBef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807F83"/>
                </a:solidFill>
                <a:latin typeface="Arial"/>
                <a:ea typeface="MS PGothic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807F83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7F83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807F83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807F83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Residents completing rotations outside LHSC/SJHC/UWO, within the Distributed Education region, may be eligible to receive  travel and accommodation funding.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For further details, go to: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  <a:hlinkClick r:id="rId3"/>
              </a:rPr>
              <a:t>www.schulich.uwo.ca/distributededucation</a:t>
            </a:r>
            <a:endParaRPr lang="en-US" sz="20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</a:rPr>
              <a:t>Or contact us at: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  <a:hlinkClick r:id="rId4"/>
              </a:rPr>
              <a:t>distributed.education@schulich.uwo.ca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</a:b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  <a:p>
            <a:pPr marL="457200" lvl="1" indent="0">
              <a:buFont typeface="Arial" charset="0"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+mn-cs"/>
            </a:endParaRPr>
          </a:p>
          <a:p>
            <a:pPr lvl="1">
              <a:buFontTx/>
              <a:buNone/>
              <a:defRPr/>
            </a:pPr>
            <a:endParaRPr lang="en-US" sz="1000" dirty="0"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75780" name="Picture 1">
            <a:extLst>
              <a:ext uri="{FF2B5EF4-FFF2-40B4-BE49-F238E27FC236}">
                <a16:creationId xmlns:a16="http://schemas.microsoft.com/office/drawing/2014/main" id="{5973CCD0-C200-06E8-9048-6B4016FDC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846" y="1543654"/>
            <a:ext cx="2694269" cy="4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Billede 20" descr="dreamstime_Hospital doctor.jpg">
            <a:extLst>
              <a:ext uri="{FF2B5EF4-FFF2-40B4-BE49-F238E27FC236}">
                <a16:creationId xmlns:a16="http://schemas.microsoft.com/office/drawing/2014/main" id="{BDD293FC-B60B-7227-2247-52E834CA4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FDFE406-7495-4E99-B454-C8F839A77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" y="5073650"/>
            <a:ext cx="9159875" cy="1346200"/>
          </a:xfrm>
          <a:prstGeom prst="rect">
            <a:avLst/>
          </a:prstGeom>
          <a:solidFill>
            <a:srgbClr val="594099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indent="-342900" algn="ctr" eaLnBrk="1" hangingPunct="1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  <a:ea typeface="+mn-ea"/>
            </a:endParaRPr>
          </a:p>
        </p:txBody>
      </p:sp>
      <p:sp>
        <p:nvSpPr>
          <p:cNvPr id="77828" name="Rectangle 5">
            <a:extLst>
              <a:ext uri="{FF2B5EF4-FFF2-40B4-BE49-F238E27FC236}">
                <a16:creationId xmlns:a16="http://schemas.microsoft.com/office/drawing/2014/main" id="{382EAFA4-0C84-AFF2-69D9-750C1DAA1E2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2763" y="5124450"/>
            <a:ext cx="63103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Aft>
                <a:spcPct val="0"/>
              </a:spcAft>
              <a:buSzTx/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Questions??</a:t>
            </a:r>
          </a:p>
          <a:p>
            <a:pPr eaLnBrk="1" hangingPunct="1">
              <a:lnSpc>
                <a:spcPct val="95000"/>
              </a:lnSpc>
              <a:spcAft>
                <a:spcPct val="0"/>
              </a:spcAft>
              <a:buSzTx/>
              <a:buFontTx/>
              <a:buNone/>
            </a:pP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77829" name="Picture 3">
            <a:extLst>
              <a:ext uri="{FF2B5EF4-FFF2-40B4-BE49-F238E27FC236}">
                <a16:creationId xmlns:a16="http://schemas.microsoft.com/office/drawing/2014/main" id="{7C50D768-B77C-192B-5C84-2CA6AF66A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5080000"/>
            <a:ext cx="17875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" descr="main_page_white.jpg">
            <a:extLst>
              <a:ext uri="{FF2B5EF4-FFF2-40B4-BE49-F238E27FC236}">
                <a16:creationId xmlns:a16="http://schemas.microsoft.com/office/drawing/2014/main" id="{BA8113D9-03E9-10B1-EC57-9695B5264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080000"/>
            <a:ext cx="17875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3F9694B-4C5E-4141-8C67-79389565C6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0200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Programs Offered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968402B-B464-9FCB-152D-D1BA0DAB2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871" y="1501588"/>
            <a:ext cx="4302125" cy="4525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Academic Family Medicine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Care of the Elderly*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Sport &amp; Exercise Medicine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Palliative Care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Emergency Medicine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Chronic Disease Management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10244" name="Picture 3" descr="rbso_23.png">
            <a:extLst>
              <a:ext uri="{FF2B5EF4-FFF2-40B4-BE49-F238E27FC236}">
                <a16:creationId xmlns:a16="http://schemas.microsoft.com/office/drawing/2014/main" id="{BDFEE7AC-020C-103B-B781-661C1839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1303057"/>
            <a:ext cx="18542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">
            <a:extLst>
              <a:ext uri="{FF2B5EF4-FFF2-40B4-BE49-F238E27FC236}">
                <a16:creationId xmlns:a16="http://schemas.microsoft.com/office/drawing/2014/main" id="{D66A577E-BDD0-1711-66D2-BA53E264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596" y="1525250"/>
            <a:ext cx="4572000" cy="267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7388" indent="-687388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Hospitalist 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Child Health*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Obstetrics &amp; Women’s Health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Primary Care Rheumatology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Family Medicine-Oncology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Individualized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574C66-4244-4EA4-B469-02B306A945CC}"/>
              </a:ext>
            </a:extLst>
          </p:cNvPr>
          <p:cNvSpPr txBox="1"/>
          <p:nvPr/>
        </p:nvSpPr>
        <p:spPr>
          <a:xfrm>
            <a:off x="457200" y="5480993"/>
            <a:ext cx="476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Not being offered this year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4444270-B5C1-63C7-A898-0BED1B58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Types of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4ECBC-A5F5-450F-B52D-3DF520159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13" y="1600200"/>
            <a:ext cx="6591300" cy="43640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n-US" b="1" u="sng" dirty="0">
                <a:solidFill>
                  <a:srgbClr val="000000"/>
                </a:solidFill>
                <a:latin typeface="+mn-lt"/>
                <a:cs typeface="Arial"/>
              </a:rPr>
              <a:t>Category 1 Programs: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Programs that adhere to an agreed upon set of national guidelines, objectives and evaluations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ER, COE, Palliative Care, SEM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Cannot deviate from the program objectives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marL="0" indent="0">
              <a:buNone/>
              <a:defRPr/>
            </a:pPr>
            <a:r>
              <a:rPr lang="en-US" b="1" u="sng" dirty="0">
                <a:solidFill>
                  <a:srgbClr val="000000"/>
                </a:solidFill>
                <a:latin typeface="+mn-lt"/>
                <a:cs typeface="Arial"/>
              </a:rPr>
              <a:t>Category 2 Programs: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Programs that have been designed at the university level that adhere to the guiding principles of Enhanced Skills training in the CFPC red book, but do not have a nationally agreed upon set of guidelines, objectives and evaluations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More internal flexibility with regards to training</a:t>
            </a:r>
          </a:p>
        </p:txBody>
      </p:sp>
      <p:pic>
        <p:nvPicPr>
          <p:cNvPr id="12292" name="Picture 4" descr="Red-Book-cover_EN.jpg">
            <a:extLst>
              <a:ext uri="{FF2B5EF4-FFF2-40B4-BE49-F238E27FC236}">
                <a16:creationId xmlns:a16="http://schemas.microsoft.com/office/drawing/2014/main" id="{A432E3AD-B1F7-D1C9-EB1A-37D479879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2271713"/>
            <a:ext cx="20955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C5E9CD3-E91A-4683-A68E-9C0473A34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0513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Meeting your Program Director!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5475EE9-A04A-4DD8-8ADC-3BDBAEEF17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1163" y="1081086"/>
            <a:ext cx="4049712" cy="452596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Objectives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Responsibilities</a:t>
            </a:r>
          </a:p>
          <a:p>
            <a:pPr lvl="2" algn="just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+mn-cs"/>
              </a:rPr>
              <a:t>Journal club</a:t>
            </a:r>
          </a:p>
          <a:p>
            <a:pPr lvl="2" algn="just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+mn-cs"/>
              </a:rPr>
              <a:t>Call</a:t>
            </a:r>
          </a:p>
          <a:p>
            <a:pPr lvl="2" algn="just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+mn-cs"/>
              </a:rPr>
              <a:t>Grand Rounds</a:t>
            </a:r>
          </a:p>
          <a:p>
            <a:pPr lvl="2" algn="just"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Evaluations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28A1FC2-4494-BC19-5819-22B4A0714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241" y="1081087"/>
            <a:ext cx="40497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7388" indent="-687388"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  <a:defRPr sz="2800">
                <a:solidFill>
                  <a:srgbClr val="807F8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807F83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endParaRPr lang="en-US" altLang="en-US" dirty="0"/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+mn-lt"/>
              </a:rPr>
              <a:t>Rotation schedule</a:t>
            </a:r>
          </a:p>
          <a:p>
            <a:pPr algn="just"/>
            <a:r>
              <a:rPr lang="en-US" altLang="en-US" dirty="0">
                <a:solidFill>
                  <a:srgbClr val="000000"/>
                </a:solidFill>
                <a:latin typeface="+mn-lt"/>
              </a:rPr>
              <a:t>Scholarly project</a:t>
            </a:r>
          </a:p>
        </p:txBody>
      </p:sp>
      <p:pic>
        <p:nvPicPr>
          <p:cNvPr id="14341" name="Picture 1" descr="j0284915.jpg">
            <a:extLst>
              <a:ext uri="{FF2B5EF4-FFF2-40B4-BE49-F238E27FC236}">
                <a16:creationId xmlns:a16="http://schemas.microsoft.com/office/drawing/2014/main" id="{70FD2F3F-9196-52A9-94D3-141265AC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3789363"/>
            <a:ext cx="36576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2904A67-D675-4B63-9C65-37B3B8E7D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663" y="290513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Academic Family Medicine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BCC0CAC-55A7-452A-98EC-92DCF8676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210425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CA" sz="24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Program Director: </a:t>
            </a:r>
          </a:p>
          <a:p>
            <a:pPr marL="0" indent="0">
              <a:buNone/>
              <a:defRPr/>
            </a:pPr>
            <a:r>
              <a:rPr lang="en-CA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Dr. Christina Cookson</a:t>
            </a:r>
            <a:endParaRPr lang="en-CA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CA" sz="2400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Residents</a:t>
            </a:r>
            <a:r>
              <a:rPr lang="en-CA" b="1" u="sng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: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CA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Dr. Joseph Herbert</a:t>
            </a:r>
            <a:br>
              <a:rPr lang="en-CA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</a:br>
            <a:r>
              <a:rPr lang="en-CA" sz="2000" dirty="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rPr>
              <a:t>Dr. Wesam Alerian</a:t>
            </a:r>
          </a:p>
          <a:p>
            <a:pPr lvl="1">
              <a:buFont typeface="Arial" charset="0"/>
              <a:buChar char="–"/>
              <a:defRPr/>
            </a:pPr>
            <a:endParaRPr lang="en-CA" sz="24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16388" name="Picture 1" descr="stethescopeandkeyboard65.jpg">
            <a:extLst>
              <a:ext uri="{FF2B5EF4-FFF2-40B4-BE49-F238E27FC236}">
                <a16:creationId xmlns:a16="http://schemas.microsoft.com/office/drawing/2014/main" id="{A229B6E1-7A1B-D8AD-B4D4-394B72113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43" y="1907014"/>
            <a:ext cx="33750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1F0AD8D-42FA-4056-B628-5D056824C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0513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Sports &amp; Exercise Medicine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4AD1B68-EFE9-393C-69AC-07B6D7331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17663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CA" altLang="en-US" sz="2400" b="1" u="sng" dirty="0">
                <a:solidFill>
                  <a:srgbClr val="000000"/>
                </a:solidFill>
                <a:latin typeface="+mn-lt"/>
              </a:rPr>
              <a:t>Program Director: </a:t>
            </a:r>
          </a:p>
          <a:p>
            <a:pPr marL="0" indent="0">
              <a:buNone/>
            </a:pP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Dr. Graham Briscoe </a:t>
            </a:r>
            <a:endParaRPr lang="en-CA" altLang="en-US" sz="2000" dirty="0">
              <a:solidFill>
                <a:schemeClr val="tx1"/>
              </a:solidFill>
              <a:latin typeface="+mn-lt"/>
            </a:endParaRPr>
          </a:p>
          <a:p>
            <a:pPr lvl="1"/>
            <a:endParaRPr lang="en-CA" altLang="en-US" sz="2000" dirty="0"/>
          </a:p>
          <a:p>
            <a:pPr marL="0" indent="0">
              <a:buNone/>
            </a:pPr>
            <a:r>
              <a:rPr lang="en-CA" altLang="en-US" sz="2400" b="1" u="sng" dirty="0">
                <a:solidFill>
                  <a:srgbClr val="000000"/>
                </a:solidFill>
                <a:latin typeface="+mn-lt"/>
              </a:rPr>
              <a:t>Residents:</a:t>
            </a:r>
          </a:p>
          <a:p>
            <a:pPr marL="0" indent="0">
              <a:buNone/>
            </a:pP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Dr. Austin Kemp</a:t>
            </a:r>
            <a:br>
              <a:rPr lang="en-CA" altLang="en-US" sz="2000" dirty="0">
                <a:solidFill>
                  <a:srgbClr val="000000"/>
                </a:solidFill>
                <a:latin typeface="+mn-lt"/>
              </a:rPr>
            </a:b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Dr. Gerald Power</a:t>
            </a:r>
            <a:br>
              <a:rPr lang="en-CA" altLang="en-US" sz="2000" dirty="0">
                <a:solidFill>
                  <a:srgbClr val="000000"/>
                </a:solidFill>
                <a:latin typeface="+mn-lt"/>
              </a:rPr>
            </a:b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Dr. Jasmine Aggarwal</a:t>
            </a:r>
            <a:br>
              <a:rPr lang="en-CA" altLang="en-US" sz="2000" dirty="0">
                <a:solidFill>
                  <a:srgbClr val="000000"/>
                </a:solidFill>
                <a:latin typeface="+mn-lt"/>
              </a:rPr>
            </a:b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Dr. Matthew Ryckman</a:t>
            </a:r>
            <a:br>
              <a:rPr lang="en-CA" altLang="en-US" sz="2000" dirty="0">
                <a:solidFill>
                  <a:srgbClr val="000000"/>
                </a:solidFill>
                <a:latin typeface="+mn-lt"/>
              </a:rPr>
            </a:br>
            <a:r>
              <a:rPr lang="en-CA" altLang="en-US" sz="2000" dirty="0">
                <a:solidFill>
                  <a:srgbClr val="000000"/>
                </a:solidFill>
                <a:latin typeface="+mn-lt"/>
              </a:rPr>
              <a:t>Dr. Jessica Sadri-</a:t>
            </a:r>
            <a:r>
              <a:rPr lang="en-CA" altLang="en-US" sz="2000" dirty="0" err="1">
                <a:solidFill>
                  <a:srgbClr val="000000"/>
                </a:solidFill>
                <a:latin typeface="+mn-lt"/>
              </a:rPr>
              <a:t>Gerrior</a:t>
            </a:r>
            <a:endParaRPr lang="en-CA" altLang="en-US" sz="2400" u="sng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altLang="en-US" sz="2400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CA" altLang="en-US" sz="2000" u="sng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2251F-BE70-4B34-9AB1-F5279382C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882" y="2056350"/>
            <a:ext cx="5100918" cy="22396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C7E6DCEF-31CE-4746-B9D0-BF3EE5434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5588"/>
            <a:ext cx="8229600" cy="581025"/>
          </a:xfrm>
        </p:spPr>
        <p:txBody>
          <a:bodyPr anchor="t"/>
          <a:lstStyle/>
          <a:p>
            <a:pPr algn="ctr">
              <a:defRPr/>
            </a:pPr>
            <a:r>
              <a:rPr lang="en-US" sz="4000" dirty="0">
                <a:latin typeface="+mn-lt"/>
                <a:ea typeface="ＭＳ Ｐゴシック" charset="0"/>
                <a:cs typeface="+mj-cs"/>
              </a:rPr>
              <a:t>Palliative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E1F78A-A664-419D-A65E-500E2A22F4FC}"/>
              </a:ext>
            </a:extLst>
          </p:cNvPr>
          <p:cNvSpPr txBox="1"/>
          <p:nvPr/>
        </p:nvSpPr>
        <p:spPr>
          <a:xfrm>
            <a:off x="412376" y="1272988"/>
            <a:ext cx="8229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Program Directors:</a:t>
            </a:r>
          </a:p>
          <a:p>
            <a:endParaRPr lang="en-US" sz="2000" dirty="0"/>
          </a:p>
          <a:p>
            <a:r>
              <a:rPr lang="en-US" sz="2000" dirty="0"/>
              <a:t>Dr. Trish Valcke </a:t>
            </a:r>
            <a:br>
              <a:rPr lang="en-US" sz="2000" dirty="0"/>
            </a:br>
            <a:r>
              <a:rPr lang="en-CA" sz="2000" dirty="0"/>
              <a:t>Dr. Kathleen Milne</a:t>
            </a:r>
          </a:p>
          <a:p>
            <a:endParaRPr lang="en-CA" sz="2000" dirty="0"/>
          </a:p>
          <a:p>
            <a:endParaRPr lang="en-CA" sz="2000" dirty="0"/>
          </a:p>
          <a:p>
            <a:r>
              <a:rPr lang="en-CA" sz="2400" b="1" u="sng" dirty="0"/>
              <a:t>Residents:</a:t>
            </a:r>
          </a:p>
          <a:p>
            <a:endParaRPr lang="en-CA" sz="2000" dirty="0"/>
          </a:p>
          <a:p>
            <a:r>
              <a:rPr lang="en-CA" sz="2000" dirty="0"/>
              <a:t>Dr. Megan Chevalier (on mat leave)</a:t>
            </a:r>
            <a:br>
              <a:rPr lang="en-CA" sz="2000" dirty="0"/>
            </a:br>
            <a:r>
              <a:rPr lang="en-CA" sz="2000" dirty="0"/>
              <a:t>Dr. </a:t>
            </a:r>
            <a:r>
              <a:rPr lang="en-CA" sz="2000" dirty="0" err="1"/>
              <a:t>Aivy</a:t>
            </a:r>
            <a:r>
              <a:rPr lang="en-CA" sz="2000" dirty="0"/>
              <a:t> Cheng</a:t>
            </a:r>
          </a:p>
          <a:p>
            <a:r>
              <a:rPr lang="en-CA" sz="2000" dirty="0"/>
              <a:t>Dr. Margaret MacDonald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C628B-6CB7-4632-B49A-C94DE549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09457"/>
            <a:ext cx="4232462" cy="28216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D76C1A6FA7484BAF930874B360497E" ma:contentTypeVersion="13" ma:contentTypeDescription="Create a new document." ma:contentTypeScope="" ma:versionID="1225e7bf7ceba2e78492c4f2366506be">
  <xsd:schema xmlns:xsd="http://www.w3.org/2001/XMLSchema" xmlns:xs="http://www.w3.org/2001/XMLSchema" xmlns:p="http://schemas.microsoft.com/office/2006/metadata/properties" xmlns:ns2="0da6312d-2771-4bc9-ae93-0975ade8075c" xmlns:ns3="9d068e84-639e-4878-9cf9-1cb721e400e5" targetNamespace="http://schemas.microsoft.com/office/2006/metadata/properties" ma:root="true" ma:fieldsID="bf84c71347af5be1dba07af6cd5d31d8" ns2:_="" ns3:_="">
    <xsd:import namespace="0da6312d-2771-4bc9-ae93-0975ade8075c"/>
    <xsd:import namespace="9d068e84-639e-4878-9cf9-1cb721e400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6312d-2771-4bc9-ae93-0975ade80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68e84-639e-4878-9cf9-1cb721e400e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0AB5D9-7A51-404C-BAF1-0E9D5AE88E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9BE2A0-C315-42C8-83A2-318661CC5E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a6312d-2771-4bc9-ae93-0975ade8075c"/>
    <ds:schemaRef ds:uri="9d068e84-639e-4878-9cf9-1cb721e400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394811-8CF6-414D-9856-9E96F2F84C05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da6312d-2771-4bc9-ae93-0975ade8075c"/>
    <ds:schemaRef ds:uri="9d068e84-639e-4878-9cf9-1cb721e400e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24927</TotalTime>
  <Words>1774</Words>
  <Application>Microsoft Office PowerPoint</Application>
  <PresentationFormat>On-screen Show (4:3)</PresentationFormat>
  <Paragraphs>306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MS PGothic</vt:lpstr>
      <vt:lpstr>MS PGothic</vt:lpstr>
      <vt:lpstr>Arial</vt:lpstr>
      <vt:lpstr>Calibri</vt:lpstr>
      <vt:lpstr>Office Theme</vt:lpstr>
      <vt:lpstr>PowerPoint Presentation</vt:lpstr>
      <vt:lpstr>Program Vision </vt:lpstr>
      <vt:lpstr>Program Contacts</vt:lpstr>
      <vt:lpstr>Programs Offered</vt:lpstr>
      <vt:lpstr>Types of Programs</vt:lpstr>
      <vt:lpstr>Meeting your Program Director!</vt:lpstr>
      <vt:lpstr>Academic Family Medicine</vt:lpstr>
      <vt:lpstr>Sports &amp; Exercise Medicine</vt:lpstr>
      <vt:lpstr>Palliative Care</vt:lpstr>
      <vt:lpstr>Obstetrics &amp; Women’s Health</vt:lpstr>
      <vt:lpstr>Primary Care Chronic Disease Management</vt:lpstr>
      <vt:lpstr>Windsor Hospitalist Program</vt:lpstr>
      <vt:lpstr>Primary Care Rheumatology</vt:lpstr>
      <vt:lpstr>Family Med-Oncology</vt:lpstr>
      <vt:lpstr>Emergency Medicine</vt:lpstr>
      <vt:lpstr>Accreditation</vt:lpstr>
      <vt:lpstr>Connectivity to the Department of Family Medicine</vt:lpstr>
      <vt:lpstr>Enhanced Skills Chief Resident</vt:lpstr>
      <vt:lpstr>Social Connectivity</vt:lpstr>
      <vt:lpstr>           Evaluations</vt:lpstr>
      <vt:lpstr>Evaluations</vt:lpstr>
      <vt:lpstr>MyFM – Field Notes</vt:lpstr>
      <vt:lpstr>Academic Connectivity</vt:lpstr>
      <vt:lpstr>Scholarly Activity</vt:lpstr>
      <vt:lpstr>Resident Research Day</vt:lpstr>
      <vt:lpstr>Vacation and Conference**</vt:lpstr>
      <vt:lpstr>Academic Funds</vt:lpstr>
      <vt:lpstr>PowerPoint Presentation</vt:lpstr>
      <vt:lpstr>Moonlighting</vt:lpstr>
      <vt:lpstr>Certification</vt:lpstr>
      <vt:lpstr>CACs</vt:lpstr>
      <vt:lpstr>Graduation</vt:lpstr>
      <vt:lpstr>Resources</vt:lpstr>
      <vt:lpstr>Office of Distributed Education (DE) Rotations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Wilson</dc:creator>
  <cp:lastModifiedBy>Laura Sparrow</cp:lastModifiedBy>
  <cp:revision>238</cp:revision>
  <cp:lastPrinted>2012-01-12T15:01:17Z</cp:lastPrinted>
  <dcterms:created xsi:type="dcterms:W3CDTF">2011-12-23T15:22:14Z</dcterms:created>
  <dcterms:modified xsi:type="dcterms:W3CDTF">2025-06-27T16:33:36Z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0x010100B2D76C1A6FA7484BAF930874B360497E</vt:lpwstr>
  </property>
</Properties>
</file>