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9" r:id="rId2"/>
    <p:sldId id="351" r:id="rId3"/>
    <p:sldId id="354" r:id="rId4"/>
    <p:sldId id="269" r:id="rId5"/>
    <p:sldId id="353" r:id="rId6"/>
    <p:sldId id="350" r:id="rId7"/>
    <p:sldId id="273" r:id="rId8"/>
    <p:sldId id="274" r:id="rId9"/>
    <p:sldId id="311" r:id="rId10"/>
    <p:sldId id="343" r:id="rId11"/>
    <p:sldId id="347" r:id="rId12"/>
    <p:sldId id="299" r:id="rId13"/>
    <p:sldId id="328" r:id="rId14"/>
    <p:sldId id="331" r:id="rId15"/>
    <p:sldId id="279" r:id="rId16"/>
    <p:sldId id="333" r:id="rId17"/>
    <p:sldId id="297" r:id="rId18"/>
    <p:sldId id="338" r:id="rId19"/>
    <p:sldId id="346" r:id="rId20"/>
    <p:sldId id="344" r:id="rId21"/>
    <p:sldId id="275" r:id="rId22"/>
    <p:sldId id="326" r:id="rId23"/>
    <p:sldId id="305" r:id="rId24"/>
    <p:sldId id="332" r:id="rId25"/>
    <p:sldId id="298" r:id="rId26"/>
    <p:sldId id="334" r:id="rId27"/>
    <p:sldId id="335" r:id="rId28"/>
    <p:sldId id="313" r:id="rId29"/>
    <p:sldId id="337" r:id="rId30"/>
    <p:sldId id="301" r:id="rId31"/>
    <p:sldId id="340" r:id="rId32"/>
    <p:sldId id="312" r:id="rId33"/>
    <p:sldId id="341" r:id="rId34"/>
    <p:sldId id="314" r:id="rId35"/>
    <p:sldId id="345" r:id="rId36"/>
    <p:sldId id="342" r:id="rId37"/>
    <p:sldId id="355" r:id="rId38"/>
    <p:sldId id="287" r:id="rId39"/>
    <p:sldId id="359" r:id="rId40"/>
    <p:sldId id="286" r:id="rId41"/>
    <p:sldId id="316" r:id="rId42"/>
    <p:sldId id="285" r:id="rId43"/>
    <p:sldId id="310" r:id="rId44"/>
    <p:sldId id="292" r:id="rId45"/>
    <p:sldId id="306" r:id="rId46"/>
    <p:sldId id="320" r:id="rId47"/>
    <p:sldId id="319" r:id="rId48"/>
    <p:sldId id="322" r:id="rId49"/>
    <p:sldId id="321" r:id="rId50"/>
    <p:sldId id="356" r:id="rId51"/>
    <p:sldId id="318" r:id="rId52"/>
    <p:sldId id="357" r:id="rId53"/>
    <p:sldId id="358" r:id="rId54"/>
    <p:sldId id="348" r:id="rId55"/>
    <p:sldId id="349" r:id="rId56"/>
    <p:sldId id="352" r:id="rId57"/>
    <p:sldId id="291" r:id="rId58"/>
    <p:sldId id="295" r:id="rId5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541"/>
  </p:normalViewPr>
  <p:slideViewPr>
    <p:cSldViewPr snapToGrid="0" snapToObjects="1">
      <p:cViewPr varScale="1">
        <p:scale>
          <a:sx n="82" d="100"/>
          <a:sy n="82" d="100"/>
        </p:scale>
        <p:origin x="1459"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60A5FD-905E-443C-9D4C-737F9DB11FBF}"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D536F58E-8A86-4299-AE2A-FC4C554547F4}">
      <dgm:prSet/>
      <dgm:spPr/>
      <dgm:t>
        <a:bodyPr/>
        <a:lstStyle/>
        <a:p>
          <a:r>
            <a:rPr lang="en-US" dirty="0"/>
            <a:t>1 Aug. 2023</a:t>
          </a:r>
        </a:p>
      </dgm:t>
    </dgm:pt>
    <dgm:pt modelId="{9AA0695F-33F1-40EB-8FB5-0C58B7A6A663}" type="parTrans" cxnId="{23B0325F-380E-4686-A2B3-7DBB0FFFB923}">
      <dgm:prSet/>
      <dgm:spPr/>
      <dgm:t>
        <a:bodyPr/>
        <a:lstStyle/>
        <a:p>
          <a:endParaRPr lang="en-US"/>
        </a:p>
      </dgm:t>
    </dgm:pt>
    <dgm:pt modelId="{395E45F9-CD63-4C43-B492-7F3D0C3BC555}" type="sibTrans" cxnId="{23B0325F-380E-4686-A2B3-7DBB0FFFB923}">
      <dgm:prSet/>
      <dgm:spPr/>
      <dgm:t>
        <a:bodyPr/>
        <a:lstStyle/>
        <a:p>
          <a:endParaRPr lang="en-US"/>
        </a:p>
      </dgm:t>
    </dgm:pt>
    <dgm:pt modelId="{3E4E05F7-7338-46F0-8D87-0FF190CC0D76}">
      <dgm:prSet/>
      <dgm:spPr/>
      <dgm:t>
        <a:bodyPr/>
        <a:lstStyle/>
        <a:p>
          <a:r>
            <a:rPr lang="en-US" dirty="0"/>
            <a:t>Oct 15 - Dec 1 2023</a:t>
          </a:r>
        </a:p>
      </dgm:t>
    </dgm:pt>
    <dgm:pt modelId="{3CCD35DB-894D-4DCE-991B-56DF6BC92DDB}" type="parTrans" cxnId="{A09DE8B0-1932-4693-9259-58859406EF20}">
      <dgm:prSet/>
      <dgm:spPr/>
      <dgm:t>
        <a:bodyPr/>
        <a:lstStyle/>
        <a:p>
          <a:endParaRPr lang="en-US"/>
        </a:p>
      </dgm:t>
    </dgm:pt>
    <dgm:pt modelId="{982B1D06-425A-46DD-BAC8-FEC97C79F469}" type="sibTrans" cxnId="{A09DE8B0-1932-4693-9259-58859406EF20}">
      <dgm:prSet/>
      <dgm:spPr/>
      <dgm:t>
        <a:bodyPr/>
        <a:lstStyle/>
        <a:p>
          <a:endParaRPr lang="en-US"/>
        </a:p>
      </dgm:t>
    </dgm:pt>
    <dgm:pt modelId="{EBAE9ECA-0321-4B5B-9D8F-60D63348F9A8}">
      <dgm:prSet/>
      <dgm:spPr/>
      <dgm:t>
        <a:bodyPr/>
        <a:lstStyle/>
        <a:p>
          <a:r>
            <a:rPr lang="en-US" dirty="0"/>
            <a:t>1 July 2024</a:t>
          </a:r>
        </a:p>
      </dgm:t>
    </dgm:pt>
    <dgm:pt modelId="{9542D396-5163-4BA3-8C97-F5E6FD71F43D}" type="parTrans" cxnId="{C02F50BC-E726-4446-AACE-609EDD1EEE5E}">
      <dgm:prSet/>
      <dgm:spPr/>
      <dgm:t>
        <a:bodyPr/>
        <a:lstStyle/>
        <a:p>
          <a:endParaRPr lang="en-US"/>
        </a:p>
      </dgm:t>
    </dgm:pt>
    <dgm:pt modelId="{C28648EA-D5BA-4348-901F-47BDB0AB669E}" type="sibTrans" cxnId="{C02F50BC-E726-4446-AACE-609EDD1EEE5E}">
      <dgm:prSet/>
      <dgm:spPr/>
      <dgm:t>
        <a:bodyPr/>
        <a:lstStyle/>
        <a:p>
          <a:endParaRPr lang="en-US"/>
        </a:p>
      </dgm:t>
    </dgm:pt>
    <dgm:pt modelId="{157CE5E9-6080-4A02-8DD5-963A6F6AF933}">
      <dgm:prSet/>
      <dgm:spPr/>
      <dgm:t>
        <a:bodyPr/>
        <a:lstStyle/>
        <a:p>
          <a:r>
            <a:rPr lang="en-US"/>
            <a:t>Start Date</a:t>
          </a:r>
        </a:p>
      </dgm:t>
    </dgm:pt>
    <dgm:pt modelId="{08576997-93EB-4E99-920F-BD22716F8384}" type="parTrans" cxnId="{BC027768-B45A-48D0-B789-A4D33F34D1D1}">
      <dgm:prSet/>
      <dgm:spPr/>
      <dgm:t>
        <a:bodyPr/>
        <a:lstStyle/>
        <a:p>
          <a:endParaRPr lang="en-US"/>
        </a:p>
      </dgm:t>
    </dgm:pt>
    <dgm:pt modelId="{1E37A139-DC8F-4068-B456-9D4392326012}" type="sibTrans" cxnId="{BC027768-B45A-48D0-B789-A4D33F34D1D1}">
      <dgm:prSet/>
      <dgm:spPr/>
      <dgm:t>
        <a:bodyPr/>
        <a:lstStyle/>
        <a:p>
          <a:endParaRPr lang="en-US"/>
        </a:p>
      </dgm:t>
    </dgm:pt>
    <dgm:pt modelId="{3DB2D3CA-C51E-46B7-9D3E-69A675B092BD}">
      <dgm:prSet/>
      <dgm:spPr/>
      <dgm:t>
        <a:bodyPr/>
        <a:lstStyle/>
        <a:p>
          <a:r>
            <a:rPr lang="en-US" dirty="0"/>
            <a:t>30 June 2025</a:t>
          </a:r>
        </a:p>
      </dgm:t>
    </dgm:pt>
    <dgm:pt modelId="{CB3484AC-896B-42E5-AB3D-CF45B787036F}" type="parTrans" cxnId="{00C0ED3B-844C-48A7-B912-CC234BE865C0}">
      <dgm:prSet/>
      <dgm:spPr/>
      <dgm:t>
        <a:bodyPr/>
        <a:lstStyle/>
        <a:p>
          <a:endParaRPr lang="en-US"/>
        </a:p>
      </dgm:t>
    </dgm:pt>
    <dgm:pt modelId="{21553831-4E34-4AE3-9D59-CCD7E9F82DD7}" type="sibTrans" cxnId="{00C0ED3B-844C-48A7-B912-CC234BE865C0}">
      <dgm:prSet/>
      <dgm:spPr/>
      <dgm:t>
        <a:bodyPr/>
        <a:lstStyle/>
        <a:p>
          <a:endParaRPr lang="en-US"/>
        </a:p>
      </dgm:t>
    </dgm:pt>
    <dgm:pt modelId="{C8BE2012-B134-4524-B1EF-876E3CE69579}">
      <dgm:prSet/>
      <dgm:spPr/>
      <dgm:t>
        <a:bodyPr/>
        <a:lstStyle/>
        <a:p>
          <a:r>
            <a:rPr lang="en-US"/>
            <a:t>End Date</a:t>
          </a:r>
        </a:p>
      </dgm:t>
    </dgm:pt>
    <dgm:pt modelId="{8F3338EE-B55C-49B0-85CB-8FB18E76B73B}" type="parTrans" cxnId="{FD91752A-7CEE-450A-BBFA-F6B772490756}">
      <dgm:prSet/>
      <dgm:spPr/>
      <dgm:t>
        <a:bodyPr/>
        <a:lstStyle/>
        <a:p>
          <a:endParaRPr lang="en-US"/>
        </a:p>
      </dgm:t>
    </dgm:pt>
    <dgm:pt modelId="{D563BDA5-CF01-4378-98D5-DF3A8FE5E851}" type="sibTrans" cxnId="{FD91752A-7CEE-450A-BBFA-F6B772490756}">
      <dgm:prSet/>
      <dgm:spPr/>
      <dgm:t>
        <a:bodyPr/>
        <a:lstStyle/>
        <a:p>
          <a:endParaRPr lang="en-US"/>
        </a:p>
      </dgm:t>
    </dgm:pt>
    <dgm:pt modelId="{34A2E170-994F-9E45-B4EB-CB8F4ECEB29A}">
      <dgm:prSet/>
      <dgm:spPr/>
      <dgm:t>
        <a:bodyPr/>
        <a:lstStyle/>
        <a:p>
          <a:r>
            <a:rPr lang="en-US" dirty="0"/>
            <a:t>Application Opens </a:t>
          </a:r>
        </a:p>
      </dgm:t>
    </dgm:pt>
    <dgm:pt modelId="{2A6B5010-EB3E-884B-B6A6-2F361C925660}" type="parTrans" cxnId="{8AA4B591-4846-0B4A-B8D3-FA5FCB8A9938}">
      <dgm:prSet/>
      <dgm:spPr/>
      <dgm:t>
        <a:bodyPr/>
        <a:lstStyle/>
        <a:p>
          <a:endParaRPr lang="en-US"/>
        </a:p>
      </dgm:t>
    </dgm:pt>
    <dgm:pt modelId="{02D7FE11-F624-164C-929D-76F778AAEFA9}" type="sibTrans" cxnId="{8AA4B591-4846-0B4A-B8D3-FA5FCB8A9938}">
      <dgm:prSet/>
      <dgm:spPr/>
      <dgm:t>
        <a:bodyPr/>
        <a:lstStyle/>
        <a:p>
          <a:endParaRPr lang="en-US"/>
        </a:p>
      </dgm:t>
    </dgm:pt>
    <dgm:pt modelId="{F1FAFAC6-0E8F-6942-AAFC-DF8E46DADAE0}">
      <dgm:prSet/>
      <dgm:spPr/>
      <dgm:t>
        <a:bodyPr/>
        <a:lstStyle/>
        <a:p>
          <a:r>
            <a:rPr lang="en-US" dirty="0"/>
            <a:t>Rolling interviews and offers</a:t>
          </a:r>
        </a:p>
      </dgm:t>
    </dgm:pt>
    <dgm:pt modelId="{97ACC601-8150-5C4A-B0E2-03D8B828621F}" type="parTrans" cxnId="{F0573448-C902-6843-A096-7F4DBFE67281}">
      <dgm:prSet/>
      <dgm:spPr/>
      <dgm:t>
        <a:bodyPr/>
        <a:lstStyle/>
        <a:p>
          <a:endParaRPr lang="en-US"/>
        </a:p>
      </dgm:t>
    </dgm:pt>
    <dgm:pt modelId="{E5A1669D-1549-2842-8080-6A4CE5462732}" type="sibTrans" cxnId="{F0573448-C902-6843-A096-7F4DBFE67281}">
      <dgm:prSet/>
      <dgm:spPr/>
      <dgm:t>
        <a:bodyPr/>
        <a:lstStyle/>
        <a:p>
          <a:endParaRPr lang="en-US"/>
        </a:p>
      </dgm:t>
    </dgm:pt>
    <dgm:pt modelId="{DE7C54BC-B06B-A347-9AAE-25BD8A72E03B}">
      <dgm:prSet/>
      <dgm:spPr/>
      <dgm:t>
        <a:bodyPr/>
        <a:lstStyle/>
        <a:p>
          <a:r>
            <a:rPr lang="en-US" dirty="0"/>
            <a:t>Oct 6 2023</a:t>
          </a:r>
        </a:p>
      </dgm:t>
    </dgm:pt>
    <dgm:pt modelId="{121EE031-60C3-DA44-B9F0-373082FAAC25}" type="parTrans" cxnId="{0472138B-0E28-7041-BB68-66FC4461F6FA}">
      <dgm:prSet/>
      <dgm:spPr/>
      <dgm:t>
        <a:bodyPr/>
        <a:lstStyle/>
        <a:p>
          <a:endParaRPr lang="en-US"/>
        </a:p>
      </dgm:t>
    </dgm:pt>
    <dgm:pt modelId="{58141655-34D8-4245-A3AC-752DF3CE29EC}" type="sibTrans" cxnId="{0472138B-0E28-7041-BB68-66FC4461F6FA}">
      <dgm:prSet/>
      <dgm:spPr/>
      <dgm:t>
        <a:bodyPr/>
        <a:lstStyle/>
        <a:p>
          <a:endParaRPr lang="en-US"/>
        </a:p>
      </dgm:t>
    </dgm:pt>
    <dgm:pt modelId="{DEAE06C4-C2B1-5048-B8C5-E85FE7A63FD2}">
      <dgm:prSet/>
      <dgm:spPr/>
      <dgm:t>
        <a:bodyPr/>
        <a:lstStyle/>
        <a:p>
          <a:r>
            <a:rPr lang="en-US" dirty="0"/>
            <a:t>Interview Offers</a:t>
          </a:r>
        </a:p>
      </dgm:t>
    </dgm:pt>
    <dgm:pt modelId="{BDBB8BAB-24CC-7844-A059-91C55CCB5B2C}" type="parTrans" cxnId="{3C353A9D-E47B-674D-9583-E17D4E5AF7F9}">
      <dgm:prSet/>
      <dgm:spPr/>
      <dgm:t>
        <a:bodyPr/>
        <a:lstStyle/>
        <a:p>
          <a:endParaRPr lang="en-US"/>
        </a:p>
      </dgm:t>
    </dgm:pt>
    <dgm:pt modelId="{7AADD43D-AD74-E14D-9254-21E1BFFC571A}" type="sibTrans" cxnId="{3C353A9D-E47B-674D-9583-E17D4E5AF7F9}">
      <dgm:prSet/>
      <dgm:spPr/>
      <dgm:t>
        <a:bodyPr/>
        <a:lstStyle/>
        <a:p>
          <a:endParaRPr lang="en-US"/>
        </a:p>
      </dgm:t>
    </dgm:pt>
    <dgm:pt modelId="{F6756831-3CBA-BF41-9D2D-65EFA6E9B58F}" type="pres">
      <dgm:prSet presAssocID="{D760A5FD-905E-443C-9D4C-737F9DB11FBF}" presName="Name0" presStyleCnt="0">
        <dgm:presLayoutVars>
          <dgm:chMax/>
          <dgm:chPref/>
          <dgm:animLvl val="lvl"/>
        </dgm:presLayoutVars>
      </dgm:prSet>
      <dgm:spPr/>
    </dgm:pt>
    <dgm:pt modelId="{1CCC34A0-5298-9A4A-A3BD-47EDC0788EE7}" type="pres">
      <dgm:prSet presAssocID="{D536F58E-8A86-4299-AE2A-FC4C554547F4}" presName="composite1" presStyleCnt="0"/>
      <dgm:spPr/>
    </dgm:pt>
    <dgm:pt modelId="{98294FBA-A24A-944E-B010-1F68FFBF23FE}" type="pres">
      <dgm:prSet presAssocID="{D536F58E-8A86-4299-AE2A-FC4C554547F4}" presName="parent1" presStyleLbl="alignNode1" presStyleIdx="0" presStyleCnt="5" custScaleX="125518" custScaleY="111922">
        <dgm:presLayoutVars>
          <dgm:chMax val="1"/>
          <dgm:chPref val="1"/>
          <dgm:bulletEnabled val="1"/>
        </dgm:presLayoutVars>
      </dgm:prSet>
      <dgm:spPr/>
    </dgm:pt>
    <dgm:pt modelId="{8AEB8B04-CCB0-1B43-9A4F-BD81C9EEC6A4}" type="pres">
      <dgm:prSet presAssocID="{D536F58E-8A86-4299-AE2A-FC4C554547F4}" presName="Childtext1" presStyleLbl="revTx" presStyleIdx="0" presStyleCnt="5">
        <dgm:presLayoutVars>
          <dgm:bulletEnabled val="1"/>
        </dgm:presLayoutVars>
      </dgm:prSet>
      <dgm:spPr/>
    </dgm:pt>
    <dgm:pt modelId="{8EE52A6E-E37C-864A-AA00-A4158EB0FCF0}" type="pres">
      <dgm:prSet presAssocID="{D536F58E-8A86-4299-AE2A-FC4C554547F4}" presName="ConnectLine1" presStyleLbl="sibTrans1D1" presStyleIdx="0" presStyleCnt="5"/>
      <dgm:spPr>
        <a:noFill/>
        <a:ln w="9525" cap="flat" cmpd="sng" algn="ctr">
          <a:solidFill>
            <a:schemeClr val="accent1">
              <a:hueOff val="0"/>
              <a:satOff val="0"/>
              <a:lumOff val="0"/>
              <a:alphaOff val="0"/>
            </a:schemeClr>
          </a:solidFill>
          <a:prstDash val="dash"/>
        </a:ln>
        <a:effectLst/>
      </dgm:spPr>
    </dgm:pt>
    <dgm:pt modelId="{23B6DD51-838A-8643-AC09-E7F707031F70}" type="pres">
      <dgm:prSet presAssocID="{D536F58E-8A86-4299-AE2A-FC4C554547F4}" presName="ConnectLineEnd1" presStyleLbl="lnNode1" presStyleIdx="0" presStyleCnt="5"/>
      <dgm:spPr/>
    </dgm:pt>
    <dgm:pt modelId="{467EC347-0F4D-6B4A-82CC-74AD1838F438}" type="pres">
      <dgm:prSet presAssocID="{D536F58E-8A86-4299-AE2A-FC4C554547F4}" presName="EmptyPane1" presStyleCnt="0"/>
      <dgm:spPr/>
    </dgm:pt>
    <dgm:pt modelId="{396B8721-C7F6-5E4B-B431-E34A35371151}" type="pres">
      <dgm:prSet presAssocID="{395E45F9-CD63-4C43-B492-7F3D0C3BC555}" presName="spaceBetweenRectangles1" presStyleCnt="0"/>
      <dgm:spPr/>
    </dgm:pt>
    <dgm:pt modelId="{2C2F15D4-20E3-0B48-8569-49F6F9CF3CE1}" type="pres">
      <dgm:prSet presAssocID="{DE7C54BC-B06B-A347-9AAE-25BD8A72E03B}" presName="composite1" presStyleCnt="0"/>
      <dgm:spPr/>
    </dgm:pt>
    <dgm:pt modelId="{48355826-A994-754D-A2E0-B105A6F4C010}" type="pres">
      <dgm:prSet presAssocID="{DE7C54BC-B06B-A347-9AAE-25BD8A72E03B}" presName="parent1" presStyleLbl="alignNode1" presStyleIdx="1" presStyleCnt="5">
        <dgm:presLayoutVars>
          <dgm:chMax val="1"/>
          <dgm:chPref val="1"/>
          <dgm:bulletEnabled val="1"/>
        </dgm:presLayoutVars>
      </dgm:prSet>
      <dgm:spPr/>
    </dgm:pt>
    <dgm:pt modelId="{C6F4F589-8123-AF4E-BAFB-E3D7AB100F61}" type="pres">
      <dgm:prSet presAssocID="{DE7C54BC-B06B-A347-9AAE-25BD8A72E03B}" presName="Childtext1" presStyleLbl="revTx" presStyleIdx="1" presStyleCnt="5">
        <dgm:presLayoutVars>
          <dgm:bulletEnabled val="1"/>
        </dgm:presLayoutVars>
      </dgm:prSet>
      <dgm:spPr/>
    </dgm:pt>
    <dgm:pt modelId="{5DA5425D-C3F2-544F-83C2-21168D11390D}" type="pres">
      <dgm:prSet presAssocID="{DE7C54BC-B06B-A347-9AAE-25BD8A72E03B}" presName="ConnectLine1" presStyleLbl="sibTrans1D1" presStyleIdx="1" presStyleCnt="5"/>
      <dgm:spPr>
        <a:noFill/>
        <a:ln w="9525" cap="flat" cmpd="sng" algn="ctr">
          <a:solidFill>
            <a:schemeClr val="accent1">
              <a:hueOff val="0"/>
              <a:satOff val="0"/>
              <a:lumOff val="0"/>
              <a:alphaOff val="0"/>
            </a:schemeClr>
          </a:solidFill>
          <a:prstDash val="dash"/>
        </a:ln>
        <a:effectLst/>
      </dgm:spPr>
    </dgm:pt>
    <dgm:pt modelId="{C9A37DFD-A51D-A343-9F13-AD99ED0B5B99}" type="pres">
      <dgm:prSet presAssocID="{DE7C54BC-B06B-A347-9AAE-25BD8A72E03B}" presName="ConnectLineEnd1" presStyleLbl="lnNode1" presStyleIdx="1" presStyleCnt="5"/>
      <dgm:spPr/>
    </dgm:pt>
    <dgm:pt modelId="{4156C7DD-B611-9349-8DD1-036FD619EB8B}" type="pres">
      <dgm:prSet presAssocID="{DE7C54BC-B06B-A347-9AAE-25BD8A72E03B}" presName="EmptyPane1" presStyleCnt="0"/>
      <dgm:spPr/>
    </dgm:pt>
    <dgm:pt modelId="{D4F497E0-2B5E-4941-87B1-BBCC2306123C}" type="pres">
      <dgm:prSet presAssocID="{58141655-34D8-4245-A3AC-752DF3CE29EC}" presName="spaceBetweenRectangles1" presStyleCnt="0"/>
      <dgm:spPr/>
    </dgm:pt>
    <dgm:pt modelId="{B295CC1C-E00F-AE48-8684-B22D94D972CD}" type="pres">
      <dgm:prSet presAssocID="{3E4E05F7-7338-46F0-8D87-0FF190CC0D76}" presName="composite1" presStyleCnt="0"/>
      <dgm:spPr/>
    </dgm:pt>
    <dgm:pt modelId="{CDFA39F1-6B4C-364B-8CB8-D9B72877EDA7}" type="pres">
      <dgm:prSet presAssocID="{3E4E05F7-7338-46F0-8D87-0FF190CC0D76}" presName="parent1" presStyleLbl="alignNode1" presStyleIdx="2" presStyleCnt="5" custScaleX="207732" custLinFactNeighborX="21869" custLinFactNeighborY="2495">
        <dgm:presLayoutVars>
          <dgm:chMax val="1"/>
          <dgm:chPref val="1"/>
          <dgm:bulletEnabled val="1"/>
        </dgm:presLayoutVars>
      </dgm:prSet>
      <dgm:spPr/>
    </dgm:pt>
    <dgm:pt modelId="{7E403D09-0864-144A-A80B-45AA2BFE716D}" type="pres">
      <dgm:prSet presAssocID="{3E4E05F7-7338-46F0-8D87-0FF190CC0D76}" presName="Childtext1" presStyleLbl="revTx" presStyleIdx="2" presStyleCnt="5">
        <dgm:presLayoutVars>
          <dgm:bulletEnabled val="1"/>
        </dgm:presLayoutVars>
      </dgm:prSet>
      <dgm:spPr/>
    </dgm:pt>
    <dgm:pt modelId="{FD924384-B262-BF4F-9E7E-EA6B42B1B378}" type="pres">
      <dgm:prSet presAssocID="{3E4E05F7-7338-46F0-8D87-0FF190CC0D76}" presName="ConnectLine1" presStyleLbl="sibTrans1D1" presStyleIdx="2" presStyleCnt="5"/>
      <dgm:spPr>
        <a:noFill/>
        <a:ln w="9525" cap="flat" cmpd="sng" algn="ctr">
          <a:solidFill>
            <a:schemeClr val="accent1">
              <a:hueOff val="0"/>
              <a:satOff val="0"/>
              <a:lumOff val="0"/>
              <a:alphaOff val="0"/>
            </a:schemeClr>
          </a:solidFill>
          <a:prstDash val="dash"/>
        </a:ln>
        <a:effectLst/>
      </dgm:spPr>
    </dgm:pt>
    <dgm:pt modelId="{F15F7E4D-5A29-5F4B-A7DC-A041DB278142}" type="pres">
      <dgm:prSet presAssocID="{3E4E05F7-7338-46F0-8D87-0FF190CC0D76}" presName="ConnectLineEnd1" presStyleLbl="lnNode1" presStyleIdx="2" presStyleCnt="5"/>
      <dgm:spPr/>
    </dgm:pt>
    <dgm:pt modelId="{3D31FC94-5FA7-A94B-904E-CE8818803D4A}" type="pres">
      <dgm:prSet presAssocID="{3E4E05F7-7338-46F0-8D87-0FF190CC0D76}" presName="EmptyPane1" presStyleCnt="0"/>
      <dgm:spPr/>
    </dgm:pt>
    <dgm:pt modelId="{5DDC5D39-26D9-2E4C-8523-88F891BD7568}" type="pres">
      <dgm:prSet presAssocID="{982B1D06-425A-46DD-BAC8-FEC97C79F469}" presName="spaceBetweenRectangles1" presStyleCnt="0"/>
      <dgm:spPr/>
    </dgm:pt>
    <dgm:pt modelId="{22F57D66-86CF-9A42-BF0D-2CB95FAEE9AD}" type="pres">
      <dgm:prSet presAssocID="{EBAE9ECA-0321-4B5B-9D8F-60D63348F9A8}" presName="composite1" presStyleCnt="0"/>
      <dgm:spPr/>
    </dgm:pt>
    <dgm:pt modelId="{DC6F1C32-ECB9-E345-8E2A-2BC233EBA5E4}" type="pres">
      <dgm:prSet presAssocID="{EBAE9ECA-0321-4B5B-9D8F-60D63348F9A8}" presName="parent1" presStyleLbl="alignNode1" presStyleIdx="3" presStyleCnt="5" custScaleX="140066" custLinFactNeighborX="22990" custLinFactNeighborY="2495">
        <dgm:presLayoutVars>
          <dgm:chMax val="1"/>
          <dgm:chPref val="1"/>
          <dgm:bulletEnabled val="1"/>
        </dgm:presLayoutVars>
      </dgm:prSet>
      <dgm:spPr/>
    </dgm:pt>
    <dgm:pt modelId="{77197089-7AA9-0B4C-9296-07BA8DC54DA2}" type="pres">
      <dgm:prSet presAssocID="{EBAE9ECA-0321-4B5B-9D8F-60D63348F9A8}" presName="Childtext1" presStyleLbl="revTx" presStyleIdx="3" presStyleCnt="5">
        <dgm:presLayoutVars>
          <dgm:bulletEnabled val="1"/>
        </dgm:presLayoutVars>
      </dgm:prSet>
      <dgm:spPr/>
    </dgm:pt>
    <dgm:pt modelId="{7B5908F5-6514-E04B-9E60-79A9A8669A99}" type="pres">
      <dgm:prSet presAssocID="{EBAE9ECA-0321-4B5B-9D8F-60D63348F9A8}" presName="ConnectLine1" presStyleLbl="sibTrans1D1" presStyleIdx="3" presStyleCnt="5"/>
      <dgm:spPr>
        <a:noFill/>
        <a:ln w="9525" cap="flat" cmpd="sng" algn="ctr">
          <a:solidFill>
            <a:schemeClr val="accent1">
              <a:hueOff val="0"/>
              <a:satOff val="0"/>
              <a:lumOff val="0"/>
              <a:alphaOff val="0"/>
            </a:schemeClr>
          </a:solidFill>
          <a:prstDash val="dash"/>
        </a:ln>
        <a:effectLst/>
      </dgm:spPr>
    </dgm:pt>
    <dgm:pt modelId="{DC0E22D9-6A90-DF40-9A1D-7BC9B52468DB}" type="pres">
      <dgm:prSet presAssocID="{EBAE9ECA-0321-4B5B-9D8F-60D63348F9A8}" presName="ConnectLineEnd1" presStyleLbl="lnNode1" presStyleIdx="3" presStyleCnt="5"/>
      <dgm:spPr/>
    </dgm:pt>
    <dgm:pt modelId="{0625F54D-F8CF-AD45-9787-43C37DC89540}" type="pres">
      <dgm:prSet presAssocID="{EBAE9ECA-0321-4B5B-9D8F-60D63348F9A8}" presName="EmptyPane1" presStyleCnt="0"/>
      <dgm:spPr/>
    </dgm:pt>
    <dgm:pt modelId="{E843D1BE-B7E5-E34C-83B7-B4863F3091CF}" type="pres">
      <dgm:prSet presAssocID="{C28648EA-D5BA-4348-901F-47BDB0AB669E}" presName="spaceBetweenRectangles1" presStyleCnt="0"/>
      <dgm:spPr/>
    </dgm:pt>
    <dgm:pt modelId="{E3B3EEBE-40C5-A140-834F-BF0346FA9B48}" type="pres">
      <dgm:prSet presAssocID="{3DB2D3CA-C51E-46B7-9D3E-69A675B092BD}" presName="composite1" presStyleCnt="0"/>
      <dgm:spPr/>
    </dgm:pt>
    <dgm:pt modelId="{99647F32-7E60-3A49-BC3C-39588FF59D0D}" type="pres">
      <dgm:prSet presAssocID="{3DB2D3CA-C51E-46B7-9D3E-69A675B092BD}" presName="parent1" presStyleLbl="alignNode1" presStyleIdx="4" presStyleCnt="5" custScaleX="79922" custScaleY="95010">
        <dgm:presLayoutVars>
          <dgm:chMax val="1"/>
          <dgm:chPref val="1"/>
          <dgm:bulletEnabled val="1"/>
        </dgm:presLayoutVars>
      </dgm:prSet>
      <dgm:spPr/>
    </dgm:pt>
    <dgm:pt modelId="{0A88A55E-C422-D64C-ABB8-DC5438EBD1BD}" type="pres">
      <dgm:prSet presAssocID="{3DB2D3CA-C51E-46B7-9D3E-69A675B092BD}" presName="Childtext1" presStyleLbl="revTx" presStyleIdx="4" presStyleCnt="5">
        <dgm:presLayoutVars>
          <dgm:bulletEnabled val="1"/>
        </dgm:presLayoutVars>
      </dgm:prSet>
      <dgm:spPr/>
    </dgm:pt>
    <dgm:pt modelId="{A2CE88B7-968B-8F41-A660-F79ADDE949DD}" type="pres">
      <dgm:prSet presAssocID="{3DB2D3CA-C51E-46B7-9D3E-69A675B092BD}" presName="ConnectLine1" presStyleLbl="sibTrans1D1" presStyleIdx="4" presStyleCnt="5"/>
      <dgm:spPr>
        <a:noFill/>
        <a:ln w="9525" cap="flat" cmpd="sng" algn="ctr">
          <a:solidFill>
            <a:schemeClr val="accent1">
              <a:hueOff val="0"/>
              <a:satOff val="0"/>
              <a:lumOff val="0"/>
              <a:alphaOff val="0"/>
            </a:schemeClr>
          </a:solidFill>
          <a:prstDash val="dash"/>
        </a:ln>
        <a:effectLst/>
      </dgm:spPr>
    </dgm:pt>
    <dgm:pt modelId="{2FF4021B-5593-A344-B811-093A75619C5C}" type="pres">
      <dgm:prSet presAssocID="{3DB2D3CA-C51E-46B7-9D3E-69A675B092BD}" presName="ConnectLineEnd1" presStyleLbl="lnNode1" presStyleIdx="4" presStyleCnt="5"/>
      <dgm:spPr/>
    </dgm:pt>
    <dgm:pt modelId="{19705FC8-D2AD-DD40-B41C-FC2269E4F687}" type="pres">
      <dgm:prSet presAssocID="{3DB2D3CA-C51E-46B7-9D3E-69A675B092BD}" presName="EmptyPane1" presStyleCnt="0"/>
      <dgm:spPr/>
    </dgm:pt>
  </dgm:ptLst>
  <dgm:cxnLst>
    <dgm:cxn modelId="{4ECE3A19-33CF-884A-A7A0-CB58C641F821}" type="presOf" srcId="{34A2E170-994F-9E45-B4EB-CB8F4ECEB29A}" destId="{8AEB8B04-CCB0-1B43-9A4F-BD81C9EEC6A4}" srcOrd="0" destOrd="0" presId="urn:microsoft.com/office/officeart/2016/7/layout/RoundedRectangleTimeline"/>
    <dgm:cxn modelId="{9FF4301A-8507-5840-A0E0-8E5EAFE4EB8E}" type="presOf" srcId="{EBAE9ECA-0321-4B5B-9D8F-60D63348F9A8}" destId="{DC6F1C32-ECB9-E345-8E2A-2BC233EBA5E4}" srcOrd="0" destOrd="0" presId="urn:microsoft.com/office/officeart/2016/7/layout/RoundedRectangleTimeline"/>
    <dgm:cxn modelId="{2A05FC22-6932-3448-8049-D399C6A7FE7A}" type="presOf" srcId="{D536F58E-8A86-4299-AE2A-FC4C554547F4}" destId="{98294FBA-A24A-944E-B010-1F68FFBF23FE}" srcOrd="0" destOrd="0" presId="urn:microsoft.com/office/officeart/2016/7/layout/RoundedRectangleTimeline"/>
    <dgm:cxn modelId="{A304FB27-D2D5-5E40-BD2A-C1B36C13C1D4}" type="presOf" srcId="{157CE5E9-6080-4A02-8DD5-963A6F6AF933}" destId="{77197089-7AA9-0B4C-9296-07BA8DC54DA2}" srcOrd="0" destOrd="0" presId="urn:microsoft.com/office/officeart/2016/7/layout/RoundedRectangleTimeline"/>
    <dgm:cxn modelId="{FD91752A-7CEE-450A-BBFA-F6B772490756}" srcId="{3DB2D3CA-C51E-46B7-9D3E-69A675B092BD}" destId="{C8BE2012-B134-4524-B1EF-876E3CE69579}" srcOrd="0" destOrd="0" parTransId="{8F3338EE-B55C-49B0-85CB-8FB18E76B73B}" sibTransId="{D563BDA5-CF01-4378-98D5-DF3A8FE5E851}"/>
    <dgm:cxn modelId="{00C0ED3B-844C-48A7-B912-CC234BE865C0}" srcId="{D760A5FD-905E-443C-9D4C-737F9DB11FBF}" destId="{3DB2D3CA-C51E-46B7-9D3E-69A675B092BD}" srcOrd="4" destOrd="0" parTransId="{CB3484AC-896B-42E5-AB3D-CF45B787036F}" sibTransId="{21553831-4E34-4AE3-9D59-CCD7E9F82DD7}"/>
    <dgm:cxn modelId="{23B0325F-380E-4686-A2B3-7DBB0FFFB923}" srcId="{D760A5FD-905E-443C-9D4C-737F9DB11FBF}" destId="{D536F58E-8A86-4299-AE2A-FC4C554547F4}" srcOrd="0" destOrd="0" parTransId="{9AA0695F-33F1-40EB-8FB5-0C58B7A6A663}" sibTransId="{395E45F9-CD63-4C43-B492-7F3D0C3BC555}"/>
    <dgm:cxn modelId="{F0573448-C902-6843-A096-7F4DBFE67281}" srcId="{3E4E05F7-7338-46F0-8D87-0FF190CC0D76}" destId="{F1FAFAC6-0E8F-6942-AAFC-DF8E46DADAE0}" srcOrd="0" destOrd="0" parTransId="{97ACC601-8150-5C4A-B0E2-03D8B828621F}" sibTransId="{E5A1669D-1549-2842-8080-6A4CE5462732}"/>
    <dgm:cxn modelId="{BC027768-B45A-48D0-B789-A4D33F34D1D1}" srcId="{EBAE9ECA-0321-4B5B-9D8F-60D63348F9A8}" destId="{157CE5E9-6080-4A02-8DD5-963A6F6AF933}" srcOrd="0" destOrd="0" parTransId="{08576997-93EB-4E99-920F-BD22716F8384}" sibTransId="{1E37A139-DC8F-4068-B456-9D4392326012}"/>
    <dgm:cxn modelId="{6D32C94A-1578-5D46-A8FB-2FEE5CF850DF}" type="presOf" srcId="{3E4E05F7-7338-46F0-8D87-0FF190CC0D76}" destId="{CDFA39F1-6B4C-364B-8CB8-D9B72877EDA7}" srcOrd="0" destOrd="0" presId="urn:microsoft.com/office/officeart/2016/7/layout/RoundedRectangleTimeline"/>
    <dgm:cxn modelId="{D3BE254C-FF38-CE4F-96CB-AE4B6A0FDE42}" type="presOf" srcId="{D760A5FD-905E-443C-9D4C-737F9DB11FBF}" destId="{F6756831-3CBA-BF41-9D2D-65EFA6E9B58F}" srcOrd="0" destOrd="0" presId="urn:microsoft.com/office/officeart/2016/7/layout/RoundedRectangleTimeline"/>
    <dgm:cxn modelId="{1AC9548A-AB45-6949-A84D-7C06151C2E93}" type="presOf" srcId="{3DB2D3CA-C51E-46B7-9D3E-69A675B092BD}" destId="{99647F32-7E60-3A49-BC3C-39588FF59D0D}" srcOrd="0" destOrd="0" presId="urn:microsoft.com/office/officeart/2016/7/layout/RoundedRectangleTimeline"/>
    <dgm:cxn modelId="{0472138B-0E28-7041-BB68-66FC4461F6FA}" srcId="{D760A5FD-905E-443C-9D4C-737F9DB11FBF}" destId="{DE7C54BC-B06B-A347-9AAE-25BD8A72E03B}" srcOrd="1" destOrd="0" parTransId="{121EE031-60C3-DA44-B9F0-373082FAAC25}" sibTransId="{58141655-34D8-4245-A3AC-752DF3CE29EC}"/>
    <dgm:cxn modelId="{0FF2EA8B-DE7D-3F44-9B4A-698F0008D5E9}" type="presOf" srcId="{DEAE06C4-C2B1-5048-B8C5-E85FE7A63FD2}" destId="{C6F4F589-8123-AF4E-BAFB-E3D7AB100F61}" srcOrd="0" destOrd="0" presId="urn:microsoft.com/office/officeart/2016/7/layout/RoundedRectangleTimeline"/>
    <dgm:cxn modelId="{8AA4B591-4846-0B4A-B8D3-FA5FCB8A9938}" srcId="{D536F58E-8A86-4299-AE2A-FC4C554547F4}" destId="{34A2E170-994F-9E45-B4EB-CB8F4ECEB29A}" srcOrd="0" destOrd="0" parTransId="{2A6B5010-EB3E-884B-B6A6-2F361C925660}" sibTransId="{02D7FE11-F624-164C-929D-76F778AAEFA9}"/>
    <dgm:cxn modelId="{0A5F9E95-F575-1843-A430-FCDB2B755247}" type="presOf" srcId="{DE7C54BC-B06B-A347-9AAE-25BD8A72E03B}" destId="{48355826-A994-754D-A2E0-B105A6F4C010}" srcOrd="0" destOrd="0" presId="urn:microsoft.com/office/officeart/2016/7/layout/RoundedRectangleTimeline"/>
    <dgm:cxn modelId="{3C353A9D-E47B-674D-9583-E17D4E5AF7F9}" srcId="{DE7C54BC-B06B-A347-9AAE-25BD8A72E03B}" destId="{DEAE06C4-C2B1-5048-B8C5-E85FE7A63FD2}" srcOrd="0" destOrd="0" parTransId="{BDBB8BAB-24CC-7844-A059-91C55CCB5B2C}" sibTransId="{7AADD43D-AD74-E14D-9254-21E1BFFC571A}"/>
    <dgm:cxn modelId="{A09DE8B0-1932-4693-9259-58859406EF20}" srcId="{D760A5FD-905E-443C-9D4C-737F9DB11FBF}" destId="{3E4E05F7-7338-46F0-8D87-0FF190CC0D76}" srcOrd="2" destOrd="0" parTransId="{3CCD35DB-894D-4DCE-991B-56DF6BC92DDB}" sibTransId="{982B1D06-425A-46DD-BAC8-FEC97C79F469}"/>
    <dgm:cxn modelId="{C02F50BC-E726-4446-AACE-609EDD1EEE5E}" srcId="{D760A5FD-905E-443C-9D4C-737F9DB11FBF}" destId="{EBAE9ECA-0321-4B5B-9D8F-60D63348F9A8}" srcOrd="3" destOrd="0" parTransId="{9542D396-5163-4BA3-8C97-F5E6FD71F43D}" sibTransId="{C28648EA-D5BA-4348-901F-47BDB0AB669E}"/>
    <dgm:cxn modelId="{DA19B3C2-1463-CE40-9757-8465BFD3409D}" type="presOf" srcId="{C8BE2012-B134-4524-B1EF-876E3CE69579}" destId="{0A88A55E-C422-D64C-ABB8-DC5438EBD1BD}" srcOrd="0" destOrd="0" presId="urn:microsoft.com/office/officeart/2016/7/layout/RoundedRectangleTimeline"/>
    <dgm:cxn modelId="{6F2031C9-EC35-5B4C-BAD1-D49ED3608755}" type="presOf" srcId="{F1FAFAC6-0E8F-6942-AAFC-DF8E46DADAE0}" destId="{7E403D09-0864-144A-A80B-45AA2BFE716D}" srcOrd="0" destOrd="0" presId="urn:microsoft.com/office/officeart/2016/7/layout/RoundedRectangleTimeline"/>
    <dgm:cxn modelId="{8960C232-BB4D-0E48-B0C7-68AEAE345E64}" type="presParOf" srcId="{F6756831-3CBA-BF41-9D2D-65EFA6E9B58F}" destId="{1CCC34A0-5298-9A4A-A3BD-47EDC0788EE7}" srcOrd="0" destOrd="0" presId="urn:microsoft.com/office/officeart/2016/7/layout/RoundedRectangleTimeline"/>
    <dgm:cxn modelId="{6EF0872B-DB12-6848-A92E-7FD686394C67}" type="presParOf" srcId="{1CCC34A0-5298-9A4A-A3BD-47EDC0788EE7}" destId="{98294FBA-A24A-944E-B010-1F68FFBF23FE}" srcOrd="0" destOrd="0" presId="urn:microsoft.com/office/officeart/2016/7/layout/RoundedRectangleTimeline"/>
    <dgm:cxn modelId="{86DAEC56-586E-DA45-8EB0-65C4416F7D6D}" type="presParOf" srcId="{1CCC34A0-5298-9A4A-A3BD-47EDC0788EE7}" destId="{8AEB8B04-CCB0-1B43-9A4F-BD81C9EEC6A4}" srcOrd="1" destOrd="0" presId="urn:microsoft.com/office/officeart/2016/7/layout/RoundedRectangleTimeline"/>
    <dgm:cxn modelId="{99579BEC-D55F-AE42-AF6C-75890DC504FF}" type="presParOf" srcId="{1CCC34A0-5298-9A4A-A3BD-47EDC0788EE7}" destId="{8EE52A6E-E37C-864A-AA00-A4158EB0FCF0}" srcOrd="2" destOrd="0" presId="urn:microsoft.com/office/officeart/2016/7/layout/RoundedRectangleTimeline"/>
    <dgm:cxn modelId="{A992884A-A57C-224F-B1E9-DE6A4D64F192}" type="presParOf" srcId="{1CCC34A0-5298-9A4A-A3BD-47EDC0788EE7}" destId="{23B6DD51-838A-8643-AC09-E7F707031F70}" srcOrd="3" destOrd="0" presId="urn:microsoft.com/office/officeart/2016/7/layout/RoundedRectangleTimeline"/>
    <dgm:cxn modelId="{A7C03ABE-8B3F-DF41-BD0E-9624FE79BF40}" type="presParOf" srcId="{1CCC34A0-5298-9A4A-A3BD-47EDC0788EE7}" destId="{467EC347-0F4D-6B4A-82CC-74AD1838F438}" srcOrd="4" destOrd="0" presId="urn:microsoft.com/office/officeart/2016/7/layout/RoundedRectangleTimeline"/>
    <dgm:cxn modelId="{69870B58-1902-0143-9DC9-9BEF843B5F6A}" type="presParOf" srcId="{F6756831-3CBA-BF41-9D2D-65EFA6E9B58F}" destId="{396B8721-C7F6-5E4B-B431-E34A35371151}" srcOrd="1" destOrd="0" presId="urn:microsoft.com/office/officeart/2016/7/layout/RoundedRectangleTimeline"/>
    <dgm:cxn modelId="{B99A0BCB-E0E3-5749-8D2C-035BB8AEE4E7}" type="presParOf" srcId="{F6756831-3CBA-BF41-9D2D-65EFA6E9B58F}" destId="{2C2F15D4-20E3-0B48-8569-49F6F9CF3CE1}" srcOrd="2" destOrd="0" presId="urn:microsoft.com/office/officeart/2016/7/layout/RoundedRectangleTimeline"/>
    <dgm:cxn modelId="{AF884683-60B8-9B40-B1C1-0639AC1323C3}" type="presParOf" srcId="{2C2F15D4-20E3-0B48-8569-49F6F9CF3CE1}" destId="{48355826-A994-754D-A2E0-B105A6F4C010}" srcOrd="0" destOrd="0" presId="urn:microsoft.com/office/officeart/2016/7/layout/RoundedRectangleTimeline"/>
    <dgm:cxn modelId="{9877D408-A997-9748-984E-D849FA50EBD6}" type="presParOf" srcId="{2C2F15D4-20E3-0B48-8569-49F6F9CF3CE1}" destId="{C6F4F589-8123-AF4E-BAFB-E3D7AB100F61}" srcOrd="1" destOrd="0" presId="urn:microsoft.com/office/officeart/2016/7/layout/RoundedRectangleTimeline"/>
    <dgm:cxn modelId="{23132EFF-4EFE-164E-8BD0-B0F8D8EF8282}" type="presParOf" srcId="{2C2F15D4-20E3-0B48-8569-49F6F9CF3CE1}" destId="{5DA5425D-C3F2-544F-83C2-21168D11390D}" srcOrd="2" destOrd="0" presId="urn:microsoft.com/office/officeart/2016/7/layout/RoundedRectangleTimeline"/>
    <dgm:cxn modelId="{66EDDF70-54BF-F44E-AC9E-022E84F32C74}" type="presParOf" srcId="{2C2F15D4-20E3-0B48-8569-49F6F9CF3CE1}" destId="{C9A37DFD-A51D-A343-9F13-AD99ED0B5B99}" srcOrd="3" destOrd="0" presId="urn:microsoft.com/office/officeart/2016/7/layout/RoundedRectangleTimeline"/>
    <dgm:cxn modelId="{C40DBDD0-84BB-6F4D-B34F-2B39D936994C}" type="presParOf" srcId="{2C2F15D4-20E3-0B48-8569-49F6F9CF3CE1}" destId="{4156C7DD-B611-9349-8DD1-036FD619EB8B}" srcOrd="4" destOrd="0" presId="urn:microsoft.com/office/officeart/2016/7/layout/RoundedRectangleTimeline"/>
    <dgm:cxn modelId="{DA87B588-2ECF-BE43-8049-64ADFC0E0807}" type="presParOf" srcId="{F6756831-3CBA-BF41-9D2D-65EFA6E9B58F}" destId="{D4F497E0-2B5E-4941-87B1-BBCC2306123C}" srcOrd="3" destOrd="0" presId="urn:microsoft.com/office/officeart/2016/7/layout/RoundedRectangleTimeline"/>
    <dgm:cxn modelId="{318BDA35-1740-144A-B78E-3AD8DEED0479}" type="presParOf" srcId="{F6756831-3CBA-BF41-9D2D-65EFA6E9B58F}" destId="{B295CC1C-E00F-AE48-8684-B22D94D972CD}" srcOrd="4" destOrd="0" presId="urn:microsoft.com/office/officeart/2016/7/layout/RoundedRectangleTimeline"/>
    <dgm:cxn modelId="{27C75DFC-1075-DA44-B482-D11BCB1C1F04}" type="presParOf" srcId="{B295CC1C-E00F-AE48-8684-B22D94D972CD}" destId="{CDFA39F1-6B4C-364B-8CB8-D9B72877EDA7}" srcOrd="0" destOrd="0" presId="urn:microsoft.com/office/officeart/2016/7/layout/RoundedRectangleTimeline"/>
    <dgm:cxn modelId="{C96446C8-C16C-FD47-A710-9E9308863693}" type="presParOf" srcId="{B295CC1C-E00F-AE48-8684-B22D94D972CD}" destId="{7E403D09-0864-144A-A80B-45AA2BFE716D}" srcOrd="1" destOrd="0" presId="urn:microsoft.com/office/officeart/2016/7/layout/RoundedRectangleTimeline"/>
    <dgm:cxn modelId="{25065E5E-A126-9B49-AD4F-D7B591FB3857}" type="presParOf" srcId="{B295CC1C-E00F-AE48-8684-B22D94D972CD}" destId="{FD924384-B262-BF4F-9E7E-EA6B42B1B378}" srcOrd="2" destOrd="0" presId="urn:microsoft.com/office/officeart/2016/7/layout/RoundedRectangleTimeline"/>
    <dgm:cxn modelId="{0176F1F6-0A0B-FF4F-80C2-4DC44B8D11D5}" type="presParOf" srcId="{B295CC1C-E00F-AE48-8684-B22D94D972CD}" destId="{F15F7E4D-5A29-5F4B-A7DC-A041DB278142}" srcOrd="3" destOrd="0" presId="urn:microsoft.com/office/officeart/2016/7/layout/RoundedRectangleTimeline"/>
    <dgm:cxn modelId="{CEB2EDF0-2BF3-3F46-93DC-5BABCB90ED13}" type="presParOf" srcId="{B295CC1C-E00F-AE48-8684-B22D94D972CD}" destId="{3D31FC94-5FA7-A94B-904E-CE8818803D4A}" srcOrd="4" destOrd="0" presId="urn:microsoft.com/office/officeart/2016/7/layout/RoundedRectangleTimeline"/>
    <dgm:cxn modelId="{D4D66D5A-DD9C-C141-81D6-F66BCB93F6AF}" type="presParOf" srcId="{F6756831-3CBA-BF41-9D2D-65EFA6E9B58F}" destId="{5DDC5D39-26D9-2E4C-8523-88F891BD7568}" srcOrd="5" destOrd="0" presId="urn:microsoft.com/office/officeart/2016/7/layout/RoundedRectangleTimeline"/>
    <dgm:cxn modelId="{84AE616C-C965-8B49-A422-4BD4A5053871}" type="presParOf" srcId="{F6756831-3CBA-BF41-9D2D-65EFA6E9B58F}" destId="{22F57D66-86CF-9A42-BF0D-2CB95FAEE9AD}" srcOrd="6" destOrd="0" presId="urn:microsoft.com/office/officeart/2016/7/layout/RoundedRectangleTimeline"/>
    <dgm:cxn modelId="{7C24E978-8E2B-5B48-90CE-472B8C286F00}" type="presParOf" srcId="{22F57D66-86CF-9A42-BF0D-2CB95FAEE9AD}" destId="{DC6F1C32-ECB9-E345-8E2A-2BC233EBA5E4}" srcOrd="0" destOrd="0" presId="urn:microsoft.com/office/officeart/2016/7/layout/RoundedRectangleTimeline"/>
    <dgm:cxn modelId="{C688DE35-D330-2F42-BBAD-AAD9E3D4E4A1}" type="presParOf" srcId="{22F57D66-86CF-9A42-BF0D-2CB95FAEE9AD}" destId="{77197089-7AA9-0B4C-9296-07BA8DC54DA2}" srcOrd="1" destOrd="0" presId="urn:microsoft.com/office/officeart/2016/7/layout/RoundedRectangleTimeline"/>
    <dgm:cxn modelId="{F60FDA4B-2573-D845-9242-EFC052AF9175}" type="presParOf" srcId="{22F57D66-86CF-9A42-BF0D-2CB95FAEE9AD}" destId="{7B5908F5-6514-E04B-9E60-79A9A8669A99}" srcOrd="2" destOrd="0" presId="urn:microsoft.com/office/officeart/2016/7/layout/RoundedRectangleTimeline"/>
    <dgm:cxn modelId="{09D56798-7053-E74B-BDCD-33C7D59BBE51}" type="presParOf" srcId="{22F57D66-86CF-9A42-BF0D-2CB95FAEE9AD}" destId="{DC0E22D9-6A90-DF40-9A1D-7BC9B52468DB}" srcOrd="3" destOrd="0" presId="urn:microsoft.com/office/officeart/2016/7/layout/RoundedRectangleTimeline"/>
    <dgm:cxn modelId="{0DB92A48-F647-774F-8056-1F84453528F6}" type="presParOf" srcId="{22F57D66-86CF-9A42-BF0D-2CB95FAEE9AD}" destId="{0625F54D-F8CF-AD45-9787-43C37DC89540}" srcOrd="4" destOrd="0" presId="urn:microsoft.com/office/officeart/2016/7/layout/RoundedRectangleTimeline"/>
    <dgm:cxn modelId="{FC564014-4CC7-2E49-BBEA-A0612AEC1CDE}" type="presParOf" srcId="{F6756831-3CBA-BF41-9D2D-65EFA6E9B58F}" destId="{E843D1BE-B7E5-E34C-83B7-B4863F3091CF}" srcOrd="7" destOrd="0" presId="urn:microsoft.com/office/officeart/2016/7/layout/RoundedRectangleTimeline"/>
    <dgm:cxn modelId="{0DEE5CCD-A9ED-2C46-B12E-0A8E532317FE}" type="presParOf" srcId="{F6756831-3CBA-BF41-9D2D-65EFA6E9B58F}" destId="{E3B3EEBE-40C5-A140-834F-BF0346FA9B48}" srcOrd="8" destOrd="0" presId="urn:microsoft.com/office/officeart/2016/7/layout/RoundedRectangleTimeline"/>
    <dgm:cxn modelId="{EBDAF6F8-CE82-164C-9EFF-02C40157D0D3}" type="presParOf" srcId="{E3B3EEBE-40C5-A140-834F-BF0346FA9B48}" destId="{99647F32-7E60-3A49-BC3C-39588FF59D0D}" srcOrd="0" destOrd="0" presId="urn:microsoft.com/office/officeart/2016/7/layout/RoundedRectangleTimeline"/>
    <dgm:cxn modelId="{3B3E26D4-7A58-B64D-B25B-9989B2D46785}" type="presParOf" srcId="{E3B3EEBE-40C5-A140-834F-BF0346FA9B48}" destId="{0A88A55E-C422-D64C-ABB8-DC5438EBD1BD}" srcOrd="1" destOrd="0" presId="urn:microsoft.com/office/officeart/2016/7/layout/RoundedRectangleTimeline"/>
    <dgm:cxn modelId="{2874A849-85AF-F14B-A8B1-9DCC83382562}" type="presParOf" srcId="{E3B3EEBE-40C5-A140-834F-BF0346FA9B48}" destId="{A2CE88B7-968B-8F41-A660-F79ADDE949DD}" srcOrd="2" destOrd="0" presId="urn:microsoft.com/office/officeart/2016/7/layout/RoundedRectangleTimeline"/>
    <dgm:cxn modelId="{59EF3242-9FA0-B94F-BD4B-D3B671C60ACF}" type="presParOf" srcId="{E3B3EEBE-40C5-A140-834F-BF0346FA9B48}" destId="{2FF4021B-5593-A344-B811-093A75619C5C}" srcOrd="3" destOrd="0" presId="urn:microsoft.com/office/officeart/2016/7/layout/RoundedRectangleTimeline"/>
    <dgm:cxn modelId="{2F1CDC61-6B17-FB45-881E-46F58B98A8EF}" type="presParOf" srcId="{E3B3EEBE-40C5-A140-834F-BF0346FA9B48}" destId="{19705FC8-D2AD-DD40-B41C-FC2269E4F687}"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60A5FD-905E-443C-9D4C-737F9DB11FBF}"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D536F58E-8A86-4299-AE2A-FC4C554547F4}">
      <dgm:prSet/>
      <dgm:spPr/>
      <dgm:t>
        <a:bodyPr/>
        <a:lstStyle/>
        <a:p>
          <a:r>
            <a:rPr lang="en-US" dirty="0"/>
            <a:t>1 Aug. </a:t>
          </a:r>
          <a:r>
            <a:rPr lang="en-US"/>
            <a:t>2023</a:t>
          </a:r>
          <a:endParaRPr lang="en-US" dirty="0"/>
        </a:p>
      </dgm:t>
    </dgm:pt>
    <dgm:pt modelId="{9AA0695F-33F1-40EB-8FB5-0C58B7A6A663}" type="parTrans" cxnId="{23B0325F-380E-4686-A2B3-7DBB0FFFB923}">
      <dgm:prSet/>
      <dgm:spPr/>
      <dgm:t>
        <a:bodyPr/>
        <a:lstStyle/>
        <a:p>
          <a:endParaRPr lang="en-US"/>
        </a:p>
      </dgm:t>
    </dgm:pt>
    <dgm:pt modelId="{395E45F9-CD63-4C43-B492-7F3D0C3BC555}" type="sibTrans" cxnId="{23B0325F-380E-4686-A2B3-7DBB0FFFB923}">
      <dgm:prSet/>
      <dgm:spPr/>
      <dgm:t>
        <a:bodyPr/>
        <a:lstStyle/>
        <a:p>
          <a:endParaRPr lang="en-US"/>
        </a:p>
      </dgm:t>
    </dgm:pt>
    <dgm:pt modelId="{D98BF23D-0191-42E8-9772-023A758ABA3E}">
      <dgm:prSet/>
      <dgm:spPr/>
      <dgm:t>
        <a:bodyPr/>
        <a:lstStyle/>
        <a:p>
          <a:r>
            <a:rPr lang="en-US" dirty="0"/>
            <a:t>13 Sep. 2023</a:t>
          </a:r>
        </a:p>
      </dgm:t>
    </dgm:pt>
    <dgm:pt modelId="{09780737-525B-433A-ABC8-6FD7ADE32DDF}" type="parTrans" cxnId="{7D666DF0-E7B3-48B5-983B-727B813BCA24}">
      <dgm:prSet/>
      <dgm:spPr/>
      <dgm:t>
        <a:bodyPr/>
        <a:lstStyle/>
        <a:p>
          <a:endParaRPr lang="en-US"/>
        </a:p>
      </dgm:t>
    </dgm:pt>
    <dgm:pt modelId="{98EC0BB1-88A7-44DB-8206-B0E069F81C00}" type="sibTrans" cxnId="{7D666DF0-E7B3-48B5-983B-727B813BCA24}">
      <dgm:prSet/>
      <dgm:spPr/>
      <dgm:t>
        <a:bodyPr/>
        <a:lstStyle/>
        <a:p>
          <a:endParaRPr lang="en-US"/>
        </a:p>
      </dgm:t>
    </dgm:pt>
    <dgm:pt modelId="{3E4E05F7-7338-46F0-8D87-0FF190CC0D76}">
      <dgm:prSet/>
      <dgm:spPr/>
      <dgm:t>
        <a:bodyPr/>
        <a:lstStyle/>
        <a:p>
          <a:r>
            <a:rPr lang="en-US" dirty="0"/>
            <a:t>Application closes</a:t>
          </a:r>
        </a:p>
      </dgm:t>
    </dgm:pt>
    <dgm:pt modelId="{3CCD35DB-894D-4DCE-991B-56DF6BC92DDB}" type="parTrans" cxnId="{A09DE8B0-1932-4693-9259-58859406EF20}">
      <dgm:prSet/>
      <dgm:spPr/>
      <dgm:t>
        <a:bodyPr/>
        <a:lstStyle/>
        <a:p>
          <a:endParaRPr lang="en-US"/>
        </a:p>
      </dgm:t>
    </dgm:pt>
    <dgm:pt modelId="{982B1D06-425A-46DD-BAC8-FEC97C79F469}" type="sibTrans" cxnId="{A09DE8B0-1932-4693-9259-58859406EF20}">
      <dgm:prSet/>
      <dgm:spPr/>
      <dgm:t>
        <a:bodyPr/>
        <a:lstStyle/>
        <a:p>
          <a:endParaRPr lang="en-US"/>
        </a:p>
      </dgm:t>
    </dgm:pt>
    <dgm:pt modelId="{24125F9F-960B-4F20-88DB-AD5875A047EE}">
      <dgm:prSet/>
      <dgm:spPr/>
      <dgm:t>
        <a:bodyPr/>
        <a:lstStyle/>
        <a:p>
          <a:r>
            <a:rPr lang="en-US" dirty="0"/>
            <a:t>13/14  Nov 2023</a:t>
          </a:r>
        </a:p>
      </dgm:t>
    </dgm:pt>
    <dgm:pt modelId="{8A564E43-C1A8-4D50-9A5E-29D69F408F8C}" type="parTrans" cxnId="{B3F643C6-3F79-4DBD-B467-CB1A86D4B144}">
      <dgm:prSet/>
      <dgm:spPr/>
      <dgm:t>
        <a:bodyPr/>
        <a:lstStyle/>
        <a:p>
          <a:endParaRPr lang="en-US"/>
        </a:p>
      </dgm:t>
    </dgm:pt>
    <dgm:pt modelId="{40D370F3-21BB-4FF7-B0A2-AA3501ACEA06}" type="sibTrans" cxnId="{B3F643C6-3F79-4DBD-B467-CB1A86D4B144}">
      <dgm:prSet/>
      <dgm:spPr/>
      <dgm:t>
        <a:bodyPr/>
        <a:lstStyle/>
        <a:p>
          <a:endParaRPr lang="en-US"/>
        </a:p>
      </dgm:t>
    </dgm:pt>
    <dgm:pt modelId="{958A2165-68EE-4996-901C-469A01AC1CB1}">
      <dgm:prSet/>
      <dgm:spPr/>
      <dgm:t>
        <a:bodyPr/>
        <a:lstStyle/>
        <a:p>
          <a:r>
            <a:rPr lang="en-US" dirty="0"/>
            <a:t>13 Dec. 2023</a:t>
          </a:r>
        </a:p>
      </dgm:t>
    </dgm:pt>
    <dgm:pt modelId="{B60A6FAD-88A3-41BE-A9DE-8484E6DC6D10}" type="parTrans" cxnId="{61F35F41-08E9-47B0-9688-35E3079AF867}">
      <dgm:prSet/>
      <dgm:spPr/>
      <dgm:t>
        <a:bodyPr/>
        <a:lstStyle/>
        <a:p>
          <a:endParaRPr lang="en-US"/>
        </a:p>
      </dgm:t>
    </dgm:pt>
    <dgm:pt modelId="{B35ACFEF-DC45-46E2-9FCA-7A59922EA688}" type="sibTrans" cxnId="{61F35F41-08E9-47B0-9688-35E3079AF867}">
      <dgm:prSet/>
      <dgm:spPr/>
      <dgm:t>
        <a:bodyPr/>
        <a:lstStyle/>
        <a:p>
          <a:endParaRPr lang="en-US"/>
        </a:p>
      </dgm:t>
    </dgm:pt>
    <dgm:pt modelId="{60EE5747-C176-4C90-A54D-69B397AF09D6}">
      <dgm:prSet/>
      <dgm:spPr/>
      <dgm:t>
        <a:bodyPr/>
        <a:lstStyle/>
        <a:p>
          <a:r>
            <a:rPr lang="en-US"/>
            <a:t>Category 1 CaRMS Match Date</a:t>
          </a:r>
        </a:p>
      </dgm:t>
    </dgm:pt>
    <dgm:pt modelId="{1D747DC4-C82A-44C2-AC46-20650E3DD81A}" type="parTrans" cxnId="{1197BE02-1F8C-4B87-BB59-E5C996F9AB8A}">
      <dgm:prSet/>
      <dgm:spPr/>
      <dgm:t>
        <a:bodyPr/>
        <a:lstStyle/>
        <a:p>
          <a:endParaRPr lang="en-US"/>
        </a:p>
      </dgm:t>
    </dgm:pt>
    <dgm:pt modelId="{4665CC07-54A7-4F9C-9A13-FD716A65DA0E}" type="sibTrans" cxnId="{1197BE02-1F8C-4B87-BB59-E5C996F9AB8A}">
      <dgm:prSet/>
      <dgm:spPr/>
      <dgm:t>
        <a:bodyPr/>
        <a:lstStyle/>
        <a:p>
          <a:endParaRPr lang="en-US"/>
        </a:p>
      </dgm:t>
    </dgm:pt>
    <dgm:pt modelId="{EBAE9ECA-0321-4B5B-9D8F-60D63348F9A8}">
      <dgm:prSet/>
      <dgm:spPr/>
      <dgm:t>
        <a:bodyPr/>
        <a:lstStyle/>
        <a:p>
          <a:r>
            <a:rPr lang="en-US" dirty="0"/>
            <a:t>1 July 2024</a:t>
          </a:r>
        </a:p>
      </dgm:t>
    </dgm:pt>
    <dgm:pt modelId="{9542D396-5163-4BA3-8C97-F5E6FD71F43D}" type="parTrans" cxnId="{C02F50BC-E726-4446-AACE-609EDD1EEE5E}">
      <dgm:prSet/>
      <dgm:spPr/>
      <dgm:t>
        <a:bodyPr/>
        <a:lstStyle/>
        <a:p>
          <a:endParaRPr lang="en-US"/>
        </a:p>
      </dgm:t>
    </dgm:pt>
    <dgm:pt modelId="{C28648EA-D5BA-4348-901F-47BDB0AB669E}" type="sibTrans" cxnId="{C02F50BC-E726-4446-AACE-609EDD1EEE5E}">
      <dgm:prSet/>
      <dgm:spPr/>
      <dgm:t>
        <a:bodyPr/>
        <a:lstStyle/>
        <a:p>
          <a:endParaRPr lang="en-US"/>
        </a:p>
      </dgm:t>
    </dgm:pt>
    <dgm:pt modelId="{157CE5E9-6080-4A02-8DD5-963A6F6AF933}">
      <dgm:prSet/>
      <dgm:spPr/>
      <dgm:t>
        <a:bodyPr/>
        <a:lstStyle/>
        <a:p>
          <a:r>
            <a:rPr lang="en-US"/>
            <a:t>Start Date</a:t>
          </a:r>
        </a:p>
      </dgm:t>
    </dgm:pt>
    <dgm:pt modelId="{08576997-93EB-4E99-920F-BD22716F8384}" type="parTrans" cxnId="{BC027768-B45A-48D0-B789-A4D33F34D1D1}">
      <dgm:prSet/>
      <dgm:spPr/>
      <dgm:t>
        <a:bodyPr/>
        <a:lstStyle/>
        <a:p>
          <a:endParaRPr lang="en-US"/>
        </a:p>
      </dgm:t>
    </dgm:pt>
    <dgm:pt modelId="{1E37A139-DC8F-4068-B456-9D4392326012}" type="sibTrans" cxnId="{BC027768-B45A-48D0-B789-A4D33F34D1D1}">
      <dgm:prSet/>
      <dgm:spPr/>
      <dgm:t>
        <a:bodyPr/>
        <a:lstStyle/>
        <a:p>
          <a:endParaRPr lang="en-US"/>
        </a:p>
      </dgm:t>
    </dgm:pt>
    <dgm:pt modelId="{3DB2D3CA-C51E-46B7-9D3E-69A675B092BD}">
      <dgm:prSet/>
      <dgm:spPr/>
      <dgm:t>
        <a:bodyPr/>
        <a:lstStyle/>
        <a:p>
          <a:r>
            <a:rPr lang="en-US" dirty="0"/>
            <a:t>30 June 2025</a:t>
          </a:r>
        </a:p>
      </dgm:t>
    </dgm:pt>
    <dgm:pt modelId="{CB3484AC-896B-42E5-AB3D-CF45B787036F}" type="parTrans" cxnId="{00C0ED3B-844C-48A7-B912-CC234BE865C0}">
      <dgm:prSet/>
      <dgm:spPr/>
      <dgm:t>
        <a:bodyPr/>
        <a:lstStyle/>
        <a:p>
          <a:endParaRPr lang="en-US"/>
        </a:p>
      </dgm:t>
    </dgm:pt>
    <dgm:pt modelId="{21553831-4E34-4AE3-9D59-CCD7E9F82DD7}" type="sibTrans" cxnId="{00C0ED3B-844C-48A7-B912-CC234BE865C0}">
      <dgm:prSet/>
      <dgm:spPr/>
      <dgm:t>
        <a:bodyPr/>
        <a:lstStyle/>
        <a:p>
          <a:endParaRPr lang="en-US"/>
        </a:p>
      </dgm:t>
    </dgm:pt>
    <dgm:pt modelId="{C8BE2012-B134-4524-B1EF-876E3CE69579}">
      <dgm:prSet/>
      <dgm:spPr/>
      <dgm:t>
        <a:bodyPr/>
        <a:lstStyle/>
        <a:p>
          <a:r>
            <a:rPr lang="en-US"/>
            <a:t>End Date</a:t>
          </a:r>
        </a:p>
      </dgm:t>
    </dgm:pt>
    <dgm:pt modelId="{8F3338EE-B55C-49B0-85CB-8FB18E76B73B}" type="parTrans" cxnId="{FD91752A-7CEE-450A-BBFA-F6B772490756}">
      <dgm:prSet/>
      <dgm:spPr/>
      <dgm:t>
        <a:bodyPr/>
        <a:lstStyle/>
        <a:p>
          <a:endParaRPr lang="en-US"/>
        </a:p>
      </dgm:t>
    </dgm:pt>
    <dgm:pt modelId="{D563BDA5-CF01-4378-98D5-DF3A8FE5E851}" type="sibTrans" cxnId="{FD91752A-7CEE-450A-BBFA-F6B772490756}">
      <dgm:prSet/>
      <dgm:spPr/>
      <dgm:t>
        <a:bodyPr/>
        <a:lstStyle/>
        <a:p>
          <a:endParaRPr lang="en-US"/>
        </a:p>
      </dgm:t>
    </dgm:pt>
    <dgm:pt modelId="{F3005E5B-E4A8-4048-8197-5A94AA361F03}">
      <dgm:prSet/>
      <dgm:spPr/>
      <dgm:t>
        <a:bodyPr/>
        <a:lstStyle/>
        <a:p>
          <a:r>
            <a:rPr lang="en-US" dirty="0"/>
            <a:t>Applications open</a:t>
          </a:r>
        </a:p>
      </dgm:t>
    </dgm:pt>
    <dgm:pt modelId="{3A52DF72-467D-5A42-93EF-DE58DEA67885}" type="parTrans" cxnId="{2B12D045-64A7-4E48-BBE8-9D536CCDDA2B}">
      <dgm:prSet/>
      <dgm:spPr/>
      <dgm:t>
        <a:bodyPr/>
        <a:lstStyle/>
        <a:p>
          <a:endParaRPr lang="en-US"/>
        </a:p>
      </dgm:t>
    </dgm:pt>
    <dgm:pt modelId="{4337722D-8C08-C242-A953-7706EA693A30}" type="sibTrans" cxnId="{2B12D045-64A7-4E48-BBE8-9D536CCDDA2B}">
      <dgm:prSet/>
      <dgm:spPr/>
      <dgm:t>
        <a:bodyPr/>
        <a:lstStyle/>
        <a:p>
          <a:endParaRPr lang="en-US"/>
        </a:p>
      </dgm:t>
    </dgm:pt>
    <dgm:pt modelId="{C9050554-E733-944D-A1BE-8374635F28C4}">
      <dgm:prSet/>
      <dgm:spPr/>
      <dgm:t>
        <a:bodyPr/>
        <a:lstStyle/>
        <a:p>
          <a:r>
            <a:rPr lang="en-US" dirty="0"/>
            <a:t>30 Aug2023</a:t>
          </a:r>
        </a:p>
      </dgm:t>
    </dgm:pt>
    <dgm:pt modelId="{15A3C48B-7499-3841-A280-887F928F3A4E}" type="sibTrans" cxnId="{C56A1F40-56D0-F940-976E-5A10B8BD5E88}">
      <dgm:prSet/>
      <dgm:spPr/>
      <dgm:t>
        <a:bodyPr/>
        <a:lstStyle/>
        <a:p>
          <a:endParaRPr lang="en-US"/>
        </a:p>
      </dgm:t>
    </dgm:pt>
    <dgm:pt modelId="{4FE5BDB6-65CA-F84C-BA6A-1BD9093015A4}" type="parTrans" cxnId="{C56A1F40-56D0-F940-976E-5A10B8BD5E88}">
      <dgm:prSet/>
      <dgm:spPr/>
      <dgm:t>
        <a:bodyPr/>
        <a:lstStyle/>
        <a:p>
          <a:endParaRPr lang="en-US"/>
        </a:p>
      </dgm:t>
    </dgm:pt>
    <dgm:pt modelId="{34A2E170-994F-9E45-B4EB-CB8F4ECEB29A}">
      <dgm:prSet/>
      <dgm:spPr/>
      <dgm:t>
        <a:bodyPr/>
        <a:lstStyle/>
        <a:p>
          <a:r>
            <a:rPr lang="en-US" dirty="0"/>
            <a:t>Program Descriptions</a:t>
          </a:r>
        </a:p>
      </dgm:t>
    </dgm:pt>
    <dgm:pt modelId="{2A6B5010-EB3E-884B-B6A6-2F361C925660}" type="parTrans" cxnId="{8AA4B591-4846-0B4A-B8D3-FA5FCB8A9938}">
      <dgm:prSet/>
      <dgm:spPr/>
      <dgm:t>
        <a:bodyPr/>
        <a:lstStyle/>
        <a:p>
          <a:endParaRPr lang="en-US"/>
        </a:p>
      </dgm:t>
    </dgm:pt>
    <dgm:pt modelId="{02D7FE11-F624-164C-929D-76F778AAEFA9}" type="sibTrans" cxnId="{8AA4B591-4846-0B4A-B8D3-FA5FCB8A9938}">
      <dgm:prSet/>
      <dgm:spPr/>
      <dgm:t>
        <a:bodyPr/>
        <a:lstStyle/>
        <a:p>
          <a:endParaRPr lang="en-US"/>
        </a:p>
      </dgm:t>
    </dgm:pt>
    <dgm:pt modelId="{90DD28A4-032E-114E-9F93-8EC06A04AA2E}">
      <dgm:prSet/>
      <dgm:spPr/>
      <dgm:t>
        <a:bodyPr/>
        <a:lstStyle/>
        <a:p>
          <a:r>
            <a:rPr lang="en-US" dirty="0"/>
            <a:t>6 Oct. 2023</a:t>
          </a:r>
        </a:p>
      </dgm:t>
    </dgm:pt>
    <dgm:pt modelId="{25EE01D4-2128-D449-9D4E-C2B2CCCA4D5E}" type="parTrans" cxnId="{4C401823-3E85-DE41-BF19-1533072B1535}">
      <dgm:prSet/>
      <dgm:spPr/>
      <dgm:t>
        <a:bodyPr/>
        <a:lstStyle/>
        <a:p>
          <a:endParaRPr lang="en-US"/>
        </a:p>
      </dgm:t>
    </dgm:pt>
    <dgm:pt modelId="{090B0554-C259-764E-84F7-27D57B00AA40}" type="sibTrans" cxnId="{4C401823-3E85-DE41-BF19-1533072B1535}">
      <dgm:prSet/>
      <dgm:spPr/>
      <dgm:t>
        <a:bodyPr/>
        <a:lstStyle/>
        <a:p>
          <a:endParaRPr lang="en-US"/>
        </a:p>
      </dgm:t>
    </dgm:pt>
    <dgm:pt modelId="{7E4AEFF4-7DCA-CF44-AC96-BC86C6964A1B}">
      <dgm:prSet/>
      <dgm:spPr/>
      <dgm:t>
        <a:bodyPr/>
        <a:lstStyle/>
        <a:p>
          <a:r>
            <a:rPr lang="en-US" dirty="0"/>
            <a:t>Interview Offers</a:t>
          </a:r>
        </a:p>
      </dgm:t>
    </dgm:pt>
    <dgm:pt modelId="{18A82781-3D3F-B446-A471-2199D5B17F3E}" type="parTrans" cxnId="{13F25FBA-6082-844E-A6C4-BF09E9F08EEA}">
      <dgm:prSet/>
      <dgm:spPr/>
      <dgm:t>
        <a:bodyPr/>
        <a:lstStyle/>
        <a:p>
          <a:endParaRPr lang="en-US"/>
        </a:p>
      </dgm:t>
    </dgm:pt>
    <dgm:pt modelId="{9D85FA76-B832-8642-B4A2-752B56F0CD3C}" type="sibTrans" cxnId="{13F25FBA-6082-844E-A6C4-BF09E9F08EEA}">
      <dgm:prSet/>
      <dgm:spPr/>
      <dgm:t>
        <a:bodyPr/>
        <a:lstStyle/>
        <a:p>
          <a:endParaRPr lang="en-US"/>
        </a:p>
      </dgm:t>
    </dgm:pt>
    <dgm:pt modelId="{01CF9608-C756-F341-BBA4-20190CB2F620}">
      <dgm:prSet/>
      <dgm:spPr/>
      <dgm:t>
        <a:bodyPr/>
        <a:lstStyle/>
        <a:p>
          <a:r>
            <a:rPr lang="en-US" dirty="0"/>
            <a:t>Western Interview Dates</a:t>
          </a:r>
        </a:p>
      </dgm:t>
    </dgm:pt>
    <dgm:pt modelId="{0617B05E-C702-764F-BA44-57FF6784EF24}" type="parTrans" cxnId="{4D2C1885-DADA-6B41-8E81-BEA477B5458B}">
      <dgm:prSet/>
      <dgm:spPr/>
      <dgm:t>
        <a:bodyPr/>
        <a:lstStyle/>
        <a:p>
          <a:endParaRPr lang="en-US"/>
        </a:p>
      </dgm:t>
    </dgm:pt>
    <dgm:pt modelId="{74AA9737-510C-AD41-B6B9-8197994408E3}" type="sibTrans" cxnId="{4D2C1885-DADA-6B41-8E81-BEA477B5458B}">
      <dgm:prSet/>
      <dgm:spPr/>
      <dgm:t>
        <a:bodyPr/>
        <a:lstStyle/>
        <a:p>
          <a:endParaRPr lang="en-US"/>
        </a:p>
      </dgm:t>
    </dgm:pt>
    <dgm:pt modelId="{F6756831-3CBA-BF41-9D2D-65EFA6E9B58F}" type="pres">
      <dgm:prSet presAssocID="{D760A5FD-905E-443C-9D4C-737F9DB11FBF}" presName="Name0" presStyleCnt="0">
        <dgm:presLayoutVars>
          <dgm:chMax/>
          <dgm:chPref/>
          <dgm:animLvl val="lvl"/>
        </dgm:presLayoutVars>
      </dgm:prSet>
      <dgm:spPr/>
    </dgm:pt>
    <dgm:pt modelId="{1CCC34A0-5298-9A4A-A3BD-47EDC0788EE7}" type="pres">
      <dgm:prSet presAssocID="{D536F58E-8A86-4299-AE2A-FC4C554547F4}" presName="composite1" presStyleCnt="0"/>
      <dgm:spPr/>
    </dgm:pt>
    <dgm:pt modelId="{98294FBA-A24A-944E-B010-1F68FFBF23FE}" type="pres">
      <dgm:prSet presAssocID="{D536F58E-8A86-4299-AE2A-FC4C554547F4}" presName="parent1" presStyleLbl="alignNode1" presStyleIdx="0" presStyleCnt="8">
        <dgm:presLayoutVars>
          <dgm:chMax val="1"/>
          <dgm:chPref val="1"/>
          <dgm:bulletEnabled val="1"/>
        </dgm:presLayoutVars>
      </dgm:prSet>
      <dgm:spPr/>
    </dgm:pt>
    <dgm:pt modelId="{8AEB8B04-CCB0-1B43-9A4F-BD81C9EEC6A4}" type="pres">
      <dgm:prSet presAssocID="{D536F58E-8A86-4299-AE2A-FC4C554547F4}" presName="Childtext1" presStyleLbl="revTx" presStyleIdx="0" presStyleCnt="8">
        <dgm:presLayoutVars>
          <dgm:bulletEnabled val="1"/>
        </dgm:presLayoutVars>
      </dgm:prSet>
      <dgm:spPr/>
    </dgm:pt>
    <dgm:pt modelId="{8EE52A6E-E37C-864A-AA00-A4158EB0FCF0}" type="pres">
      <dgm:prSet presAssocID="{D536F58E-8A86-4299-AE2A-FC4C554547F4}" presName="ConnectLine1" presStyleLbl="sibTrans1D1" presStyleIdx="0" presStyleCnt="8"/>
      <dgm:spPr>
        <a:noFill/>
        <a:ln w="9525" cap="flat" cmpd="sng" algn="ctr">
          <a:solidFill>
            <a:schemeClr val="accent1">
              <a:hueOff val="0"/>
              <a:satOff val="0"/>
              <a:lumOff val="0"/>
              <a:alphaOff val="0"/>
            </a:schemeClr>
          </a:solidFill>
          <a:prstDash val="dash"/>
        </a:ln>
        <a:effectLst/>
      </dgm:spPr>
    </dgm:pt>
    <dgm:pt modelId="{23B6DD51-838A-8643-AC09-E7F707031F70}" type="pres">
      <dgm:prSet presAssocID="{D536F58E-8A86-4299-AE2A-FC4C554547F4}" presName="ConnectLineEnd1" presStyleLbl="lnNode1" presStyleIdx="0" presStyleCnt="8"/>
      <dgm:spPr/>
    </dgm:pt>
    <dgm:pt modelId="{467EC347-0F4D-6B4A-82CC-74AD1838F438}" type="pres">
      <dgm:prSet presAssocID="{D536F58E-8A86-4299-AE2A-FC4C554547F4}" presName="EmptyPane1" presStyleCnt="0"/>
      <dgm:spPr/>
    </dgm:pt>
    <dgm:pt modelId="{396B8721-C7F6-5E4B-B431-E34A35371151}" type="pres">
      <dgm:prSet presAssocID="{395E45F9-CD63-4C43-B492-7F3D0C3BC555}" presName="spaceBetweenRectangles1" presStyleCnt="0"/>
      <dgm:spPr/>
    </dgm:pt>
    <dgm:pt modelId="{F5C518BA-7ED6-254A-9C18-CC5E6FA41878}" type="pres">
      <dgm:prSet presAssocID="{C9050554-E733-944D-A1BE-8374635F28C4}" presName="composite1" presStyleCnt="0"/>
      <dgm:spPr/>
    </dgm:pt>
    <dgm:pt modelId="{C93FE91D-0693-4741-B47A-C94ACC22221D}" type="pres">
      <dgm:prSet presAssocID="{C9050554-E733-944D-A1BE-8374635F28C4}" presName="parent1" presStyleLbl="alignNode1" presStyleIdx="1" presStyleCnt="8">
        <dgm:presLayoutVars>
          <dgm:chMax val="1"/>
          <dgm:chPref val="1"/>
          <dgm:bulletEnabled val="1"/>
        </dgm:presLayoutVars>
      </dgm:prSet>
      <dgm:spPr/>
    </dgm:pt>
    <dgm:pt modelId="{B9C68927-EF3F-7F47-AF16-2E29B2D6983A}" type="pres">
      <dgm:prSet presAssocID="{C9050554-E733-944D-A1BE-8374635F28C4}" presName="Childtext1" presStyleLbl="revTx" presStyleIdx="1" presStyleCnt="8">
        <dgm:presLayoutVars>
          <dgm:bulletEnabled val="1"/>
        </dgm:presLayoutVars>
      </dgm:prSet>
      <dgm:spPr/>
    </dgm:pt>
    <dgm:pt modelId="{AA8E8196-383C-604A-BDC4-012273C5CA95}" type="pres">
      <dgm:prSet presAssocID="{C9050554-E733-944D-A1BE-8374635F28C4}" presName="ConnectLine1" presStyleLbl="sibTrans1D1" presStyleIdx="1" presStyleCnt="8"/>
      <dgm:spPr>
        <a:noFill/>
        <a:ln w="9525" cap="flat" cmpd="sng" algn="ctr">
          <a:solidFill>
            <a:schemeClr val="accent1">
              <a:hueOff val="0"/>
              <a:satOff val="0"/>
              <a:lumOff val="0"/>
              <a:alphaOff val="0"/>
            </a:schemeClr>
          </a:solidFill>
          <a:prstDash val="dash"/>
        </a:ln>
        <a:effectLst/>
      </dgm:spPr>
    </dgm:pt>
    <dgm:pt modelId="{489CBDCA-6735-3646-AB43-E02BAEE062AD}" type="pres">
      <dgm:prSet presAssocID="{C9050554-E733-944D-A1BE-8374635F28C4}" presName="ConnectLineEnd1" presStyleLbl="lnNode1" presStyleIdx="1" presStyleCnt="8"/>
      <dgm:spPr/>
    </dgm:pt>
    <dgm:pt modelId="{DE61A798-788E-A64F-A030-2A2767B0EAA7}" type="pres">
      <dgm:prSet presAssocID="{C9050554-E733-944D-A1BE-8374635F28C4}" presName="EmptyPane1" presStyleCnt="0"/>
      <dgm:spPr/>
    </dgm:pt>
    <dgm:pt modelId="{F31D9E2F-3E86-5D45-B130-8F48D1AB5D81}" type="pres">
      <dgm:prSet presAssocID="{15A3C48B-7499-3841-A280-887F928F3A4E}" presName="spaceBetweenRectangles1" presStyleCnt="0"/>
      <dgm:spPr/>
    </dgm:pt>
    <dgm:pt modelId="{99ABC311-7724-F448-BEA3-263B9957AFB3}" type="pres">
      <dgm:prSet presAssocID="{D98BF23D-0191-42E8-9772-023A758ABA3E}" presName="composite1" presStyleCnt="0"/>
      <dgm:spPr/>
    </dgm:pt>
    <dgm:pt modelId="{F02F0AD9-8A87-6942-8EAD-BE736D0FE13E}" type="pres">
      <dgm:prSet presAssocID="{D98BF23D-0191-42E8-9772-023A758ABA3E}" presName="parent1" presStyleLbl="alignNode1" presStyleIdx="2" presStyleCnt="8">
        <dgm:presLayoutVars>
          <dgm:chMax val="1"/>
          <dgm:chPref val="1"/>
          <dgm:bulletEnabled val="1"/>
        </dgm:presLayoutVars>
      </dgm:prSet>
      <dgm:spPr/>
    </dgm:pt>
    <dgm:pt modelId="{72DF00EB-49D3-AE47-8957-65123558AEAC}" type="pres">
      <dgm:prSet presAssocID="{D98BF23D-0191-42E8-9772-023A758ABA3E}" presName="Childtext1" presStyleLbl="revTx" presStyleIdx="2" presStyleCnt="8">
        <dgm:presLayoutVars>
          <dgm:bulletEnabled val="1"/>
        </dgm:presLayoutVars>
      </dgm:prSet>
      <dgm:spPr/>
    </dgm:pt>
    <dgm:pt modelId="{DE14B31B-0ABE-874B-86A9-14F8F08041EE}" type="pres">
      <dgm:prSet presAssocID="{D98BF23D-0191-42E8-9772-023A758ABA3E}" presName="ConnectLine1" presStyleLbl="sibTrans1D1" presStyleIdx="2" presStyleCnt="8"/>
      <dgm:spPr>
        <a:noFill/>
        <a:ln w="9525" cap="flat" cmpd="sng" algn="ctr">
          <a:solidFill>
            <a:schemeClr val="accent1">
              <a:hueOff val="0"/>
              <a:satOff val="0"/>
              <a:lumOff val="0"/>
              <a:alphaOff val="0"/>
            </a:schemeClr>
          </a:solidFill>
          <a:prstDash val="dash"/>
        </a:ln>
        <a:effectLst/>
      </dgm:spPr>
    </dgm:pt>
    <dgm:pt modelId="{277919F3-7281-114D-9642-0D950677A8FC}" type="pres">
      <dgm:prSet presAssocID="{D98BF23D-0191-42E8-9772-023A758ABA3E}" presName="ConnectLineEnd1" presStyleLbl="lnNode1" presStyleIdx="2" presStyleCnt="8"/>
      <dgm:spPr/>
    </dgm:pt>
    <dgm:pt modelId="{20B22F80-2150-1549-BEE7-B6606A78906A}" type="pres">
      <dgm:prSet presAssocID="{D98BF23D-0191-42E8-9772-023A758ABA3E}" presName="EmptyPane1" presStyleCnt="0"/>
      <dgm:spPr/>
    </dgm:pt>
    <dgm:pt modelId="{6F0931A0-4479-2A46-B584-655F9B717333}" type="pres">
      <dgm:prSet presAssocID="{98EC0BB1-88A7-44DB-8206-B0E069F81C00}" presName="spaceBetweenRectangles1" presStyleCnt="0"/>
      <dgm:spPr/>
    </dgm:pt>
    <dgm:pt modelId="{ABCFDABE-5608-C348-8A50-12D66F04BB7F}" type="pres">
      <dgm:prSet presAssocID="{90DD28A4-032E-114E-9F93-8EC06A04AA2E}" presName="composite1" presStyleCnt="0"/>
      <dgm:spPr/>
    </dgm:pt>
    <dgm:pt modelId="{51464A34-491A-0C47-A7FE-ACFED50F56FE}" type="pres">
      <dgm:prSet presAssocID="{90DD28A4-032E-114E-9F93-8EC06A04AA2E}" presName="parent1" presStyleLbl="alignNode1" presStyleIdx="3" presStyleCnt="8">
        <dgm:presLayoutVars>
          <dgm:chMax val="1"/>
          <dgm:chPref val="1"/>
          <dgm:bulletEnabled val="1"/>
        </dgm:presLayoutVars>
      </dgm:prSet>
      <dgm:spPr/>
    </dgm:pt>
    <dgm:pt modelId="{8ADB66AE-EC86-1D43-AD42-3C470259B1F2}" type="pres">
      <dgm:prSet presAssocID="{90DD28A4-032E-114E-9F93-8EC06A04AA2E}" presName="Childtext1" presStyleLbl="revTx" presStyleIdx="3" presStyleCnt="8">
        <dgm:presLayoutVars>
          <dgm:bulletEnabled val="1"/>
        </dgm:presLayoutVars>
      </dgm:prSet>
      <dgm:spPr/>
    </dgm:pt>
    <dgm:pt modelId="{8130EC91-21CE-3449-8631-860902A2E6C7}" type="pres">
      <dgm:prSet presAssocID="{90DD28A4-032E-114E-9F93-8EC06A04AA2E}" presName="ConnectLine1" presStyleLbl="sibTrans1D1" presStyleIdx="3" presStyleCnt="8"/>
      <dgm:spPr>
        <a:noFill/>
        <a:ln w="9525" cap="flat" cmpd="sng" algn="ctr">
          <a:solidFill>
            <a:schemeClr val="accent1">
              <a:hueOff val="0"/>
              <a:satOff val="0"/>
              <a:lumOff val="0"/>
              <a:alphaOff val="0"/>
            </a:schemeClr>
          </a:solidFill>
          <a:prstDash val="dash"/>
        </a:ln>
        <a:effectLst/>
      </dgm:spPr>
    </dgm:pt>
    <dgm:pt modelId="{BF37E027-7010-4B4E-8D73-85E3E806F5A3}" type="pres">
      <dgm:prSet presAssocID="{90DD28A4-032E-114E-9F93-8EC06A04AA2E}" presName="ConnectLineEnd1" presStyleLbl="lnNode1" presStyleIdx="3" presStyleCnt="8"/>
      <dgm:spPr/>
    </dgm:pt>
    <dgm:pt modelId="{86DC7F08-7883-8F47-BFA5-6433BFE778BA}" type="pres">
      <dgm:prSet presAssocID="{90DD28A4-032E-114E-9F93-8EC06A04AA2E}" presName="EmptyPane1" presStyleCnt="0"/>
      <dgm:spPr/>
    </dgm:pt>
    <dgm:pt modelId="{7C9958D6-914E-1946-8624-8C3620E07C36}" type="pres">
      <dgm:prSet presAssocID="{090B0554-C259-764E-84F7-27D57B00AA40}" presName="spaceBetweenRectangles1" presStyleCnt="0"/>
      <dgm:spPr/>
    </dgm:pt>
    <dgm:pt modelId="{6E312FAD-8C92-854A-B697-A04D60B2A4D7}" type="pres">
      <dgm:prSet presAssocID="{24125F9F-960B-4F20-88DB-AD5875A047EE}" presName="composite1" presStyleCnt="0"/>
      <dgm:spPr/>
    </dgm:pt>
    <dgm:pt modelId="{399992CB-78CE-E84C-ABF7-6BC57B5A0623}" type="pres">
      <dgm:prSet presAssocID="{24125F9F-960B-4F20-88DB-AD5875A047EE}" presName="parent1" presStyleLbl="alignNode1" presStyleIdx="4" presStyleCnt="8">
        <dgm:presLayoutVars>
          <dgm:chMax val="1"/>
          <dgm:chPref val="1"/>
          <dgm:bulletEnabled val="1"/>
        </dgm:presLayoutVars>
      </dgm:prSet>
      <dgm:spPr/>
    </dgm:pt>
    <dgm:pt modelId="{7342FFD4-84E1-A24B-A69F-094C1BE1097B}" type="pres">
      <dgm:prSet presAssocID="{24125F9F-960B-4F20-88DB-AD5875A047EE}" presName="Childtext1" presStyleLbl="revTx" presStyleIdx="4" presStyleCnt="8">
        <dgm:presLayoutVars>
          <dgm:bulletEnabled val="1"/>
        </dgm:presLayoutVars>
      </dgm:prSet>
      <dgm:spPr/>
    </dgm:pt>
    <dgm:pt modelId="{AF16E368-C2F7-3140-846D-586296BD068D}" type="pres">
      <dgm:prSet presAssocID="{24125F9F-960B-4F20-88DB-AD5875A047EE}" presName="ConnectLine1" presStyleLbl="sibTrans1D1" presStyleIdx="4" presStyleCnt="8"/>
      <dgm:spPr>
        <a:noFill/>
        <a:ln w="9525" cap="flat" cmpd="sng" algn="ctr">
          <a:solidFill>
            <a:schemeClr val="accent1">
              <a:hueOff val="0"/>
              <a:satOff val="0"/>
              <a:lumOff val="0"/>
              <a:alphaOff val="0"/>
            </a:schemeClr>
          </a:solidFill>
          <a:prstDash val="dash"/>
        </a:ln>
        <a:effectLst/>
      </dgm:spPr>
    </dgm:pt>
    <dgm:pt modelId="{4BADFD5A-A3DA-F94D-B741-B70F9F10B3B3}" type="pres">
      <dgm:prSet presAssocID="{24125F9F-960B-4F20-88DB-AD5875A047EE}" presName="ConnectLineEnd1" presStyleLbl="lnNode1" presStyleIdx="4" presStyleCnt="8"/>
      <dgm:spPr/>
    </dgm:pt>
    <dgm:pt modelId="{AAACDACA-8E6C-F840-9394-E8B1AA8A9481}" type="pres">
      <dgm:prSet presAssocID="{24125F9F-960B-4F20-88DB-AD5875A047EE}" presName="EmptyPane1" presStyleCnt="0"/>
      <dgm:spPr/>
    </dgm:pt>
    <dgm:pt modelId="{AB2D1D8E-6791-B243-9813-1A8B730E367D}" type="pres">
      <dgm:prSet presAssocID="{40D370F3-21BB-4FF7-B0A2-AA3501ACEA06}" presName="spaceBetweenRectangles1" presStyleCnt="0"/>
      <dgm:spPr/>
    </dgm:pt>
    <dgm:pt modelId="{B4761B70-1679-0143-82E1-2F2450D3FFED}" type="pres">
      <dgm:prSet presAssocID="{958A2165-68EE-4996-901C-469A01AC1CB1}" presName="composite1" presStyleCnt="0"/>
      <dgm:spPr/>
    </dgm:pt>
    <dgm:pt modelId="{AF9932B9-3529-5841-B6AF-38D264F092A4}" type="pres">
      <dgm:prSet presAssocID="{958A2165-68EE-4996-901C-469A01AC1CB1}" presName="parent1" presStyleLbl="alignNode1" presStyleIdx="5" presStyleCnt="8">
        <dgm:presLayoutVars>
          <dgm:chMax val="1"/>
          <dgm:chPref val="1"/>
          <dgm:bulletEnabled val="1"/>
        </dgm:presLayoutVars>
      </dgm:prSet>
      <dgm:spPr/>
    </dgm:pt>
    <dgm:pt modelId="{2F495775-4367-A440-B04F-B54493936C5D}" type="pres">
      <dgm:prSet presAssocID="{958A2165-68EE-4996-901C-469A01AC1CB1}" presName="Childtext1" presStyleLbl="revTx" presStyleIdx="5" presStyleCnt="8">
        <dgm:presLayoutVars>
          <dgm:bulletEnabled val="1"/>
        </dgm:presLayoutVars>
      </dgm:prSet>
      <dgm:spPr/>
    </dgm:pt>
    <dgm:pt modelId="{E21622CB-A9C6-764F-8BAC-275A0F895A1F}" type="pres">
      <dgm:prSet presAssocID="{958A2165-68EE-4996-901C-469A01AC1CB1}" presName="ConnectLine1" presStyleLbl="sibTrans1D1" presStyleIdx="5" presStyleCnt="8"/>
      <dgm:spPr>
        <a:noFill/>
        <a:ln w="9525" cap="flat" cmpd="sng" algn="ctr">
          <a:solidFill>
            <a:schemeClr val="accent1">
              <a:hueOff val="0"/>
              <a:satOff val="0"/>
              <a:lumOff val="0"/>
              <a:alphaOff val="0"/>
            </a:schemeClr>
          </a:solidFill>
          <a:prstDash val="dash"/>
        </a:ln>
        <a:effectLst/>
      </dgm:spPr>
    </dgm:pt>
    <dgm:pt modelId="{B54C9EEF-B33F-4242-AED9-4E802F9BA9DC}" type="pres">
      <dgm:prSet presAssocID="{958A2165-68EE-4996-901C-469A01AC1CB1}" presName="ConnectLineEnd1" presStyleLbl="lnNode1" presStyleIdx="5" presStyleCnt="8"/>
      <dgm:spPr/>
    </dgm:pt>
    <dgm:pt modelId="{96F9CB3B-3D92-4E40-8164-D7CD3C338112}" type="pres">
      <dgm:prSet presAssocID="{958A2165-68EE-4996-901C-469A01AC1CB1}" presName="EmptyPane1" presStyleCnt="0"/>
      <dgm:spPr/>
    </dgm:pt>
    <dgm:pt modelId="{BCA47863-6756-E143-BD48-7772A6192F81}" type="pres">
      <dgm:prSet presAssocID="{B35ACFEF-DC45-46E2-9FCA-7A59922EA688}" presName="spaceBetweenRectangles1" presStyleCnt="0"/>
      <dgm:spPr/>
    </dgm:pt>
    <dgm:pt modelId="{22F57D66-86CF-9A42-BF0D-2CB95FAEE9AD}" type="pres">
      <dgm:prSet presAssocID="{EBAE9ECA-0321-4B5B-9D8F-60D63348F9A8}" presName="composite1" presStyleCnt="0"/>
      <dgm:spPr/>
    </dgm:pt>
    <dgm:pt modelId="{DC6F1C32-ECB9-E345-8E2A-2BC233EBA5E4}" type="pres">
      <dgm:prSet presAssocID="{EBAE9ECA-0321-4B5B-9D8F-60D63348F9A8}" presName="parent1" presStyleLbl="alignNode1" presStyleIdx="6" presStyleCnt="8">
        <dgm:presLayoutVars>
          <dgm:chMax val="1"/>
          <dgm:chPref val="1"/>
          <dgm:bulletEnabled val="1"/>
        </dgm:presLayoutVars>
      </dgm:prSet>
      <dgm:spPr/>
    </dgm:pt>
    <dgm:pt modelId="{77197089-7AA9-0B4C-9296-07BA8DC54DA2}" type="pres">
      <dgm:prSet presAssocID="{EBAE9ECA-0321-4B5B-9D8F-60D63348F9A8}" presName="Childtext1" presStyleLbl="revTx" presStyleIdx="6" presStyleCnt="8">
        <dgm:presLayoutVars>
          <dgm:bulletEnabled val="1"/>
        </dgm:presLayoutVars>
      </dgm:prSet>
      <dgm:spPr/>
    </dgm:pt>
    <dgm:pt modelId="{7B5908F5-6514-E04B-9E60-79A9A8669A99}" type="pres">
      <dgm:prSet presAssocID="{EBAE9ECA-0321-4B5B-9D8F-60D63348F9A8}" presName="ConnectLine1" presStyleLbl="sibTrans1D1" presStyleIdx="6" presStyleCnt="8"/>
      <dgm:spPr>
        <a:noFill/>
        <a:ln w="9525" cap="flat" cmpd="sng" algn="ctr">
          <a:solidFill>
            <a:schemeClr val="accent1">
              <a:hueOff val="0"/>
              <a:satOff val="0"/>
              <a:lumOff val="0"/>
              <a:alphaOff val="0"/>
            </a:schemeClr>
          </a:solidFill>
          <a:prstDash val="dash"/>
        </a:ln>
        <a:effectLst/>
      </dgm:spPr>
    </dgm:pt>
    <dgm:pt modelId="{DC0E22D9-6A90-DF40-9A1D-7BC9B52468DB}" type="pres">
      <dgm:prSet presAssocID="{EBAE9ECA-0321-4B5B-9D8F-60D63348F9A8}" presName="ConnectLineEnd1" presStyleLbl="lnNode1" presStyleIdx="6" presStyleCnt="8"/>
      <dgm:spPr/>
    </dgm:pt>
    <dgm:pt modelId="{0625F54D-F8CF-AD45-9787-43C37DC89540}" type="pres">
      <dgm:prSet presAssocID="{EBAE9ECA-0321-4B5B-9D8F-60D63348F9A8}" presName="EmptyPane1" presStyleCnt="0"/>
      <dgm:spPr/>
    </dgm:pt>
    <dgm:pt modelId="{E843D1BE-B7E5-E34C-83B7-B4863F3091CF}" type="pres">
      <dgm:prSet presAssocID="{C28648EA-D5BA-4348-901F-47BDB0AB669E}" presName="spaceBetweenRectangles1" presStyleCnt="0"/>
      <dgm:spPr/>
    </dgm:pt>
    <dgm:pt modelId="{E3B3EEBE-40C5-A140-834F-BF0346FA9B48}" type="pres">
      <dgm:prSet presAssocID="{3DB2D3CA-C51E-46B7-9D3E-69A675B092BD}" presName="composite1" presStyleCnt="0"/>
      <dgm:spPr/>
    </dgm:pt>
    <dgm:pt modelId="{99647F32-7E60-3A49-BC3C-39588FF59D0D}" type="pres">
      <dgm:prSet presAssocID="{3DB2D3CA-C51E-46B7-9D3E-69A675B092BD}" presName="parent1" presStyleLbl="alignNode1" presStyleIdx="7" presStyleCnt="8">
        <dgm:presLayoutVars>
          <dgm:chMax val="1"/>
          <dgm:chPref val="1"/>
          <dgm:bulletEnabled val="1"/>
        </dgm:presLayoutVars>
      </dgm:prSet>
      <dgm:spPr/>
    </dgm:pt>
    <dgm:pt modelId="{0A88A55E-C422-D64C-ABB8-DC5438EBD1BD}" type="pres">
      <dgm:prSet presAssocID="{3DB2D3CA-C51E-46B7-9D3E-69A675B092BD}" presName="Childtext1" presStyleLbl="revTx" presStyleIdx="7" presStyleCnt="8">
        <dgm:presLayoutVars>
          <dgm:bulletEnabled val="1"/>
        </dgm:presLayoutVars>
      </dgm:prSet>
      <dgm:spPr/>
    </dgm:pt>
    <dgm:pt modelId="{A2CE88B7-968B-8F41-A660-F79ADDE949DD}" type="pres">
      <dgm:prSet presAssocID="{3DB2D3CA-C51E-46B7-9D3E-69A675B092BD}" presName="ConnectLine1" presStyleLbl="sibTrans1D1" presStyleIdx="7" presStyleCnt="8"/>
      <dgm:spPr>
        <a:noFill/>
        <a:ln w="9525" cap="flat" cmpd="sng" algn="ctr">
          <a:solidFill>
            <a:schemeClr val="accent1">
              <a:hueOff val="0"/>
              <a:satOff val="0"/>
              <a:lumOff val="0"/>
              <a:alphaOff val="0"/>
            </a:schemeClr>
          </a:solidFill>
          <a:prstDash val="dash"/>
        </a:ln>
        <a:effectLst/>
      </dgm:spPr>
    </dgm:pt>
    <dgm:pt modelId="{2FF4021B-5593-A344-B811-093A75619C5C}" type="pres">
      <dgm:prSet presAssocID="{3DB2D3CA-C51E-46B7-9D3E-69A675B092BD}" presName="ConnectLineEnd1" presStyleLbl="lnNode1" presStyleIdx="7" presStyleCnt="8"/>
      <dgm:spPr/>
    </dgm:pt>
    <dgm:pt modelId="{19705FC8-D2AD-DD40-B41C-FC2269E4F687}" type="pres">
      <dgm:prSet presAssocID="{3DB2D3CA-C51E-46B7-9D3E-69A675B092BD}" presName="EmptyPane1" presStyleCnt="0"/>
      <dgm:spPr/>
    </dgm:pt>
  </dgm:ptLst>
  <dgm:cxnLst>
    <dgm:cxn modelId="{1197BE02-1F8C-4B87-BB59-E5C996F9AB8A}" srcId="{958A2165-68EE-4996-901C-469A01AC1CB1}" destId="{60EE5747-C176-4C90-A54D-69B397AF09D6}" srcOrd="0" destOrd="0" parTransId="{1D747DC4-C82A-44C2-AC46-20650E3DD81A}" sibTransId="{4665CC07-54A7-4F9C-9A13-FD716A65DA0E}"/>
    <dgm:cxn modelId="{C0D5FC0D-2C87-9340-AAE3-95C5B1504578}" type="presOf" srcId="{3DB2D3CA-C51E-46B7-9D3E-69A675B092BD}" destId="{99647F32-7E60-3A49-BC3C-39588FF59D0D}" srcOrd="0" destOrd="0" presId="urn:microsoft.com/office/officeart/2016/7/layout/RoundedRectangleTimeline"/>
    <dgm:cxn modelId="{A991AA17-CD93-6C4B-9080-ABB28B1A844E}" type="presOf" srcId="{3E4E05F7-7338-46F0-8D87-0FF190CC0D76}" destId="{72DF00EB-49D3-AE47-8957-65123558AEAC}" srcOrd="0" destOrd="0" presId="urn:microsoft.com/office/officeart/2016/7/layout/RoundedRectangleTimeline"/>
    <dgm:cxn modelId="{89BE6A1F-351A-BE4A-8C5E-CD7ADA9F1552}" type="presOf" srcId="{90DD28A4-032E-114E-9F93-8EC06A04AA2E}" destId="{51464A34-491A-0C47-A7FE-ACFED50F56FE}" srcOrd="0" destOrd="0" presId="urn:microsoft.com/office/officeart/2016/7/layout/RoundedRectangleTimeline"/>
    <dgm:cxn modelId="{4C401823-3E85-DE41-BF19-1533072B1535}" srcId="{D760A5FD-905E-443C-9D4C-737F9DB11FBF}" destId="{90DD28A4-032E-114E-9F93-8EC06A04AA2E}" srcOrd="3" destOrd="0" parTransId="{25EE01D4-2128-D449-9D4E-C2B2CCCA4D5E}" sibTransId="{090B0554-C259-764E-84F7-27D57B00AA40}"/>
    <dgm:cxn modelId="{542F542A-5E14-E649-8B26-470702223FA6}" type="presOf" srcId="{34A2E170-994F-9E45-B4EB-CB8F4ECEB29A}" destId="{8AEB8B04-CCB0-1B43-9A4F-BD81C9EEC6A4}" srcOrd="0" destOrd="0" presId="urn:microsoft.com/office/officeart/2016/7/layout/RoundedRectangleTimeline"/>
    <dgm:cxn modelId="{FD91752A-7CEE-450A-BBFA-F6B772490756}" srcId="{3DB2D3CA-C51E-46B7-9D3E-69A675B092BD}" destId="{C8BE2012-B134-4524-B1EF-876E3CE69579}" srcOrd="0" destOrd="0" parTransId="{8F3338EE-B55C-49B0-85CB-8FB18E76B73B}" sibTransId="{D563BDA5-CF01-4378-98D5-DF3A8FE5E851}"/>
    <dgm:cxn modelId="{00C0ED3B-844C-48A7-B912-CC234BE865C0}" srcId="{D760A5FD-905E-443C-9D4C-737F9DB11FBF}" destId="{3DB2D3CA-C51E-46B7-9D3E-69A675B092BD}" srcOrd="7" destOrd="0" parTransId="{CB3484AC-896B-42E5-AB3D-CF45B787036F}" sibTransId="{21553831-4E34-4AE3-9D59-CCD7E9F82DD7}"/>
    <dgm:cxn modelId="{C56A1F40-56D0-F940-976E-5A10B8BD5E88}" srcId="{D760A5FD-905E-443C-9D4C-737F9DB11FBF}" destId="{C9050554-E733-944D-A1BE-8374635F28C4}" srcOrd="1" destOrd="0" parTransId="{4FE5BDB6-65CA-F84C-BA6A-1BD9093015A4}" sibTransId="{15A3C48B-7499-3841-A280-887F928F3A4E}"/>
    <dgm:cxn modelId="{23B0325F-380E-4686-A2B3-7DBB0FFFB923}" srcId="{D760A5FD-905E-443C-9D4C-737F9DB11FBF}" destId="{D536F58E-8A86-4299-AE2A-FC4C554547F4}" srcOrd="0" destOrd="0" parTransId="{9AA0695F-33F1-40EB-8FB5-0C58B7A6A663}" sibTransId="{395E45F9-CD63-4C43-B492-7F3D0C3BC555}"/>
    <dgm:cxn modelId="{61F35F41-08E9-47B0-9688-35E3079AF867}" srcId="{D760A5FD-905E-443C-9D4C-737F9DB11FBF}" destId="{958A2165-68EE-4996-901C-469A01AC1CB1}" srcOrd="5" destOrd="0" parTransId="{B60A6FAD-88A3-41BE-A9DE-8484E6DC6D10}" sibTransId="{B35ACFEF-DC45-46E2-9FCA-7A59922EA688}"/>
    <dgm:cxn modelId="{3DAB5444-A025-D24E-ADD1-97CC40465C47}" type="presOf" srcId="{958A2165-68EE-4996-901C-469A01AC1CB1}" destId="{AF9932B9-3529-5841-B6AF-38D264F092A4}" srcOrd="0" destOrd="0" presId="urn:microsoft.com/office/officeart/2016/7/layout/RoundedRectangleTimeline"/>
    <dgm:cxn modelId="{2B12D045-64A7-4E48-BBE8-9D536CCDDA2B}" srcId="{C9050554-E733-944D-A1BE-8374635F28C4}" destId="{F3005E5B-E4A8-4048-8197-5A94AA361F03}" srcOrd="0" destOrd="0" parTransId="{3A52DF72-467D-5A42-93EF-DE58DEA67885}" sibTransId="{4337722D-8C08-C242-A953-7706EA693A30}"/>
    <dgm:cxn modelId="{BC027768-B45A-48D0-B789-A4D33F34D1D1}" srcId="{EBAE9ECA-0321-4B5B-9D8F-60D63348F9A8}" destId="{157CE5E9-6080-4A02-8DD5-963A6F6AF933}" srcOrd="0" destOrd="0" parTransId="{08576997-93EB-4E99-920F-BD22716F8384}" sibTransId="{1E37A139-DC8F-4068-B456-9D4392326012}"/>
    <dgm:cxn modelId="{D3BE254C-FF38-CE4F-96CB-AE4B6A0FDE42}" type="presOf" srcId="{D760A5FD-905E-443C-9D4C-737F9DB11FBF}" destId="{F6756831-3CBA-BF41-9D2D-65EFA6E9B58F}" srcOrd="0" destOrd="0" presId="urn:microsoft.com/office/officeart/2016/7/layout/RoundedRectangleTimeline"/>
    <dgm:cxn modelId="{8088B36E-AD67-824E-ABEB-6F9BA3C88EEA}" type="presOf" srcId="{D536F58E-8A86-4299-AE2A-FC4C554547F4}" destId="{98294FBA-A24A-944E-B010-1F68FFBF23FE}" srcOrd="0" destOrd="0" presId="urn:microsoft.com/office/officeart/2016/7/layout/RoundedRectangleTimeline"/>
    <dgm:cxn modelId="{FBECC96F-A4DA-4842-80DE-B5FBA6440C04}" type="presOf" srcId="{EBAE9ECA-0321-4B5B-9D8F-60D63348F9A8}" destId="{DC6F1C32-ECB9-E345-8E2A-2BC233EBA5E4}" srcOrd="0" destOrd="0" presId="urn:microsoft.com/office/officeart/2016/7/layout/RoundedRectangleTimeline"/>
    <dgm:cxn modelId="{4D2C1885-DADA-6B41-8E81-BEA477B5458B}" srcId="{24125F9F-960B-4F20-88DB-AD5875A047EE}" destId="{01CF9608-C756-F341-BBA4-20190CB2F620}" srcOrd="0" destOrd="0" parTransId="{0617B05E-C702-764F-BA44-57FF6784EF24}" sibTransId="{74AA9737-510C-AD41-B6B9-8197994408E3}"/>
    <dgm:cxn modelId="{E7487488-2F37-444E-9E63-C19F02E6D898}" type="presOf" srcId="{7E4AEFF4-7DCA-CF44-AC96-BC86C6964A1B}" destId="{8ADB66AE-EC86-1D43-AD42-3C470259B1F2}" srcOrd="0" destOrd="0" presId="urn:microsoft.com/office/officeart/2016/7/layout/RoundedRectangleTimeline"/>
    <dgm:cxn modelId="{9DCBFC88-936D-5E45-948D-C017FC6F2935}" type="presOf" srcId="{F3005E5B-E4A8-4048-8197-5A94AA361F03}" destId="{B9C68927-EF3F-7F47-AF16-2E29B2D6983A}" srcOrd="0" destOrd="0" presId="urn:microsoft.com/office/officeart/2016/7/layout/RoundedRectangleTimeline"/>
    <dgm:cxn modelId="{8AA4B591-4846-0B4A-B8D3-FA5FCB8A9938}" srcId="{D536F58E-8A86-4299-AE2A-FC4C554547F4}" destId="{34A2E170-994F-9E45-B4EB-CB8F4ECEB29A}" srcOrd="0" destOrd="0" parTransId="{2A6B5010-EB3E-884B-B6A6-2F361C925660}" sibTransId="{02D7FE11-F624-164C-929D-76F778AAEFA9}"/>
    <dgm:cxn modelId="{3A523894-094C-8043-B1AB-A77AC30BEFF9}" type="presOf" srcId="{C8BE2012-B134-4524-B1EF-876E3CE69579}" destId="{0A88A55E-C422-D64C-ABB8-DC5438EBD1BD}" srcOrd="0" destOrd="0" presId="urn:microsoft.com/office/officeart/2016/7/layout/RoundedRectangleTimeline"/>
    <dgm:cxn modelId="{921C5DA7-0D50-C84A-ABBC-42067FEEBEC2}" type="presOf" srcId="{D98BF23D-0191-42E8-9772-023A758ABA3E}" destId="{F02F0AD9-8A87-6942-8EAD-BE736D0FE13E}" srcOrd="0" destOrd="0" presId="urn:microsoft.com/office/officeart/2016/7/layout/RoundedRectangleTimeline"/>
    <dgm:cxn modelId="{A09DE8B0-1932-4693-9259-58859406EF20}" srcId="{D98BF23D-0191-42E8-9772-023A758ABA3E}" destId="{3E4E05F7-7338-46F0-8D87-0FF190CC0D76}" srcOrd="0" destOrd="0" parTransId="{3CCD35DB-894D-4DCE-991B-56DF6BC92DDB}" sibTransId="{982B1D06-425A-46DD-BAC8-FEC97C79F469}"/>
    <dgm:cxn modelId="{57B4AEB6-66AB-1A45-93F6-526BFC1B1BED}" type="presOf" srcId="{24125F9F-960B-4F20-88DB-AD5875A047EE}" destId="{399992CB-78CE-E84C-ABF7-6BC57B5A0623}" srcOrd="0" destOrd="0" presId="urn:microsoft.com/office/officeart/2016/7/layout/RoundedRectangleTimeline"/>
    <dgm:cxn modelId="{28238EB9-CE4F-D147-875B-AF09491A5C06}" type="presOf" srcId="{157CE5E9-6080-4A02-8DD5-963A6F6AF933}" destId="{77197089-7AA9-0B4C-9296-07BA8DC54DA2}" srcOrd="0" destOrd="0" presId="urn:microsoft.com/office/officeart/2016/7/layout/RoundedRectangleTimeline"/>
    <dgm:cxn modelId="{13F25FBA-6082-844E-A6C4-BF09E9F08EEA}" srcId="{90DD28A4-032E-114E-9F93-8EC06A04AA2E}" destId="{7E4AEFF4-7DCA-CF44-AC96-BC86C6964A1B}" srcOrd="0" destOrd="0" parTransId="{18A82781-3D3F-B446-A471-2199D5B17F3E}" sibTransId="{9D85FA76-B832-8642-B4A2-752B56F0CD3C}"/>
    <dgm:cxn modelId="{C02F50BC-E726-4446-AACE-609EDD1EEE5E}" srcId="{D760A5FD-905E-443C-9D4C-737F9DB11FBF}" destId="{EBAE9ECA-0321-4B5B-9D8F-60D63348F9A8}" srcOrd="6" destOrd="0" parTransId="{9542D396-5163-4BA3-8C97-F5E6FD71F43D}" sibTransId="{C28648EA-D5BA-4348-901F-47BDB0AB669E}"/>
    <dgm:cxn modelId="{B3F643C6-3F79-4DBD-B467-CB1A86D4B144}" srcId="{D760A5FD-905E-443C-9D4C-737F9DB11FBF}" destId="{24125F9F-960B-4F20-88DB-AD5875A047EE}" srcOrd="4" destOrd="0" parTransId="{8A564E43-C1A8-4D50-9A5E-29D69F408F8C}" sibTransId="{40D370F3-21BB-4FF7-B0A2-AA3501ACEA06}"/>
    <dgm:cxn modelId="{B4E409CA-D5EA-9347-9519-AA1E85BA89B2}" type="presOf" srcId="{01CF9608-C756-F341-BBA4-20190CB2F620}" destId="{7342FFD4-84E1-A24B-A69F-094C1BE1097B}" srcOrd="0" destOrd="0" presId="urn:microsoft.com/office/officeart/2016/7/layout/RoundedRectangleTimeline"/>
    <dgm:cxn modelId="{73853DCF-AD6F-4B41-8556-2BA7AF846B11}" type="presOf" srcId="{60EE5747-C176-4C90-A54D-69B397AF09D6}" destId="{2F495775-4367-A440-B04F-B54493936C5D}" srcOrd="0" destOrd="0" presId="urn:microsoft.com/office/officeart/2016/7/layout/RoundedRectangleTimeline"/>
    <dgm:cxn modelId="{7D666DF0-E7B3-48B5-983B-727B813BCA24}" srcId="{D760A5FD-905E-443C-9D4C-737F9DB11FBF}" destId="{D98BF23D-0191-42E8-9772-023A758ABA3E}" srcOrd="2" destOrd="0" parTransId="{09780737-525B-433A-ABC8-6FD7ADE32DDF}" sibTransId="{98EC0BB1-88A7-44DB-8206-B0E069F81C00}"/>
    <dgm:cxn modelId="{F91EB2F6-D149-D945-A3F7-3550C0118A29}" type="presOf" srcId="{C9050554-E733-944D-A1BE-8374635F28C4}" destId="{C93FE91D-0693-4741-B47A-C94ACC22221D}" srcOrd="0" destOrd="0" presId="urn:microsoft.com/office/officeart/2016/7/layout/RoundedRectangleTimeline"/>
    <dgm:cxn modelId="{874E24D3-9859-4546-B0DB-E732D80D6E50}" type="presParOf" srcId="{F6756831-3CBA-BF41-9D2D-65EFA6E9B58F}" destId="{1CCC34A0-5298-9A4A-A3BD-47EDC0788EE7}" srcOrd="0" destOrd="0" presId="urn:microsoft.com/office/officeart/2016/7/layout/RoundedRectangleTimeline"/>
    <dgm:cxn modelId="{F3619351-CDDE-C846-ABDB-F434FFADE509}" type="presParOf" srcId="{1CCC34A0-5298-9A4A-A3BD-47EDC0788EE7}" destId="{98294FBA-A24A-944E-B010-1F68FFBF23FE}" srcOrd="0" destOrd="0" presId="urn:microsoft.com/office/officeart/2016/7/layout/RoundedRectangleTimeline"/>
    <dgm:cxn modelId="{3301B85E-7AEB-3C42-AAF0-DDA6E815BB54}" type="presParOf" srcId="{1CCC34A0-5298-9A4A-A3BD-47EDC0788EE7}" destId="{8AEB8B04-CCB0-1B43-9A4F-BD81C9EEC6A4}" srcOrd="1" destOrd="0" presId="urn:microsoft.com/office/officeart/2016/7/layout/RoundedRectangleTimeline"/>
    <dgm:cxn modelId="{36E68F9E-6FF2-144E-A0EA-CF3F36B24A15}" type="presParOf" srcId="{1CCC34A0-5298-9A4A-A3BD-47EDC0788EE7}" destId="{8EE52A6E-E37C-864A-AA00-A4158EB0FCF0}" srcOrd="2" destOrd="0" presId="urn:microsoft.com/office/officeart/2016/7/layout/RoundedRectangleTimeline"/>
    <dgm:cxn modelId="{71555C30-DA40-C04C-B15A-8AC43F7D0BEF}" type="presParOf" srcId="{1CCC34A0-5298-9A4A-A3BD-47EDC0788EE7}" destId="{23B6DD51-838A-8643-AC09-E7F707031F70}" srcOrd="3" destOrd="0" presId="urn:microsoft.com/office/officeart/2016/7/layout/RoundedRectangleTimeline"/>
    <dgm:cxn modelId="{5E668130-485C-904C-90D7-D98D958B0A3F}" type="presParOf" srcId="{1CCC34A0-5298-9A4A-A3BD-47EDC0788EE7}" destId="{467EC347-0F4D-6B4A-82CC-74AD1838F438}" srcOrd="4" destOrd="0" presId="urn:microsoft.com/office/officeart/2016/7/layout/RoundedRectangleTimeline"/>
    <dgm:cxn modelId="{94725030-42A1-9F47-BD52-B93AADC4CEA5}" type="presParOf" srcId="{F6756831-3CBA-BF41-9D2D-65EFA6E9B58F}" destId="{396B8721-C7F6-5E4B-B431-E34A35371151}" srcOrd="1" destOrd="0" presId="urn:microsoft.com/office/officeart/2016/7/layout/RoundedRectangleTimeline"/>
    <dgm:cxn modelId="{6FF9F6BC-B40D-CD4B-9EB0-B83A3903335C}" type="presParOf" srcId="{F6756831-3CBA-BF41-9D2D-65EFA6E9B58F}" destId="{F5C518BA-7ED6-254A-9C18-CC5E6FA41878}" srcOrd="2" destOrd="0" presId="urn:microsoft.com/office/officeart/2016/7/layout/RoundedRectangleTimeline"/>
    <dgm:cxn modelId="{FA95619E-F582-EB48-B20D-6301E23DAE9D}" type="presParOf" srcId="{F5C518BA-7ED6-254A-9C18-CC5E6FA41878}" destId="{C93FE91D-0693-4741-B47A-C94ACC22221D}" srcOrd="0" destOrd="0" presId="urn:microsoft.com/office/officeart/2016/7/layout/RoundedRectangleTimeline"/>
    <dgm:cxn modelId="{2312E27E-9867-834A-9C3A-BAF66425CB52}" type="presParOf" srcId="{F5C518BA-7ED6-254A-9C18-CC5E6FA41878}" destId="{B9C68927-EF3F-7F47-AF16-2E29B2D6983A}" srcOrd="1" destOrd="0" presId="urn:microsoft.com/office/officeart/2016/7/layout/RoundedRectangleTimeline"/>
    <dgm:cxn modelId="{FDFA83D5-2CE4-5F48-B6C2-6E3685838A62}" type="presParOf" srcId="{F5C518BA-7ED6-254A-9C18-CC5E6FA41878}" destId="{AA8E8196-383C-604A-BDC4-012273C5CA95}" srcOrd="2" destOrd="0" presId="urn:microsoft.com/office/officeart/2016/7/layout/RoundedRectangleTimeline"/>
    <dgm:cxn modelId="{EEB95980-D7FE-D34E-8402-C48C13BA3A0E}" type="presParOf" srcId="{F5C518BA-7ED6-254A-9C18-CC5E6FA41878}" destId="{489CBDCA-6735-3646-AB43-E02BAEE062AD}" srcOrd="3" destOrd="0" presId="urn:microsoft.com/office/officeart/2016/7/layout/RoundedRectangleTimeline"/>
    <dgm:cxn modelId="{E769812F-F1EC-354B-B324-B228E5534CAA}" type="presParOf" srcId="{F5C518BA-7ED6-254A-9C18-CC5E6FA41878}" destId="{DE61A798-788E-A64F-A030-2A2767B0EAA7}" srcOrd="4" destOrd="0" presId="urn:microsoft.com/office/officeart/2016/7/layout/RoundedRectangleTimeline"/>
    <dgm:cxn modelId="{FD3460AE-EACF-844B-A482-607012220DAF}" type="presParOf" srcId="{F6756831-3CBA-BF41-9D2D-65EFA6E9B58F}" destId="{F31D9E2F-3E86-5D45-B130-8F48D1AB5D81}" srcOrd="3" destOrd="0" presId="urn:microsoft.com/office/officeart/2016/7/layout/RoundedRectangleTimeline"/>
    <dgm:cxn modelId="{EB18359A-790D-E34F-BA2F-C1342E44E811}" type="presParOf" srcId="{F6756831-3CBA-BF41-9D2D-65EFA6E9B58F}" destId="{99ABC311-7724-F448-BEA3-263B9957AFB3}" srcOrd="4" destOrd="0" presId="urn:microsoft.com/office/officeart/2016/7/layout/RoundedRectangleTimeline"/>
    <dgm:cxn modelId="{9AA74835-14D3-1745-97F2-E0698CF36C35}" type="presParOf" srcId="{99ABC311-7724-F448-BEA3-263B9957AFB3}" destId="{F02F0AD9-8A87-6942-8EAD-BE736D0FE13E}" srcOrd="0" destOrd="0" presId="urn:microsoft.com/office/officeart/2016/7/layout/RoundedRectangleTimeline"/>
    <dgm:cxn modelId="{017CC154-BB9E-7345-BE5D-49F75E43A791}" type="presParOf" srcId="{99ABC311-7724-F448-BEA3-263B9957AFB3}" destId="{72DF00EB-49D3-AE47-8957-65123558AEAC}" srcOrd="1" destOrd="0" presId="urn:microsoft.com/office/officeart/2016/7/layout/RoundedRectangleTimeline"/>
    <dgm:cxn modelId="{FC2EC897-E830-CA47-B4D6-279EF468376E}" type="presParOf" srcId="{99ABC311-7724-F448-BEA3-263B9957AFB3}" destId="{DE14B31B-0ABE-874B-86A9-14F8F08041EE}" srcOrd="2" destOrd="0" presId="urn:microsoft.com/office/officeart/2016/7/layout/RoundedRectangleTimeline"/>
    <dgm:cxn modelId="{A17A84D5-C568-0C49-BB00-55CB14EC1ED9}" type="presParOf" srcId="{99ABC311-7724-F448-BEA3-263B9957AFB3}" destId="{277919F3-7281-114D-9642-0D950677A8FC}" srcOrd="3" destOrd="0" presId="urn:microsoft.com/office/officeart/2016/7/layout/RoundedRectangleTimeline"/>
    <dgm:cxn modelId="{A035F149-79FC-0341-BC1D-FAC2843F755E}" type="presParOf" srcId="{99ABC311-7724-F448-BEA3-263B9957AFB3}" destId="{20B22F80-2150-1549-BEE7-B6606A78906A}" srcOrd="4" destOrd="0" presId="urn:microsoft.com/office/officeart/2016/7/layout/RoundedRectangleTimeline"/>
    <dgm:cxn modelId="{E180DAF7-AB45-B346-8D58-39D3CDBA682C}" type="presParOf" srcId="{F6756831-3CBA-BF41-9D2D-65EFA6E9B58F}" destId="{6F0931A0-4479-2A46-B584-655F9B717333}" srcOrd="5" destOrd="0" presId="urn:microsoft.com/office/officeart/2016/7/layout/RoundedRectangleTimeline"/>
    <dgm:cxn modelId="{B132F936-EBAE-0849-BFE5-0A6ABE43A4D0}" type="presParOf" srcId="{F6756831-3CBA-BF41-9D2D-65EFA6E9B58F}" destId="{ABCFDABE-5608-C348-8A50-12D66F04BB7F}" srcOrd="6" destOrd="0" presId="urn:microsoft.com/office/officeart/2016/7/layout/RoundedRectangleTimeline"/>
    <dgm:cxn modelId="{618D6059-FF6E-704F-91CB-EBEC6D8BA42B}" type="presParOf" srcId="{ABCFDABE-5608-C348-8A50-12D66F04BB7F}" destId="{51464A34-491A-0C47-A7FE-ACFED50F56FE}" srcOrd="0" destOrd="0" presId="urn:microsoft.com/office/officeart/2016/7/layout/RoundedRectangleTimeline"/>
    <dgm:cxn modelId="{A1205A50-1DAE-494B-92B4-828A7578A4BE}" type="presParOf" srcId="{ABCFDABE-5608-C348-8A50-12D66F04BB7F}" destId="{8ADB66AE-EC86-1D43-AD42-3C470259B1F2}" srcOrd="1" destOrd="0" presId="urn:microsoft.com/office/officeart/2016/7/layout/RoundedRectangleTimeline"/>
    <dgm:cxn modelId="{14413735-B4EB-984A-B948-347C98B1BE8D}" type="presParOf" srcId="{ABCFDABE-5608-C348-8A50-12D66F04BB7F}" destId="{8130EC91-21CE-3449-8631-860902A2E6C7}" srcOrd="2" destOrd="0" presId="urn:microsoft.com/office/officeart/2016/7/layout/RoundedRectangleTimeline"/>
    <dgm:cxn modelId="{BAB68623-9410-574F-BB3B-8DD583008C92}" type="presParOf" srcId="{ABCFDABE-5608-C348-8A50-12D66F04BB7F}" destId="{BF37E027-7010-4B4E-8D73-85E3E806F5A3}" srcOrd="3" destOrd="0" presId="urn:microsoft.com/office/officeart/2016/7/layout/RoundedRectangleTimeline"/>
    <dgm:cxn modelId="{814807F8-E314-FC4E-86AA-FCBCC2917DD4}" type="presParOf" srcId="{ABCFDABE-5608-C348-8A50-12D66F04BB7F}" destId="{86DC7F08-7883-8F47-BFA5-6433BFE778BA}" srcOrd="4" destOrd="0" presId="urn:microsoft.com/office/officeart/2016/7/layout/RoundedRectangleTimeline"/>
    <dgm:cxn modelId="{84CEE48B-A749-8A47-A309-D1AA93E8C140}" type="presParOf" srcId="{F6756831-3CBA-BF41-9D2D-65EFA6E9B58F}" destId="{7C9958D6-914E-1946-8624-8C3620E07C36}" srcOrd="7" destOrd="0" presId="urn:microsoft.com/office/officeart/2016/7/layout/RoundedRectangleTimeline"/>
    <dgm:cxn modelId="{5CA106AC-2CE0-CC4F-9A63-28D3DD5841F0}" type="presParOf" srcId="{F6756831-3CBA-BF41-9D2D-65EFA6E9B58F}" destId="{6E312FAD-8C92-854A-B697-A04D60B2A4D7}" srcOrd="8" destOrd="0" presId="urn:microsoft.com/office/officeart/2016/7/layout/RoundedRectangleTimeline"/>
    <dgm:cxn modelId="{353D9AA3-92FB-6646-9E62-BCD865B7CC16}" type="presParOf" srcId="{6E312FAD-8C92-854A-B697-A04D60B2A4D7}" destId="{399992CB-78CE-E84C-ABF7-6BC57B5A0623}" srcOrd="0" destOrd="0" presId="urn:microsoft.com/office/officeart/2016/7/layout/RoundedRectangleTimeline"/>
    <dgm:cxn modelId="{29A213E6-B394-2244-8E5F-313C0E28CB29}" type="presParOf" srcId="{6E312FAD-8C92-854A-B697-A04D60B2A4D7}" destId="{7342FFD4-84E1-A24B-A69F-094C1BE1097B}" srcOrd="1" destOrd="0" presId="urn:microsoft.com/office/officeart/2016/7/layout/RoundedRectangleTimeline"/>
    <dgm:cxn modelId="{5650EC07-D3B4-DD4B-9C15-DDE00A07B150}" type="presParOf" srcId="{6E312FAD-8C92-854A-B697-A04D60B2A4D7}" destId="{AF16E368-C2F7-3140-846D-586296BD068D}" srcOrd="2" destOrd="0" presId="urn:microsoft.com/office/officeart/2016/7/layout/RoundedRectangleTimeline"/>
    <dgm:cxn modelId="{07E32788-95EF-5541-BD9D-985DA5A59E01}" type="presParOf" srcId="{6E312FAD-8C92-854A-B697-A04D60B2A4D7}" destId="{4BADFD5A-A3DA-F94D-B741-B70F9F10B3B3}" srcOrd="3" destOrd="0" presId="urn:microsoft.com/office/officeart/2016/7/layout/RoundedRectangleTimeline"/>
    <dgm:cxn modelId="{C4CC4009-48BF-3F4F-A110-5DCC3DF0EA4B}" type="presParOf" srcId="{6E312FAD-8C92-854A-B697-A04D60B2A4D7}" destId="{AAACDACA-8E6C-F840-9394-E8B1AA8A9481}" srcOrd="4" destOrd="0" presId="urn:microsoft.com/office/officeart/2016/7/layout/RoundedRectangleTimeline"/>
    <dgm:cxn modelId="{C890CF32-8846-FE4F-81E8-B05B826D1664}" type="presParOf" srcId="{F6756831-3CBA-BF41-9D2D-65EFA6E9B58F}" destId="{AB2D1D8E-6791-B243-9813-1A8B730E367D}" srcOrd="9" destOrd="0" presId="urn:microsoft.com/office/officeart/2016/7/layout/RoundedRectangleTimeline"/>
    <dgm:cxn modelId="{B2B9AEE8-1516-CA47-9FEF-C5D52740B797}" type="presParOf" srcId="{F6756831-3CBA-BF41-9D2D-65EFA6E9B58F}" destId="{B4761B70-1679-0143-82E1-2F2450D3FFED}" srcOrd="10" destOrd="0" presId="urn:microsoft.com/office/officeart/2016/7/layout/RoundedRectangleTimeline"/>
    <dgm:cxn modelId="{D8F2379E-9A7A-EC4A-A5B6-FDCEB28BDDD1}" type="presParOf" srcId="{B4761B70-1679-0143-82E1-2F2450D3FFED}" destId="{AF9932B9-3529-5841-B6AF-38D264F092A4}" srcOrd="0" destOrd="0" presId="urn:microsoft.com/office/officeart/2016/7/layout/RoundedRectangleTimeline"/>
    <dgm:cxn modelId="{73BC0008-0D87-9C4F-9506-3182E1FC36F2}" type="presParOf" srcId="{B4761B70-1679-0143-82E1-2F2450D3FFED}" destId="{2F495775-4367-A440-B04F-B54493936C5D}" srcOrd="1" destOrd="0" presId="urn:microsoft.com/office/officeart/2016/7/layout/RoundedRectangleTimeline"/>
    <dgm:cxn modelId="{7F84149E-A802-4342-BF8F-295F69D5C4BE}" type="presParOf" srcId="{B4761B70-1679-0143-82E1-2F2450D3FFED}" destId="{E21622CB-A9C6-764F-8BAC-275A0F895A1F}" srcOrd="2" destOrd="0" presId="urn:microsoft.com/office/officeart/2016/7/layout/RoundedRectangleTimeline"/>
    <dgm:cxn modelId="{2EB7A055-4411-2E4E-BF17-DBD4A8D178D3}" type="presParOf" srcId="{B4761B70-1679-0143-82E1-2F2450D3FFED}" destId="{B54C9EEF-B33F-4242-AED9-4E802F9BA9DC}" srcOrd="3" destOrd="0" presId="urn:microsoft.com/office/officeart/2016/7/layout/RoundedRectangleTimeline"/>
    <dgm:cxn modelId="{B154180B-0745-334F-B8A2-F24BE59A0F8B}" type="presParOf" srcId="{B4761B70-1679-0143-82E1-2F2450D3FFED}" destId="{96F9CB3B-3D92-4E40-8164-D7CD3C338112}" srcOrd="4" destOrd="0" presId="urn:microsoft.com/office/officeart/2016/7/layout/RoundedRectangleTimeline"/>
    <dgm:cxn modelId="{E8FE2AE5-1B84-3244-86EC-796FB419DD92}" type="presParOf" srcId="{F6756831-3CBA-BF41-9D2D-65EFA6E9B58F}" destId="{BCA47863-6756-E143-BD48-7772A6192F81}" srcOrd="11" destOrd="0" presId="urn:microsoft.com/office/officeart/2016/7/layout/RoundedRectangleTimeline"/>
    <dgm:cxn modelId="{0A844A87-83C9-D042-8251-22DDEA798AB4}" type="presParOf" srcId="{F6756831-3CBA-BF41-9D2D-65EFA6E9B58F}" destId="{22F57D66-86CF-9A42-BF0D-2CB95FAEE9AD}" srcOrd="12" destOrd="0" presId="urn:microsoft.com/office/officeart/2016/7/layout/RoundedRectangleTimeline"/>
    <dgm:cxn modelId="{14D6D375-3833-A642-806E-D914014E6E99}" type="presParOf" srcId="{22F57D66-86CF-9A42-BF0D-2CB95FAEE9AD}" destId="{DC6F1C32-ECB9-E345-8E2A-2BC233EBA5E4}" srcOrd="0" destOrd="0" presId="urn:microsoft.com/office/officeart/2016/7/layout/RoundedRectangleTimeline"/>
    <dgm:cxn modelId="{1EACCD7C-64B4-C445-B0E3-24501D5AA4DF}" type="presParOf" srcId="{22F57D66-86CF-9A42-BF0D-2CB95FAEE9AD}" destId="{77197089-7AA9-0B4C-9296-07BA8DC54DA2}" srcOrd="1" destOrd="0" presId="urn:microsoft.com/office/officeart/2016/7/layout/RoundedRectangleTimeline"/>
    <dgm:cxn modelId="{2D7E908E-6F72-1D41-BF84-69D56B21DA5E}" type="presParOf" srcId="{22F57D66-86CF-9A42-BF0D-2CB95FAEE9AD}" destId="{7B5908F5-6514-E04B-9E60-79A9A8669A99}" srcOrd="2" destOrd="0" presId="urn:microsoft.com/office/officeart/2016/7/layout/RoundedRectangleTimeline"/>
    <dgm:cxn modelId="{86E8F516-C482-9245-A7F2-CBC474CA74E3}" type="presParOf" srcId="{22F57D66-86CF-9A42-BF0D-2CB95FAEE9AD}" destId="{DC0E22D9-6A90-DF40-9A1D-7BC9B52468DB}" srcOrd="3" destOrd="0" presId="urn:microsoft.com/office/officeart/2016/7/layout/RoundedRectangleTimeline"/>
    <dgm:cxn modelId="{A67703EB-2D7A-0845-A33C-0672FE8B5A47}" type="presParOf" srcId="{22F57D66-86CF-9A42-BF0D-2CB95FAEE9AD}" destId="{0625F54D-F8CF-AD45-9787-43C37DC89540}" srcOrd="4" destOrd="0" presId="urn:microsoft.com/office/officeart/2016/7/layout/RoundedRectangleTimeline"/>
    <dgm:cxn modelId="{5CC28326-6909-2C42-B60D-C4CE35BD70A5}" type="presParOf" srcId="{F6756831-3CBA-BF41-9D2D-65EFA6E9B58F}" destId="{E843D1BE-B7E5-E34C-83B7-B4863F3091CF}" srcOrd="13" destOrd="0" presId="urn:microsoft.com/office/officeart/2016/7/layout/RoundedRectangleTimeline"/>
    <dgm:cxn modelId="{44FC46BF-FCDF-3A4B-AB84-F72D37513E45}" type="presParOf" srcId="{F6756831-3CBA-BF41-9D2D-65EFA6E9B58F}" destId="{E3B3EEBE-40C5-A140-834F-BF0346FA9B48}" srcOrd="14" destOrd="0" presId="urn:microsoft.com/office/officeart/2016/7/layout/RoundedRectangleTimeline"/>
    <dgm:cxn modelId="{193F646D-46AD-3749-A78C-E7DF47F834D6}" type="presParOf" srcId="{E3B3EEBE-40C5-A140-834F-BF0346FA9B48}" destId="{99647F32-7E60-3A49-BC3C-39588FF59D0D}" srcOrd="0" destOrd="0" presId="urn:microsoft.com/office/officeart/2016/7/layout/RoundedRectangleTimeline"/>
    <dgm:cxn modelId="{7086834A-8235-034A-8186-781E0BD3D8E3}" type="presParOf" srcId="{E3B3EEBE-40C5-A140-834F-BF0346FA9B48}" destId="{0A88A55E-C422-D64C-ABB8-DC5438EBD1BD}" srcOrd="1" destOrd="0" presId="urn:microsoft.com/office/officeart/2016/7/layout/RoundedRectangleTimeline"/>
    <dgm:cxn modelId="{82A25C9B-0519-7F4B-99CA-73F76F472919}" type="presParOf" srcId="{E3B3EEBE-40C5-A140-834F-BF0346FA9B48}" destId="{A2CE88B7-968B-8F41-A660-F79ADDE949DD}" srcOrd="2" destOrd="0" presId="urn:microsoft.com/office/officeart/2016/7/layout/RoundedRectangleTimeline"/>
    <dgm:cxn modelId="{B6420121-0DAD-014E-B423-D7EE85825BC2}" type="presParOf" srcId="{E3B3EEBE-40C5-A140-834F-BF0346FA9B48}" destId="{2FF4021B-5593-A344-B811-093A75619C5C}" srcOrd="3" destOrd="0" presId="urn:microsoft.com/office/officeart/2016/7/layout/RoundedRectangleTimeline"/>
    <dgm:cxn modelId="{928573F9-3BF3-494D-B8B0-192A557A3557}" type="presParOf" srcId="{E3B3EEBE-40C5-A140-834F-BF0346FA9B48}" destId="{19705FC8-D2AD-DD40-B41C-FC2269E4F687}"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94FBA-A24A-944E-B010-1F68FFBF23FE}">
      <dsp:nvSpPr>
        <dsp:cNvPr id="0" name=""/>
        <dsp:cNvSpPr/>
      </dsp:nvSpPr>
      <dsp:spPr>
        <a:xfrm rot="16200000">
          <a:off x="1042099" y="320679"/>
          <a:ext cx="269323" cy="1764986"/>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 Aug. 2023</a:t>
          </a:r>
        </a:p>
      </dsp:txBody>
      <dsp:txXfrm rot="5400000">
        <a:off x="307415" y="1081658"/>
        <a:ext cx="1751839" cy="243029"/>
      </dsp:txXfrm>
    </dsp:sp>
    <dsp:sp modelId="{8AEB8B04-CCB0-1B43-9A4F-BD81C9EEC6A4}">
      <dsp:nvSpPr>
        <dsp:cNvPr id="0" name=""/>
        <dsp:cNvSpPr/>
      </dsp:nvSpPr>
      <dsp:spPr>
        <a:xfrm>
          <a:off x="4958" y="0"/>
          <a:ext cx="2343603" cy="842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Application Opens </a:t>
          </a:r>
        </a:p>
      </dsp:txBody>
      <dsp:txXfrm>
        <a:off x="4958" y="0"/>
        <a:ext cx="2343603" cy="842221"/>
      </dsp:txXfrm>
    </dsp:sp>
    <dsp:sp modelId="{8EE52A6E-E37C-864A-AA00-A4158EB0FCF0}">
      <dsp:nvSpPr>
        <dsp:cNvPr id="0" name=""/>
        <dsp:cNvSpPr/>
      </dsp:nvSpPr>
      <dsp:spPr>
        <a:xfrm>
          <a:off x="1176760" y="890348"/>
          <a:ext cx="0" cy="19250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3B6DD51-838A-8643-AC09-E7F707031F70}">
      <dsp:nvSpPr>
        <dsp:cNvPr id="0" name=""/>
        <dsp:cNvSpPr/>
      </dsp:nvSpPr>
      <dsp:spPr>
        <a:xfrm>
          <a:off x="1152697" y="842221"/>
          <a:ext cx="48126" cy="481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55826-A994-754D-A2E0-B105A6F4C010}">
      <dsp:nvSpPr>
        <dsp:cNvPr id="0" name=""/>
        <dsp:cNvSpPr/>
      </dsp:nvSpPr>
      <dsp:spPr>
        <a:xfrm>
          <a:off x="1879841" y="1082855"/>
          <a:ext cx="1406162" cy="2406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Oct 6 2023</a:t>
          </a:r>
        </a:p>
      </dsp:txBody>
      <dsp:txXfrm>
        <a:off x="1879841" y="1082855"/>
        <a:ext cx="1406162" cy="240634"/>
      </dsp:txXfrm>
    </dsp:sp>
    <dsp:sp modelId="{C6F4F589-8123-AF4E-BAFB-E3D7AB100F61}">
      <dsp:nvSpPr>
        <dsp:cNvPr id="0" name=""/>
        <dsp:cNvSpPr/>
      </dsp:nvSpPr>
      <dsp:spPr>
        <a:xfrm>
          <a:off x="1411121" y="1564124"/>
          <a:ext cx="2343603" cy="842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Interview Offers</a:t>
          </a:r>
        </a:p>
      </dsp:txBody>
      <dsp:txXfrm>
        <a:off x="1411121" y="1564124"/>
        <a:ext cx="2343603" cy="842221"/>
      </dsp:txXfrm>
    </dsp:sp>
    <dsp:sp modelId="{5DA5425D-C3F2-544F-83C2-21168D11390D}">
      <dsp:nvSpPr>
        <dsp:cNvPr id="0" name=""/>
        <dsp:cNvSpPr/>
      </dsp:nvSpPr>
      <dsp:spPr>
        <a:xfrm>
          <a:off x="2582922" y="1323490"/>
          <a:ext cx="0" cy="19250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9A37DFD-A51D-A343-9F13-AD99ED0B5B99}">
      <dsp:nvSpPr>
        <dsp:cNvPr id="0" name=""/>
        <dsp:cNvSpPr/>
      </dsp:nvSpPr>
      <dsp:spPr>
        <a:xfrm>
          <a:off x="2558859" y="1515997"/>
          <a:ext cx="48126" cy="481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A39F1-6B4C-364B-8CB8-D9B72877EDA7}">
      <dsp:nvSpPr>
        <dsp:cNvPr id="0" name=""/>
        <dsp:cNvSpPr/>
      </dsp:nvSpPr>
      <dsp:spPr>
        <a:xfrm>
          <a:off x="3124796" y="1088859"/>
          <a:ext cx="2921048" cy="2406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Oct 15 - Dec 1 2023</a:t>
          </a:r>
        </a:p>
      </dsp:txBody>
      <dsp:txXfrm>
        <a:off x="3124796" y="1088859"/>
        <a:ext cx="2921048" cy="240634"/>
      </dsp:txXfrm>
    </dsp:sp>
    <dsp:sp modelId="{7E403D09-0864-144A-A80B-45AA2BFE716D}">
      <dsp:nvSpPr>
        <dsp:cNvPr id="0" name=""/>
        <dsp:cNvSpPr/>
      </dsp:nvSpPr>
      <dsp:spPr>
        <a:xfrm>
          <a:off x="3106005" y="0"/>
          <a:ext cx="2343603" cy="842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Rolling interviews and offers</a:t>
          </a:r>
        </a:p>
      </dsp:txBody>
      <dsp:txXfrm>
        <a:off x="3106005" y="0"/>
        <a:ext cx="2343603" cy="842221"/>
      </dsp:txXfrm>
    </dsp:sp>
    <dsp:sp modelId="{FD924384-B262-BF4F-9E7E-EA6B42B1B378}">
      <dsp:nvSpPr>
        <dsp:cNvPr id="0" name=""/>
        <dsp:cNvSpPr/>
      </dsp:nvSpPr>
      <dsp:spPr>
        <a:xfrm>
          <a:off x="4277807" y="890348"/>
          <a:ext cx="0" cy="19250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15F7E4D-5A29-5F4B-A7DC-A041DB278142}">
      <dsp:nvSpPr>
        <dsp:cNvPr id="0" name=""/>
        <dsp:cNvSpPr/>
      </dsp:nvSpPr>
      <dsp:spPr>
        <a:xfrm>
          <a:off x="4253744" y="842221"/>
          <a:ext cx="48126" cy="481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F1C32-ECB9-E345-8E2A-2BC233EBA5E4}">
      <dsp:nvSpPr>
        <dsp:cNvPr id="0" name=""/>
        <dsp:cNvSpPr/>
      </dsp:nvSpPr>
      <dsp:spPr>
        <a:xfrm>
          <a:off x="5311191" y="1088859"/>
          <a:ext cx="1969555" cy="2406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 July 2024</a:t>
          </a:r>
        </a:p>
      </dsp:txBody>
      <dsp:txXfrm>
        <a:off x="5311191" y="1088859"/>
        <a:ext cx="1969555" cy="240634"/>
      </dsp:txXfrm>
    </dsp:sp>
    <dsp:sp modelId="{77197089-7AA9-0B4C-9296-07BA8DC54DA2}">
      <dsp:nvSpPr>
        <dsp:cNvPr id="0" name=""/>
        <dsp:cNvSpPr/>
      </dsp:nvSpPr>
      <dsp:spPr>
        <a:xfrm>
          <a:off x="4800890" y="1564124"/>
          <a:ext cx="2343603" cy="842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Start Date</a:t>
          </a:r>
        </a:p>
      </dsp:txBody>
      <dsp:txXfrm>
        <a:off x="4800890" y="1564124"/>
        <a:ext cx="2343603" cy="842221"/>
      </dsp:txXfrm>
    </dsp:sp>
    <dsp:sp modelId="{7B5908F5-6514-E04B-9E60-79A9A8669A99}">
      <dsp:nvSpPr>
        <dsp:cNvPr id="0" name=""/>
        <dsp:cNvSpPr/>
      </dsp:nvSpPr>
      <dsp:spPr>
        <a:xfrm>
          <a:off x="5972692" y="1323490"/>
          <a:ext cx="0" cy="19250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0E22D9-6A90-DF40-9A1D-7BC9B52468DB}">
      <dsp:nvSpPr>
        <dsp:cNvPr id="0" name=""/>
        <dsp:cNvSpPr/>
      </dsp:nvSpPr>
      <dsp:spPr>
        <a:xfrm>
          <a:off x="5948628" y="1515997"/>
          <a:ext cx="48126" cy="481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647F32-7E60-3A49-BC3C-39588FF59D0D}">
      <dsp:nvSpPr>
        <dsp:cNvPr id="0" name=""/>
        <dsp:cNvSpPr/>
      </dsp:nvSpPr>
      <dsp:spPr>
        <a:xfrm rot="5400000">
          <a:off x="7264540" y="641256"/>
          <a:ext cx="228626" cy="1123832"/>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30 June 2025</a:t>
          </a:r>
        </a:p>
      </dsp:txBody>
      <dsp:txXfrm rot="-5400000">
        <a:off x="6816938" y="1100020"/>
        <a:ext cx="1112671" cy="206304"/>
      </dsp:txXfrm>
    </dsp:sp>
    <dsp:sp modelId="{0A88A55E-C422-D64C-ABB8-DC5438EBD1BD}">
      <dsp:nvSpPr>
        <dsp:cNvPr id="0" name=""/>
        <dsp:cNvSpPr/>
      </dsp:nvSpPr>
      <dsp:spPr>
        <a:xfrm>
          <a:off x="6207052" y="0"/>
          <a:ext cx="2343603" cy="842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End Date</a:t>
          </a:r>
        </a:p>
      </dsp:txBody>
      <dsp:txXfrm>
        <a:off x="6207052" y="0"/>
        <a:ext cx="2343603" cy="842221"/>
      </dsp:txXfrm>
    </dsp:sp>
    <dsp:sp modelId="{A2CE88B7-968B-8F41-A660-F79ADDE949DD}">
      <dsp:nvSpPr>
        <dsp:cNvPr id="0" name=""/>
        <dsp:cNvSpPr/>
      </dsp:nvSpPr>
      <dsp:spPr>
        <a:xfrm>
          <a:off x="7378854" y="890348"/>
          <a:ext cx="0" cy="192507"/>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FF4021B-5593-A344-B811-093A75619C5C}">
      <dsp:nvSpPr>
        <dsp:cNvPr id="0" name=""/>
        <dsp:cNvSpPr/>
      </dsp:nvSpPr>
      <dsp:spPr>
        <a:xfrm>
          <a:off x="7354790" y="842221"/>
          <a:ext cx="48126" cy="481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94FBA-A24A-944E-B010-1F68FFBF23FE}">
      <dsp:nvSpPr>
        <dsp:cNvPr id="0" name=""/>
        <dsp:cNvSpPr/>
      </dsp:nvSpPr>
      <dsp:spPr>
        <a:xfrm rot="16200000">
          <a:off x="669272" y="1071032"/>
          <a:ext cx="312838" cy="986318"/>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 Aug. </a:t>
          </a:r>
          <a:r>
            <a:rPr lang="en-US" sz="1100" kern="1200"/>
            <a:t>2023</a:t>
          </a:r>
          <a:endParaRPr lang="en-US" sz="1100" kern="1200" dirty="0"/>
        </a:p>
      </dsp:txBody>
      <dsp:txXfrm rot="5400000">
        <a:off x="347804" y="1423043"/>
        <a:ext cx="971047" cy="282296"/>
      </dsp:txXfrm>
    </dsp:sp>
    <dsp:sp modelId="{8AEB8B04-CCB0-1B43-9A4F-BD81C9EEC6A4}">
      <dsp:nvSpPr>
        <dsp:cNvPr id="0" name=""/>
        <dsp:cNvSpPr/>
      </dsp:nvSpPr>
      <dsp:spPr>
        <a:xfrm>
          <a:off x="3759" y="0"/>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Program Descriptions</a:t>
          </a:r>
        </a:p>
      </dsp:txBody>
      <dsp:txXfrm>
        <a:off x="3759" y="0"/>
        <a:ext cx="1643864" cy="1094934"/>
      </dsp:txXfrm>
    </dsp:sp>
    <dsp:sp modelId="{8EE52A6E-E37C-864A-AA00-A4158EB0FCF0}">
      <dsp:nvSpPr>
        <dsp:cNvPr id="0" name=""/>
        <dsp:cNvSpPr/>
      </dsp:nvSpPr>
      <dsp:spPr>
        <a:xfrm>
          <a:off x="825692" y="1157502"/>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3B6DD51-838A-8643-AC09-E7F707031F70}">
      <dsp:nvSpPr>
        <dsp:cNvPr id="0" name=""/>
        <dsp:cNvSpPr/>
      </dsp:nvSpPr>
      <dsp:spPr>
        <a:xfrm>
          <a:off x="794408" y="1094934"/>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3FE91D-0693-4741-B47A-C94ACC22221D}">
      <dsp:nvSpPr>
        <dsp:cNvPr id="0" name=""/>
        <dsp:cNvSpPr/>
      </dsp:nvSpPr>
      <dsp:spPr>
        <a:xfrm>
          <a:off x="1318851" y="1407772"/>
          <a:ext cx="986318" cy="31283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30 Aug2023</a:t>
          </a:r>
        </a:p>
      </dsp:txBody>
      <dsp:txXfrm>
        <a:off x="1318851" y="1407772"/>
        <a:ext cx="986318" cy="312838"/>
      </dsp:txXfrm>
    </dsp:sp>
    <dsp:sp modelId="{B9C68927-EF3F-7F47-AF16-2E29B2D6983A}">
      <dsp:nvSpPr>
        <dsp:cNvPr id="0" name=""/>
        <dsp:cNvSpPr/>
      </dsp:nvSpPr>
      <dsp:spPr>
        <a:xfrm>
          <a:off x="990078" y="2033449"/>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Applications open</a:t>
          </a:r>
        </a:p>
      </dsp:txBody>
      <dsp:txXfrm>
        <a:off x="990078" y="2033449"/>
        <a:ext cx="1643864" cy="1094934"/>
      </dsp:txXfrm>
    </dsp:sp>
    <dsp:sp modelId="{AA8E8196-383C-604A-BDC4-012273C5CA95}">
      <dsp:nvSpPr>
        <dsp:cNvPr id="0" name=""/>
        <dsp:cNvSpPr/>
      </dsp:nvSpPr>
      <dsp:spPr>
        <a:xfrm>
          <a:off x="1812010" y="1720611"/>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89CBDCA-6735-3646-AB43-E02BAEE062AD}">
      <dsp:nvSpPr>
        <dsp:cNvPr id="0" name=""/>
        <dsp:cNvSpPr/>
      </dsp:nvSpPr>
      <dsp:spPr>
        <a:xfrm>
          <a:off x="1780726" y="1970881"/>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2F0AD9-8A87-6942-8EAD-BE736D0FE13E}">
      <dsp:nvSpPr>
        <dsp:cNvPr id="0" name=""/>
        <dsp:cNvSpPr/>
      </dsp:nvSpPr>
      <dsp:spPr>
        <a:xfrm>
          <a:off x="2305170" y="1407772"/>
          <a:ext cx="986318" cy="31283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13 Sep. 2023</a:t>
          </a:r>
        </a:p>
      </dsp:txBody>
      <dsp:txXfrm>
        <a:off x="2305170" y="1407772"/>
        <a:ext cx="986318" cy="312838"/>
      </dsp:txXfrm>
    </dsp:sp>
    <dsp:sp modelId="{72DF00EB-49D3-AE47-8957-65123558AEAC}">
      <dsp:nvSpPr>
        <dsp:cNvPr id="0" name=""/>
        <dsp:cNvSpPr/>
      </dsp:nvSpPr>
      <dsp:spPr>
        <a:xfrm>
          <a:off x="1976397" y="0"/>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Application closes</a:t>
          </a:r>
        </a:p>
      </dsp:txBody>
      <dsp:txXfrm>
        <a:off x="1976397" y="0"/>
        <a:ext cx="1643864" cy="1094934"/>
      </dsp:txXfrm>
    </dsp:sp>
    <dsp:sp modelId="{DE14B31B-0ABE-874B-86A9-14F8F08041EE}">
      <dsp:nvSpPr>
        <dsp:cNvPr id="0" name=""/>
        <dsp:cNvSpPr/>
      </dsp:nvSpPr>
      <dsp:spPr>
        <a:xfrm>
          <a:off x="2798329" y="1157502"/>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77919F3-7281-114D-9642-0D950677A8FC}">
      <dsp:nvSpPr>
        <dsp:cNvPr id="0" name=""/>
        <dsp:cNvSpPr/>
      </dsp:nvSpPr>
      <dsp:spPr>
        <a:xfrm>
          <a:off x="2767045" y="1094934"/>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64A34-491A-0C47-A7FE-ACFED50F56FE}">
      <dsp:nvSpPr>
        <dsp:cNvPr id="0" name=""/>
        <dsp:cNvSpPr/>
      </dsp:nvSpPr>
      <dsp:spPr>
        <a:xfrm>
          <a:off x="3291488" y="1407772"/>
          <a:ext cx="986318" cy="31283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6 Oct. 2023</a:t>
          </a:r>
        </a:p>
      </dsp:txBody>
      <dsp:txXfrm>
        <a:off x="3291488" y="1407772"/>
        <a:ext cx="986318" cy="312838"/>
      </dsp:txXfrm>
    </dsp:sp>
    <dsp:sp modelId="{8ADB66AE-EC86-1D43-AD42-3C470259B1F2}">
      <dsp:nvSpPr>
        <dsp:cNvPr id="0" name=""/>
        <dsp:cNvSpPr/>
      </dsp:nvSpPr>
      <dsp:spPr>
        <a:xfrm>
          <a:off x="2962715" y="2033449"/>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Interview Offers</a:t>
          </a:r>
        </a:p>
      </dsp:txBody>
      <dsp:txXfrm>
        <a:off x="2962715" y="2033449"/>
        <a:ext cx="1643864" cy="1094934"/>
      </dsp:txXfrm>
    </dsp:sp>
    <dsp:sp modelId="{8130EC91-21CE-3449-8631-860902A2E6C7}">
      <dsp:nvSpPr>
        <dsp:cNvPr id="0" name=""/>
        <dsp:cNvSpPr/>
      </dsp:nvSpPr>
      <dsp:spPr>
        <a:xfrm>
          <a:off x="3784648" y="1720611"/>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F37E027-7010-4B4E-8D73-85E3E806F5A3}">
      <dsp:nvSpPr>
        <dsp:cNvPr id="0" name=""/>
        <dsp:cNvSpPr/>
      </dsp:nvSpPr>
      <dsp:spPr>
        <a:xfrm>
          <a:off x="3753364" y="1970881"/>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992CB-78CE-E84C-ABF7-6BC57B5A0623}">
      <dsp:nvSpPr>
        <dsp:cNvPr id="0" name=""/>
        <dsp:cNvSpPr/>
      </dsp:nvSpPr>
      <dsp:spPr>
        <a:xfrm>
          <a:off x="4277807" y="1407772"/>
          <a:ext cx="986318" cy="31283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13/14  Nov 2023</a:t>
          </a:r>
        </a:p>
      </dsp:txBody>
      <dsp:txXfrm>
        <a:off x="4277807" y="1407772"/>
        <a:ext cx="986318" cy="312838"/>
      </dsp:txXfrm>
    </dsp:sp>
    <dsp:sp modelId="{7342FFD4-84E1-A24B-A69F-094C1BE1097B}">
      <dsp:nvSpPr>
        <dsp:cNvPr id="0" name=""/>
        <dsp:cNvSpPr/>
      </dsp:nvSpPr>
      <dsp:spPr>
        <a:xfrm>
          <a:off x="3949034" y="0"/>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Western Interview Dates</a:t>
          </a:r>
        </a:p>
      </dsp:txBody>
      <dsp:txXfrm>
        <a:off x="3949034" y="0"/>
        <a:ext cx="1643864" cy="1094934"/>
      </dsp:txXfrm>
    </dsp:sp>
    <dsp:sp modelId="{AF16E368-C2F7-3140-846D-586296BD068D}">
      <dsp:nvSpPr>
        <dsp:cNvPr id="0" name=""/>
        <dsp:cNvSpPr/>
      </dsp:nvSpPr>
      <dsp:spPr>
        <a:xfrm>
          <a:off x="4770966" y="1157502"/>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BADFD5A-A3DA-F94D-B741-B70F9F10B3B3}">
      <dsp:nvSpPr>
        <dsp:cNvPr id="0" name=""/>
        <dsp:cNvSpPr/>
      </dsp:nvSpPr>
      <dsp:spPr>
        <a:xfrm>
          <a:off x="4739683" y="1094934"/>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932B9-3529-5841-B6AF-38D264F092A4}">
      <dsp:nvSpPr>
        <dsp:cNvPr id="0" name=""/>
        <dsp:cNvSpPr/>
      </dsp:nvSpPr>
      <dsp:spPr>
        <a:xfrm>
          <a:off x="5264126" y="1407772"/>
          <a:ext cx="986318" cy="31283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13 Dec. 2023</a:t>
          </a:r>
        </a:p>
      </dsp:txBody>
      <dsp:txXfrm>
        <a:off x="5264126" y="1407772"/>
        <a:ext cx="986318" cy="312838"/>
      </dsp:txXfrm>
    </dsp:sp>
    <dsp:sp modelId="{2F495775-4367-A440-B04F-B54493936C5D}">
      <dsp:nvSpPr>
        <dsp:cNvPr id="0" name=""/>
        <dsp:cNvSpPr/>
      </dsp:nvSpPr>
      <dsp:spPr>
        <a:xfrm>
          <a:off x="4935353" y="2033449"/>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Category 1 CaRMS Match Date</a:t>
          </a:r>
        </a:p>
      </dsp:txBody>
      <dsp:txXfrm>
        <a:off x="4935353" y="2033449"/>
        <a:ext cx="1643864" cy="1094934"/>
      </dsp:txXfrm>
    </dsp:sp>
    <dsp:sp modelId="{E21622CB-A9C6-764F-8BAC-275A0F895A1F}">
      <dsp:nvSpPr>
        <dsp:cNvPr id="0" name=""/>
        <dsp:cNvSpPr/>
      </dsp:nvSpPr>
      <dsp:spPr>
        <a:xfrm>
          <a:off x="5757285" y="1720611"/>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54C9EEF-B33F-4242-AED9-4E802F9BA9DC}">
      <dsp:nvSpPr>
        <dsp:cNvPr id="0" name=""/>
        <dsp:cNvSpPr/>
      </dsp:nvSpPr>
      <dsp:spPr>
        <a:xfrm>
          <a:off x="5726001" y="1970881"/>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F1C32-ECB9-E345-8E2A-2BC233EBA5E4}">
      <dsp:nvSpPr>
        <dsp:cNvPr id="0" name=""/>
        <dsp:cNvSpPr/>
      </dsp:nvSpPr>
      <dsp:spPr>
        <a:xfrm>
          <a:off x="6250444" y="1407772"/>
          <a:ext cx="986318" cy="31283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 July 2024</a:t>
          </a:r>
        </a:p>
      </dsp:txBody>
      <dsp:txXfrm>
        <a:off x="6250444" y="1407772"/>
        <a:ext cx="986318" cy="312838"/>
      </dsp:txXfrm>
    </dsp:sp>
    <dsp:sp modelId="{77197089-7AA9-0B4C-9296-07BA8DC54DA2}">
      <dsp:nvSpPr>
        <dsp:cNvPr id="0" name=""/>
        <dsp:cNvSpPr/>
      </dsp:nvSpPr>
      <dsp:spPr>
        <a:xfrm>
          <a:off x="5921672" y="0"/>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Start Date</a:t>
          </a:r>
        </a:p>
      </dsp:txBody>
      <dsp:txXfrm>
        <a:off x="5921672" y="0"/>
        <a:ext cx="1643864" cy="1094934"/>
      </dsp:txXfrm>
    </dsp:sp>
    <dsp:sp modelId="{7B5908F5-6514-E04B-9E60-79A9A8669A99}">
      <dsp:nvSpPr>
        <dsp:cNvPr id="0" name=""/>
        <dsp:cNvSpPr/>
      </dsp:nvSpPr>
      <dsp:spPr>
        <a:xfrm>
          <a:off x="6743604" y="1157502"/>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0E22D9-6A90-DF40-9A1D-7BC9B52468DB}">
      <dsp:nvSpPr>
        <dsp:cNvPr id="0" name=""/>
        <dsp:cNvSpPr/>
      </dsp:nvSpPr>
      <dsp:spPr>
        <a:xfrm>
          <a:off x="6712320" y="1094934"/>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647F32-7E60-3A49-BC3C-39588FF59D0D}">
      <dsp:nvSpPr>
        <dsp:cNvPr id="0" name=""/>
        <dsp:cNvSpPr/>
      </dsp:nvSpPr>
      <dsp:spPr>
        <a:xfrm rot="5400000">
          <a:off x="7573503" y="1071032"/>
          <a:ext cx="312838" cy="986318"/>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30 June 2025</a:t>
          </a:r>
        </a:p>
      </dsp:txBody>
      <dsp:txXfrm rot="-5400000">
        <a:off x="7236764" y="1423043"/>
        <a:ext cx="971047" cy="282296"/>
      </dsp:txXfrm>
    </dsp:sp>
    <dsp:sp modelId="{0A88A55E-C422-D64C-ABB8-DC5438EBD1BD}">
      <dsp:nvSpPr>
        <dsp:cNvPr id="0" name=""/>
        <dsp:cNvSpPr/>
      </dsp:nvSpPr>
      <dsp:spPr>
        <a:xfrm>
          <a:off x="6907990" y="2033449"/>
          <a:ext cx="1643864" cy="109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End Date</a:t>
          </a:r>
        </a:p>
      </dsp:txBody>
      <dsp:txXfrm>
        <a:off x="6907990" y="2033449"/>
        <a:ext cx="1643864" cy="1094934"/>
      </dsp:txXfrm>
    </dsp:sp>
    <dsp:sp modelId="{A2CE88B7-968B-8F41-A660-F79ADDE949DD}">
      <dsp:nvSpPr>
        <dsp:cNvPr id="0" name=""/>
        <dsp:cNvSpPr/>
      </dsp:nvSpPr>
      <dsp:spPr>
        <a:xfrm>
          <a:off x="7729922" y="1720611"/>
          <a:ext cx="0" cy="25027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FF4021B-5593-A344-B811-093A75619C5C}">
      <dsp:nvSpPr>
        <dsp:cNvPr id="0" name=""/>
        <dsp:cNvSpPr/>
      </dsp:nvSpPr>
      <dsp:spPr>
        <a:xfrm>
          <a:off x="7698639" y="1970881"/>
          <a:ext cx="62567" cy="62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CE9856D6-7CC7-4524-9629-697432F70F1C}" type="datetimeFigureOut">
              <a:rPr lang="en-US" altLang="en-US"/>
              <a:pPr>
                <a:defRPr/>
              </a:pPr>
              <a:t>11/16/2023</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4032C393-A901-4DE2-A5D4-4367F7D4448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D3851E86-4F49-4467-9ACB-D185C24DA437}" type="datetimeFigureOut">
              <a:rPr lang="en-US" altLang="en-US"/>
              <a:pPr>
                <a:defRPr/>
              </a:pPr>
              <a:t>11/16/2023</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559D1AAE-9663-4396-AA43-495499207E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54F38D7-8F7A-4431-BB94-F90E88916C93}" type="slidenum">
              <a:rPr lang="en-US" altLang="en-US"/>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A65C2E9-D02D-47F7-8B27-E9C1DFE9EA90}" type="datetimeFigureOut">
              <a:rPr lang="en-US" altLang="en-US"/>
              <a:pPr>
                <a:defRPr/>
              </a:pPr>
              <a:t>11/16/2023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20FF81-CFBE-4181-89F9-8C3FE2AC64B4}" type="slidenum">
              <a:rPr lang="en-US" altLang="en-US"/>
              <a:pPr>
                <a:defRPr/>
              </a:pPr>
              <a:t>‹#›</a:t>
            </a:fld>
            <a:endParaRPr lang="en-US" altLang="en-US"/>
          </a:p>
        </p:txBody>
      </p:sp>
    </p:spTree>
    <p:extLst>
      <p:ext uri="{BB962C8B-B14F-4D97-AF65-F5344CB8AC3E}">
        <p14:creationId xmlns:p14="http://schemas.microsoft.com/office/powerpoint/2010/main" val="207747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724E15-359E-40FD-A4F6-EE7D940CF9AC}" type="datetimeFigureOut">
              <a:rPr lang="en-US" altLang="en-US"/>
              <a:pPr>
                <a:defRPr/>
              </a:pPr>
              <a:t>11/16/2023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5CA907-0D34-4849-BE5C-A953F45A0C11}" type="slidenum">
              <a:rPr lang="en-US" altLang="en-US"/>
              <a:pPr>
                <a:defRPr/>
              </a:pPr>
              <a:t>‹#›</a:t>
            </a:fld>
            <a:endParaRPr lang="en-US" altLang="en-US"/>
          </a:p>
        </p:txBody>
      </p:sp>
    </p:spTree>
    <p:extLst>
      <p:ext uri="{BB962C8B-B14F-4D97-AF65-F5344CB8AC3E}">
        <p14:creationId xmlns:p14="http://schemas.microsoft.com/office/powerpoint/2010/main" val="4274922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5637DA8-C05F-4FB4-BA7F-15AD869C4C21}" type="datetimeFigureOut">
              <a:rPr lang="en-US" altLang="en-US"/>
              <a:pPr>
                <a:defRPr/>
              </a:pPr>
              <a:t>11/16/2023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843AE8-42F0-43B3-906C-79B9DF784F72}" type="slidenum">
              <a:rPr lang="en-US" altLang="en-US"/>
              <a:pPr>
                <a:defRPr/>
              </a:pPr>
              <a:t>‹#›</a:t>
            </a:fld>
            <a:endParaRPr lang="en-US" altLang="en-US"/>
          </a:p>
        </p:txBody>
      </p:sp>
    </p:spTree>
    <p:extLst>
      <p:ext uri="{BB962C8B-B14F-4D97-AF65-F5344CB8AC3E}">
        <p14:creationId xmlns:p14="http://schemas.microsoft.com/office/powerpoint/2010/main" val="328912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90742B-E588-4D4F-B57C-0EEF0380A28F}" type="datetimeFigureOut">
              <a:rPr lang="en-US" altLang="en-US"/>
              <a:pPr>
                <a:defRPr/>
              </a:pPr>
              <a:t>11/16/2023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5E4058-97B5-466E-8271-716B5A1D9D5B}" type="slidenum">
              <a:rPr lang="en-US" altLang="en-US"/>
              <a:pPr>
                <a:defRPr/>
              </a:pPr>
              <a:t>‹#›</a:t>
            </a:fld>
            <a:endParaRPr lang="en-US" altLang="en-US"/>
          </a:p>
        </p:txBody>
      </p:sp>
    </p:spTree>
    <p:extLst>
      <p:ext uri="{BB962C8B-B14F-4D97-AF65-F5344CB8AC3E}">
        <p14:creationId xmlns:p14="http://schemas.microsoft.com/office/powerpoint/2010/main" val="2387641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6C8FE1-7C91-4F44-B1DC-CAC0282AEF78}" type="datetimeFigureOut">
              <a:rPr lang="en-US" altLang="en-US"/>
              <a:pPr>
                <a:defRPr/>
              </a:pPr>
              <a:t>11/16/2023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011CE3-4DC1-480D-B4DF-142F1913280F}" type="slidenum">
              <a:rPr lang="en-US" altLang="en-US"/>
              <a:pPr>
                <a:defRPr/>
              </a:pPr>
              <a:t>‹#›</a:t>
            </a:fld>
            <a:endParaRPr lang="en-US" altLang="en-US"/>
          </a:p>
        </p:txBody>
      </p:sp>
    </p:spTree>
    <p:extLst>
      <p:ext uri="{BB962C8B-B14F-4D97-AF65-F5344CB8AC3E}">
        <p14:creationId xmlns:p14="http://schemas.microsoft.com/office/powerpoint/2010/main" val="110618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44F7BA-A738-455E-AFBE-6DD259ECC94F}" type="datetimeFigureOut">
              <a:rPr lang="en-US" altLang="en-US"/>
              <a:pPr>
                <a:defRPr/>
              </a:pPr>
              <a:t>11/16/2023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EF5936-8C2C-4585-ACA0-51B8D73A3A1E}" type="slidenum">
              <a:rPr lang="en-US" altLang="en-US"/>
              <a:pPr>
                <a:defRPr/>
              </a:pPr>
              <a:t>‹#›</a:t>
            </a:fld>
            <a:endParaRPr lang="en-US" altLang="en-US"/>
          </a:p>
        </p:txBody>
      </p:sp>
    </p:spTree>
    <p:extLst>
      <p:ext uri="{BB962C8B-B14F-4D97-AF65-F5344CB8AC3E}">
        <p14:creationId xmlns:p14="http://schemas.microsoft.com/office/powerpoint/2010/main" val="605481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79CB5E0-751B-47EF-B8D2-B37FB7058B3E}" type="datetimeFigureOut">
              <a:rPr lang="en-US" altLang="en-US"/>
              <a:pPr>
                <a:defRPr/>
              </a:pPr>
              <a:t>11/16/2023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215E0A-66B4-4885-8944-26549456062C}" type="slidenum">
              <a:rPr lang="en-US" altLang="en-US"/>
              <a:pPr>
                <a:defRPr/>
              </a:pPr>
              <a:t>‹#›</a:t>
            </a:fld>
            <a:endParaRPr lang="en-US" altLang="en-US"/>
          </a:p>
        </p:txBody>
      </p:sp>
    </p:spTree>
    <p:extLst>
      <p:ext uri="{BB962C8B-B14F-4D97-AF65-F5344CB8AC3E}">
        <p14:creationId xmlns:p14="http://schemas.microsoft.com/office/powerpoint/2010/main" val="328267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2FE9BC5-4F49-43FE-B564-7F96B1169CF3}" type="datetimeFigureOut">
              <a:rPr lang="en-US" altLang="en-US"/>
              <a:pPr>
                <a:defRPr/>
              </a:pPr>
              <a:t>11/16/2023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66404AC-2AF0-4D51-A05C-ACFDB9D179BA}" type="slidenum">
              <a:rPr lang="en-US" altLang="en-US"/>
              <a:pPr>
                <a:defRPr/>
              </a:pPr>
              <a:t>‹#›</a:t>
            </a:fld>
            <a:endParaRPr lang="en-US" altLang="en-US"/>
          </a:p>
        </p:txBody>
      </p:sp>
    </p:spTree>
    <p:extLst>
      <p:ext uri="{BB962C8B-B14F-4D97-AF65-F5344CB8AC3E}">
        <p14:creationId xmlns:p14="http://schemas.microsoft.com/office/powerpoint/2010/main" val="383319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695EC-1021-4C72-95B7-1B18B2A2B028}" type="datetimeFigureOut">
              <a:rPr lang="en-US" altLang="en-US"/>
              <a:pPr>
                <a:defRPr/>
              </a:pPr>
              <a:t>11/16/2023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469C24B-DEF6-4788-B775-761629BEB610}" type="slidenum">
              <a:rPr lang="en-US" altLang="en-US"/>
              <a:pPr>
                <a:defRPr/>
              </a:pPr>
              <a:t>‹#›</a:t>
            </a:fld>
            <a:endParaRPr lang="en-US" altLang="en-US"/>
          </a:p>
        </p:txBody>
      </p:sp>
    </p:spTree>
    <p:extLst>
      <p:ext uri="{BB962C8B-B14F-4D97-AF65-F5344CB8AC3E}">
        <p14:creationId xmlns:p14="http://schemas.microsoft.com/office/powerpoint/2010/main" val="351231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D782D9-51B5-46F0-BCD2-67DAA894AD09}" type="datetimeFigureOut">
              <a:rPr lang="en-US" altLang="en-US"/>
              <a:pPr>
                <a:defRPr/>
              </a:pPr>
              <a:t>11/16/2023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0F174D-004B-4FAC-8A92-B9A5406D5ABE}" type="slidenum">
              <a:rPr lang="en-US" altLang="en-US"/>
              <a:pPr>
                <a:defRPr/>
              </a:pPr>
              <a:t>‹#›</a:t>
            </a:fld>
            <a:endParaRPr lang="en-US" altLang="en-US"/>
          </a:p>
        </p:txBody>
      </p:sp>
    </p:spTree>
    <p:extLst>
      <p:ext uri="{BB962C8B-B14F-4D97-AF65-F5344CB8AC3E}">
        <p14:creationId xmlns:p14="http://schemas.microsoft.com/office/powerpoint/2010/main" val="174225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F47D64-F18F-424E-B13F-B6564A163BC5}" type="datetimeFigureOut">
              <a:rPr lang="en-US" altLang="en-US"/>
              <a:pPr>
                <a:defRPr/>
              </a:pPr>
              <a:t>11/16/2023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FA9F6-5F4A-4260-AF25-318EC2C83671}" type="slidenum">
              <a:rPr lang="en-US" altLang="en-US"/>
              <a:pPr>
                <a:defRPr/>
              </a:pPr>
              <a:t>‹#›</a:t>
            </a:fld>
            <a:endParaRPr lang="en-US" altLang="en-US"/>
          </a:p>
        </p:txBody>
      </p:sp>
    </p:spTree>
    <p:extLst>
      <p:ext uri="{BB962C8B-B14F-4D97-AF65-F5344CB8AC3E}">
        <p14:creationId xmlns:p14="http://schemas.microsoft.com/office/powerpoint/2010/main" val="2447119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panose="020B0604020202020204" pitchFamily="34" charset="0"/>
              </a:defRPr>
            </a:lvl1pPr>
          </a:lstStyle>
          <a:p>
            <a:pPr>
              <a:defRPr/>
            </a:pPr>
            <a:fld id="{6666681F-36BB-4D27-9716-C6822989A073}" type="datetimeFigureOut">
              <a:rPr lang="en-US" altLang="en-US"/>
              <a:pPr>
                <a:defRPr/>
              </a:pPr>
              <a:t>11/16/2023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panose="020B0604020202020204" pitchFamily="34" charset="0"/>
              </a:defRPr>
            </a:lvl1pPr>
          </a:lstStyle>
          <a:p>
            <a:pPr>
              <a:defRPr/>
            </a:pPr>
            <a:fld id="{C087704D-90B8-41FC-B6CF-50D1F3E009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0" fontAlgn="base" hangingPunct="0">
        <a:spcBef>
          <a:spcPct val="0"/>
        </a:spcBef>
        <a:spcAft>
          <a:spcPts val="1200"/>
        </a:spcAft>
        <a:defRPr sz="5000" b="1" kern="1200">
          <a:solidFill>
            <a:srgbClr val="3C1B71"/>
          </a:solidFill>
          <a:latin typeface="Arial"/>
          <a:ea typeface="MS PGothic" pitchFamily="34" charset="-128"/>
          <a:cs typeface="MS PGothic" charset="0"/>
        </a:defRPr>
      </a:lvl1pPr>
      <a:lvl2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2pPr>
      <a:lvl3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3pPr>
      <a:lvl4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4pPr>
      <a:lvl5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5pPr>
      <a:lvl6pPr marL="457200" algn="l" defTabSz="457200" rtl="0" fontAlgn="base">
        <a:spcBef>
          <a:spcPct val="0"/>
        </a:spcBef>
        <a:spcAft>
          <a:spcPts val="1200"/>
        </a:spcAft>
        <a:defRPr sz="5000" b="1">
          <a:solidFill>
            <a:srgbClr val="3C1B71"/>
          </a:solidFill>
          <a:latin typeface="Arial" charset="0"/>
        </a:defRPr>
      </a:lvl6pPr>
      <a:lvl7pPr marL="914400" algn="l" defTabSz="457200" rtl="0" fontAlgn="base">
        <a:spcBef>
          <a:spcPct val="0"/>
        </a:spcBef>
        <a:spcAft>
          <a:spcPts val="1200"/>
        </a:spcAft>
        <a:defRPr sz="5000" b="1">
          <a:solidFill>
            <a:srgbClr val="3C1B71"/>
          </a:solidFill>
          <a:latin typeface="Arial" charset="0"/>
        </a:defRPr>
      </a:lvl7pPr>
      <a:lvl8pPr marL="1371600" algn="l" defTabSz="457200" rtl="0" fontAlgn="base">
        <a:spcBef>
          <a:spcPct val="0"/>
        </a:spcBef>
        <a:spcAft>
          <a:spcPts val="1200"/>
        </a:spcAft>
        <a:defRPr sz="5000" b="1">
          <a:solidFill>
            <a:srgbClr val="3C1B71"/>
          </a:solidFill>
          <a:latin typeface="Arial" charset="0"/>
        </a:defRPr>
      </a:lvl8pPr>
      <a:lvl9pPr marL="1828800" algn="l" defTabSz="457200" rtl="0" fontAlgn="base">
        <a:spcBef>
          <a:spcPct val="0"/>
        </a:spcBef>
        <a:spcAft>
          <a:spcPts val="1200"/>
        </a:spcAft>
        <a:defRPr sz="5000" b="1">
          <a:solidFill>
            <a:srgbClr val="3C1B71"/>
          </a:solidFill>
          <a:latin typeface="Arial" charset="0"/>
        </a:defRPr>
      </a:lvl9pPr>
    </p:titleStyle>
    <p:bodyStyle>
      <a:lvl1pPr marL="687388" indent="-687388" algn="l" defTabSz="457200" rtl="0" eaLnBrk="0" fontAlgn="base" hangingPunct="0">
        <a:spcBef>
          <a:spcPct val="0"/>
        </a:spcBef>
        <a:spcAft>
          <a:spcPts val="2400"/>
        </a:spcAft>
        <a:buSzPct val="75000"/>
        <a:buFont typeface="Arial" panose="020B0604020202020204" pitchFamily="34" charset="0"/>
        <a:buChar char="•"/>
        <a:defRPr sz="2800" kern="1200">
          <a:solidFill>
            <a:srgbClr val="807F83"/>
          </a:solidFill>
          <a:latin typeface="Arial"/>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807F83"/>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807F83"/>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807F83"/>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807F83"/>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mailto:munsif.bhimani@lhsc.on.c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graham.a.Briscoe@gmail.com"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mailto:pvalcke@thehospice.c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ccookson2012@gmail.com"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mailto:Danielle.Soulliere@wrh.on.ca"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mailto:paige.hacking@gmail.com" TargetMode="External"/><Relationship Id="rId4" Type="http://schemas.openxmlformats.org/officeDocument/2006/relationships/hyperlink" Target="mailto:&#8211;andrea.alarie@icloud.co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lseevartnam@rogers.com"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kcarte@uwo.ca" TargetMode="External"/><Relationship Id="rId7" Type="http://schemas.openxmlformats.org/officeDocument/2006/relationships/hyperlink" Target="mailto:distributed.education@schulich.uwo.ca" TargetMode="External"/><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hyperlink" Target="mailto:laura.sparrow@schulich.uwo.ca" TargetMode="External"/><Relationship Id="rId5" Type="http://schemas.openxmlformats.org/officeDocument/2006/relationships/hyperlink" Target="mailto:dgrushk@uwo.ca" TargetMode="External"/><Relationship Id="rId4" Type="http://schemas.openxmlformats.org/officeDocument/2006/relationships/hyperlink" Target="mailto:jcopeland3@uwo.ca"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sreiche2@uwo.ca"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mailto:gina.rhoekar@sjhc.london.on.ca"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John.Lenehan@lhsc.on.ca"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kcarte@uwo.ca"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cfpc.ca/cac/"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fm.schulich.uwo.ca/MyFM/es_applicatio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arms.ca/match/family-medicine-enhanced-skills-match/"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www.schulich.uwo.ca/familymedicin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1" descr="title_page_medic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4"/>
          <p:cNvSpPr txBox="1">
            <a:spLocks noChangeArrowheads="1"/>
          </p:cNvSpPr>
          <p:nvPr/>
        </p:nvSpPr>
        <p:spPr bwMode="auto">
          <a:xfrm>
            <a:off x="258763" y="671513"/>
            <a:ext cx="8885237"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eaLnBrk="1" hangingPunct="1">
              <a:spcAft>
                <a:spcPct val="0"/>
              </a:spcAft>
              <a:buSzTx/>
              <a:buFontTx/>
              <a:buNone/>
            </a:pPr>
            <a:r>
              <a:rPr lang="en-US" altLang="en-US" sz="3600" b="1" dirty="0">
                <a:solidFill>
                  <a:schemeClr val="bg1"/>
                </a:solidFill>
              </a:rPr>
              <a:t>Enhanced Skills Program</a:t>
            </a:r>
          </a:p>
          <a:p>
            <a:pPr eaLnBrk="1" hangingPunct="1">
              <a:spcAft>
                <a:spcPct val="0"/>
              </a:spcAft>
              <a:buSzTx/>
              <a:buFontTx/>
              <a:buNone/>
            </a:pPr>
            <a:endParaRPr lang="en-US" altLang="en-US" sz="3600" b="1" dirty="0">
              <a:solidFill>
                <a:schemeClr val="bg1"/>
              </a:solidFill>
            </a:endParaRPr>
          </a:p>
          <a:p>
            <a:pPr eaLnBrk="1" hangingPunct="1">
              <a:spcAft>
                <a:spcPct val="0"/>
              </a:spcAft>
              <a:buSzTx/>
              <a:buFontTx/>
              <a:buNone/>
            </a:pPr>
            <a:r>
              <a:rPr lang="en-US" altLang="en-US" sz="4400" b="1" i="1" dirty="0">
                <a:solidFill>
                  <a:schemeClr val="bg1"/>
                </a:solidFill>
              </a:rPr>
              <a:t>Application Information Session for Family Medicine Residents</a:t>
            </a:r>
          </a:p>
          <a:p>
            <a:pPr eaLnBrk="1" hangingPunct="1">
              <a:spcAft>
                <a:spcPct val="0"/>
              </a:spcAft>
              <a:buSzTx/>
              <a:buFontTx/>
              <a:buNone/>
            </a:pPr>
            <a:endParaRPr lang="en-US" altLang="en-US" sz="3200" b="1" dirty="0">
              <a:solidFill>
                <a:schemeClr val="bg1"/>
              </a:solidFill>
            </a:endParaRPr>
          </a:p>
          <a:p>
            <a:pPr eaLnBrk="1" hangingPunct="1">
              <a:spcAft>
                <a:spcPct val="0"/>
              </a:spcAft>
              <a:buSzTx/>
              <a:buFontTx/>
              <a:buNone/>
            </a:pPr>
            <a:endParaRPr lang="en-US" altLang="en-US" sz="3200" b="1" dirty="0">
              <a:solidFill>
                <a:schemeClr val="bg1"/>
              </a:solidFill>
            </a:endParaRPr>
          </a:p>
          <a:p>
            <a:pPr eaLnBrk="1" hangingPunct="1">
              <a:spcAft>
                <a:spcPct val="0"/>
              </a:spcAft>
              <a:buSzTx/>
              <a:buFontTx/>
              <a:buNone/>
            </a:pPr>
            <a:r>
              <a:rPr lang="pt-BR" altLang="en-US" sz="2400" b="1" dirty="0">
                <a:solidFill>
                  <a:schemeClr val="bg1"/>
                </a:solidFill>
              </a:rPr>
              <a:t>Dr. Kyle Carter, MD, CCFP(EM) </a:t>
            </a:r>
          </a:p>
          <a:p>
            <a:pPr eaLnBrk="1" hangingPunct="1">
              <a:spcAft>
                <a:spcPct val="0"/>
              </a:spcAft>
              <a:buSzTx/>
              <a:buFontTx/>
              <a:buNone/>
            </a:pPr>
            <a:r>
              <a:rPr lang="pt-BR" altLang="en-US" sz="2400" b="1" dirty="0">
                <a:solidFill>
                  <a:schemeClr val="bg1"/>
                </a:solidFill>
              </a:rPr>
              <a:t>Enhanced Skills Program Director &amp; Assistant Professor</a:t>
            </a:r>
          </a:p>
          <a:p>
            <a:pPr eaLnBrk="1" hangingPunct="1">
              <a:spcAft>
                <a:spcPct val="0"/>
              </a:spcAft>
              <a:buSzTx/>
              <a:buFontTx/>
              <a:buNone/>
            </a:pPr>
            <a:endParaRPr lang="en-US" altLang="en-US" sz="2400" b="1" dirty="0">
              <a:solidFill>
                <a:schemeClr val="bg1"/>
              </a:solidFill>
            </a:endParaRPr>
          </a:p>
          <a:p>
            <a:pPr eaLnBrk="1" hangingPunct="1">
              <a:spcAft>
                <a:spcPct val="0"/>
              </a:spcAft>
              <a:buSzTx/>
              <a:buFontTx/>
              <a:buNone/>
            </a:pPr>
            <a:endParaRPr lang="en-US" altLang="en-US" sz="2400" b="1" dirty="0">
              <a:solidFill>
                <a:schemeClr val="bg1"/>
              </a:solidFill>
            </a:endParaRPr>
          </a:p>
          <a:p>
            <a:pPr eaLnBrk="1" hangingPunct="1">
              <a:spcAft>
                <a:spcPct val="0"/>
              </a:spcAft>
              <a:buSzTx/>
              <a:buNone/>
            </a:pPr>
            <a:r>
              <a:rPr lang="en-US" altLang="en-US" sz="2000" b="1" dirty="0">
                <a:solidFill>
                  <a:schemeClr val="bg1"/>
                </a:solidFill>
              </a:rPr>
              <a:t>August 23</a:t>
            </a:r>
            <a:r>
              <a:rPr lang="en-US" altLang="en-US" sz="2000" b="1" baseline="30000" dirty="0">
                <a:solidFill>
                  <a:schemeClr val="bg1"/>
                </a:solidFill>
              </a:rPr>
              <a:t>rd</a:t>
            </a:r>
            <a:r>
              <a:rPr lang="en-US" altLang="en-US" sz="2000" b="1" dirty="0">
                <a:solidFill>
                  <a:schemeClr val="bg1"/>
                </a:solidFill>
              </a:rPr>
              <a:t>  , 2023</a:t>
            </a:r>
          </a:p>
          <a:p>
            <a:pPr eaLnBrk="1" hangingPunct="1">
              <a:spcAft>
                <a:spcPct val="0"/>
              </a:spcAft>
              <a:buSzTx/>
              <a:buFontTx/>
              <a:buNone/>
            </a:pPr>
            <a:endParaRPr lang="en-US" altLang="en-US" sz="5400" b="1" dirty="0">
              <a:solidFill>
                <a:schemeClr val="bg1"/>
              </a:solidFill>
            </a:endParaRPr>
          </a:p>
        </p:txBody>
      </p:sp>
      <p:sp>
        <p:nvSpPr>
          <p:cNvPr id="4100" name="TextBox 5"/>
          <p:cNvSpPr txBox="1">
            <a:spLocks noChangeArrowheads="1"/>
          </p:cNvSpPr>
          <p:nvPr/>
        </p:nvSpPr>
        <p:spPr bwMode="auto">
          <a:xfrm>
            <a:off x="5700713" y="104775"/>
            <a:ext cx="3189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algn="r" eaLnBrk="1" hangingPunct="1">
              <a:spcAft>
                <a:spcPct val="0"/>
              </a:spcAft>
              <a:buSzTx/>
              <a:buFontTx/>
              <a:buNone/>
            </a:pPr>
            <a:r>
              <a:rPr lang="en-US" altLang="en-US" sz="1600">
                <a:solidFill>
                  <a:srgbClr val="FFFFFF"/>
                </a:solidFill>
              </a:rPr>
              <a:t>Department of Family Medicine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vert="horz" lIns="91440" tIns="45720" rIns="91440" bIns="45720" rtlCol="0" anchor="ctr">
            <a:normAutofit/>
          </a:bodyPr>
          <a:lstStyle/>
          <a:p>
            <a:pPr defTabSz="914400" eaLnBrk="1" hangingPunct="1">
              <a:lnSpc>
                <a:spcPct val="90000"/>
              </a:lnSpc>
            </a:pPr>
            <a:r>
              <a:rPr lang="en-US" sz="3100">
                <a:solidFill>
                  <a:schemeClr val="tx1"/>
                </a:solidFill>
                <a:latin typeface="+mj-lt"/>
                <a:ea typeface="+mj-ea"/>
                <a:cs typeface="+mj-cs"/>
              </a:rPr>
              <a:t>CATEGORY 1 Programs</a:t>
            </a:r>
          </a:p>
        </p:txBody>
      </p:sp>
      <p:pic>
        <p:nvPicPr>
          <p:cNvPr id="5" name="Picture 4" descr="A group of people posing for the camera&#10;&#10;Description automatically generated">
            <a:extLst>
              <a:ext uri="{FF2B5EF4-FFF2-40B4-BE49-F238E27FC236}">
                <a16:creationId xmlns:a16="http://schemas.microsoft.com/office/drawing/2014/main" id="{D5FE1800-CB7B-1947-BD99-246F3350E9E4}"/>
              </a:ext>
            </a:extLst>
          </p:cNvPr>
          <p:cNvPicPr>
            <a:picLocks noChangeAspect="1"/>
          </p:cNvPicPr>
          <p:nvPr/>
        </p:nvPicPr>
        <p:blipFill rotWithShape="1">
          <a:blip r:embed="rId2"/>
          <a:srcRect l="7757" r="8458"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Rectangle 4"/>
          <p:cNvSpPr txBox="1">
            <a:spLocks noChangeArrowheads="1"/>
          </p:cNvSpPr>
          <p:nvPr/>
        </p:nvSpPr>
        <p:spPr>
          <a:xfrm>
            <a:off x="3167986" y="3752850"/>
            <a:ext cx="5614060" cy="245268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endParaRPr lang="en-US" sz="1600" dirty="0"/>
          </a:p>
          <a:p>
            <a:pPr marL="114300" indent="0" defTabSz="914400">
              <a:lnSpc>
                <a:spcPct val="90000"/>
              </a:lnSpc>
              <a:buNone/>
            </a:pPr>
            <a:endParaRPr lang="en-US" sz="1600" dirty="0"/>
          </a:p>
          <a:p>
            <a:pPr indent="-228600" defTabSz="914400">
              <a:lnSpc>
                <a:spcPct val="90000"/>
              </a:lnSpc>
              <a:buFont typeface="Arial" panose="020B0604020202020204" pitchFamily="34" charset="0"/>
              <a:buChar char="•"/>
            </a:pPr>
            <a:r>
              <a:rPr lang="en-US" sz="1600" dirty="0"/>
              <a:t>Emergency Medicine (1 year)</a:t>
            </a:r>
          </a:p>
          <a:p>
            <a:pPr indent="-228600" defTabSz="914400">
              <a:lnSpc>
                <a:spcPct val="90000"/>
              </a:lnSpc>
              <a:buFont typeface="Arial" panose="020B0604020202020204" pitchFamily="34" charset="0"/>
              <a:buChar char="•"/>
            </a:pPr>
            <a:endParaRPr lang="en-US" sz="1600" dirty="0"/>
          </a:p>
          <a:p>
            <a:pPr indent="-228600" defTabSz="914400">
              <a:lnSpc>
                <a:spcPct val="90000"/>
              </a:lnSpc>
              <a:buFont typeface="Arial" panose="020B0604020202020204" pitchFamily="34" charset="0"/>
              <a:buChar char="•"/>
            </a:pPr>
            <a:r>
              <a:rPr lang="en-US" sz="1600" dirty="0"/>
              <a:t>Sport &amp; Exercise Medicine (1 year)</a:t>
            </a:r>
          </a:p>
          <a:p>
            <a:pPr indent="-228600" defTabSz="914400">
              <a:lnSpc>
                <a:spcPct val="90000"/>
              </a:lnSpc>
              <a:buFont typeface="Arial" panose="020B0604020202020204" pitchFamily="34" charset="0"/>
              <a:buChar char="•"/>
            </a:pPr>
            <a:endParaRPr lang="en-US" sz="1600" dirty="0"/>
          </a:p>
          <a:p>
            <a:pPr indent="-228600" defTabSz="914400">
              <a:lnSpc>
                <a:spcPct val="90000"/>
              </a:lnSpc>
              <a:buFont typeface="Arial" panose="020B0604020202020204" pitchFamily="34" charset="0"/>
              <a:buChar char="•"/>
            </a:pPr>
            <a:r>
              <a:rPr lang="en-US" sz="1600" dirty="0"/>
              <a:t>Palliative Care (1 year)</a:t>
            </a:r>
          </a:p>
          <a:p>
            <a:pPr indent="-228600" defTabSz="914400">
              <a:lnSpc>
                <a:spcPct val="90000"/>
              </a:lnSpc>
              <a:buFont typeface="Arial" panose="020B0604020202020204" pitchFamily="34" charset="0"/>
              <a:buChar char="•"/>
            </a:pPr>
            <a:endParaRPr lang="en-US" sz="1600" dirty="0"/>
          </a:p>
          <a:p>
            <a:pPr indent="-228600" defTabSz="914400">
              <a:lnSpc>
                <a:spcPct val="90000"/>
              </a:lnSpc>
              <a:buFont typeface="Arial" panose="020B0604020202020204" pitchFamily="34" charset="0"/>
              <a:buChar char="•"/>
            </a:pPr>
            <a:endParaRPr lang="en-US" sz="1600" dirty="0"/>
          </a:p>
        </p:txBody>
      </p:sp>
    </p:spTree>
    <p:extLst>
      <p:ext uri="{BB962C8B-B14F-4D97-AF65-F5344CB8AC3E}">
        <p14:creationId xmlns:p14="http://schemas.microsoft.com/office/powerpoint/2010/main" val="12420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vert="horz" lIns="91440" tIns="45720" rIns="91440" bIns="45720" rtlCol="0" anchor="ctr">
            <a:normAutofit/>
          </a:bodyPr>
          <a:lstStyle/>
          <a:p>
            <a:pPr defTabSz="914400" eaLnBrk="1" hangingPunct="1">
              <a:lnSpc>
                <a:spcPct val="90000"/>
              </a:lnSpc>
            </a:pPr>
            <a:r>
              <a:rPr lang="en-US" sz="3100" dirty="0">
                <a:solidFill>
                  <a:schemeClr val="tx1"/>
                </a:solidFill>
                <a:latin typeface="+mj-lt"/>
                <a:ea typeface="+mj-ea"/>
                <a:cs typeface="+mj-cs"/>
              </a:rPr>
              <a:t>CATEGORY 2 Programs</a:t>
            </a:r>
          </a:p>
        </p:txBody>
      </p:sp>
      <p:sp>
        <p:nvSpPr>
          <p:cNvPr id="4" name="Rectangle 4"/>
          <p:cNvSpPr txBox="1">
            <a:spLocks noChangeArrowheads="1"/>
          </p:cNvSpPr>
          <p:nvPr/>
        </p:nvSpPr>
        <p:spPr>
          <a:xfrm>
            <a:off x="3167986" y="3752850"/>
            <a:ext cx="5614060" cy="2452687"/>
          </a:xfrm>
          <a:prstGeom prst="rect">
            <a:avLst/>
          </a:prstGeom>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Academic Family Medicine (1 year)</a:t>
            </a:r>
          </a:p>
          <a:p>
            <a:r>
              <a:rPr lang="en-CA" dirty="0"/>
              <a:t>Child Health (6 blocks)</a:t>
            </a:r>
          </a:p>
          <a:p>
            <a:r>
              <a:rPr lang="en-CA" dirty="0"/>
              <a:t>Chronic Diseases Management ( 1 year)</a:t>
            </a:r>
          </a:p>
          <a:p>
            <a:r>
              <a:rPr lang="en-CA" dirty="0"/>
              <a:t>Enhanced Skills - Individualized Program (varies)</a:t>
            </a:r>
          </a:p>
          <a:p>
            <a:r>
              <a:rPr lang="en-CA" dirty="0"/>
              <a:t>Hospitalist (6 blocks)</a:t>
            </a:r>
          </a:p>
          <a:p>
            <a:r>
              <a:rPr lang="en-CA" dirty="0"/>
              <a:t>Obstetrics &amp; Women's Health (6 blocks)</a:t>
            </a:r>
          </a:p>
          <a:p>
            <a:r>
              <a:rPr lang="en-CA" dirty="0"/>
              <a:t>Family Medicine Oncology (1 year)</a:t>
            </a:r>
          </a:p>
          <a:p>
            <a:r>
              <a:rPr lang="en-CA" dirty="0"/>
              <a:t>Primary Care Rheumatology (1 year)</a:t>
            </a:r>
            <a:endParaRPr lang="en-US" sz="1600" dirty="0"/>
          </a:p>
          <a:p>
            <a:pPr indent="-228600" defTabSz="914400">
              <a:lnSpc>
                <a:spcPct val="90000"/>
              </a:lnSpc>
              <a:buFont typeface="Arial" panose="020B0604020202020204" pitchFamily="34" charset="0"/>
              <a:buChar char="•"/>
            </a:pPr>
            <a:endParaRPr lang="en-US" sz="1600" dirty="0"/>
          </a:p>
        </p:txBody>
      </p:sp>
      <p:pic>
        <p:nvPicPr>
          <p:cNvPr id="3" name="Picture 2">
            <a:extLst>
              <a:ext uri="{FF2B5EF4-FFF2-40B4-BE49-F238E27FC236}">
                <a16:creationId xmlns:a16="http://schemas.microsoft.com/office/drawing/2014/main" id="{F4D0BDCB-2B17-FA43-9163-71EA59B52E36}"/>
              </a:ext>
            </a:extLst>
          </p:cNvPr>
          <p:cNvPicPr>
            <a:picLocks noChangeAspect="1"/>
          </p:cNvPicPr>
          <p:nvPr/>
        </p:nvPicPr>
        <p:blipFill>
          <a:blip r:embed="rId2"/>
          <a:stretch>
            <a:fillRect/>
          </a:stretch>
        </p:blipFill>
        <p:spPr>
          <a:xfrm>
            <a:off x="251930" y="-1"/>
            <a:ext cx="8624941" cy="3696403"/>
          </a:xfrm>
          <a:prstGeom prst="rect">
            <a:avLst/>
          </a:prstGeom>
        </p:spPr>
      </p:pic>
    </p:spTree>
    <p:extLst>
      <p:ext uri="{BB962C8B-B14F-4D97-AF65-F5344CB8AC3E}">
        <p14:creationId xmlns:p14="http://schemas.microsoft.com/office/powerpoint/2010/main" val="248851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724072" y="629268"/>
            <a:ext cx="4939868" cy="1286160"/>
          </a:xfrm>
        </p:spPr>
        <p:txBody>
          <a:bodyPr anchor="b">
            <a:normAutofit/>
          </a:bodyPr>
          <a:lstStyle/>
          <a:p>
            <a:pPr>
              <a:lnSpc>
                <a:spcPct val="90000"/>
              </a:lnSpc>
              <a:defRPr/>
            </a:pPr>
            <a:r>
              <a:rPr lang="en-US" sz="4300">
                <a:latin typeface="Arial" charset="0"/>
                <a:ea typeface="ＭＳ Ｐゴシック" charset="0"/>
                <a:cs typeface="+mj-cs"/>
              </a:rPr>
              <a:t>Emergency Medicine</a:t>
            </a:r>
          </a:p>
        </p:txBody>
      </p:sp>
      <p:sp>
        <p:nvSpPr>
          <p:cNvPr id="22531" name="Rectangle 3"/>
          <p:cNvSpPr>
            <a:spLocks noGrp="1"/>
          </p:cNvSpPr>
          <p:nvPr>
            <p:ph type="body" idx="1"/>
          </p:nvPr>
        </p:nvSpPr>
        <p:spPr>
          <a:xfrm>
            <a:off x="3724073" y="2438400"/>
            <a:ext cx="4939867" cy="3785419"/>
          </a:xfrm>
        </p:spPr>
        <p:txBody>
          <a:bodyPr>
            <a:normAutofit/>
          </a:bodyPr>
          <a:lstStyle/>
          <a:p>
            <a:r>
              <a:rPr lang="en-CA" altLang="en-US" sz="1700" dirty="0">
                <a:latin typeface="Arial" panose="020B0604020202020204" pitchFamily="34" charset="0"/>
              </a:rPr>
              <a:t>Program Director: </a:t>
            </a:r>
          </a:p>
          <a:p>
            <a:pPr lvl="1"/>
            <a:r>
              <a:rPr lang="en-CA" altLang="en-US" sz="1700" dirty="0">
                <a:latin typeface="Arial" panose="020B0604020202020204" pitchFamily="34" charset="0"/>
              </a:rPr>
              <a:t>Dr. </a:t>
            </a:r>
            <a:r>
              <a:rPr lang="en-CA" altLang="en-US" sz="1700" dirty="0" err="1">
                <a:latin typeface="Arial" panose="020B0604020202020204" pitchFamily="34" charset="0"/>
              </a:rPr>
              <a:t>Munsif</a:t>
            </a:r>
            <a:r>
              <a:rPr lang="en-CA" altLang="en-US" sz="1700" dirty="0">
                <a:latin typeface="Arial" panose="020B0604020202020204" pitchFamily="34" charset="0"/>
              </a:rPr>
              <a:t> </a:t>
            </a:r>
            <a:r>
              <a:rPr lang="en-CA" altLang="en-US" sz="1700" dirty="0" err="1">
                <a:latin typeface="Arial" panose="020B0604020202020204" pitchFamily="34" charset="0"/>
              </a:rPr>
              <a:t>Bhimani</a:t>
            </a:r>
            <a:r>
              <a:rPr lang="en-CA" altLang="en-US" sz="1700" dirty="0">
                <a:latin typeface="Arial" panose="020B0604020202020204" pitchFamily="34" charset="0"/>
              </a:rPr>
              <a:t>  </a:t>
            </a:r>
            <a:r>
              <a:rPr lang="en-CA" altLang="en-US" sz="1700" dirty="0">
                <a:latin typeface="Arial" panose="020B0604020202020204" pitchFamily="34" charset="0"/>
                <a:hlinkClick r:id="rId2"/>
              </a:rPr>
              <a:t>munsif.bhimani@lhsc.on.ca</a:t>
            </a:r>
            <a:endParaRPr lang="en-CA" altLang="en-US" sz="1700" dirty="0">
              <a:latin typeface="Arial" panose="020B0604020202020204" pitchFamily="34" charset="0"/>
            </a:endParaRPr>
          </a:p>
          <a:p>
            <a:pPr lvl="1"/>
            <a:endParaRPr lang="en-CA" altLang="en-US" sz="1700" dirty="0">
              <a:latin typeface="Arial" panose="020B0604020202020204" pitchFamily="34" charset="0"/>
            </a:endParaRPr>
          </a:p>
          <a:p>
            <a:pPr lvl="1"/>
            <a:endParaRPr lang="en-CA" altLang="en-US" sz="1700" dirty="0">
              <a:latin typeface="Arial" panose="020B0604020202020204" pitchFamily="34" charset="0"/>
            </a:endParaRPr>
          </a:p>
          <a:p>
            <a:r>
              <a:rPr lang="en-US" sz="1700" dirty="0">
                <a:latin typeface="Arial" charset="0"/>
              </a:rPr>
              <a:t>Number of residents</a:t>
            </a:r>
          </a:p>
          <a:p>
            <a:pPr lvl="1"/>
            <a:r>
              <a:rPr lang="en-US" sz="1700" dirty="0">
                <a:latin typeface="Arial" charset="0"/>
              </a:rPr>
              <a:t>9 Resident Positions</a:t>
            </a:r>
          </a:p>
          <a:p>
            <a:pPr lvl="1"/>
            <a:r>
              <a:rPr lang="en-US" altLang="en-US" sz="1700" dirty="0">
                <a:latin typeface="Arial" charset="0"/>
              </a:rPr>
              <a:t>1 </a:t>
            </a:r>
            <a:r>
              <a:rPr lang="en-US" altLang="en-US" sz="1700" dirty="0" err="1">
                <a:latin typeface="Arial" charset="0"/>
              </a:rPr>
              <a:t>RoS</a:t>
            </a:r>
            <a:r>
              <a:rPr lang="en-US" altLang="en-US" sz="1700" dirty="0">
                <a:latin typeface="Arial" charset="0"/>
              </a:rPr>
              <a:t> Resident Position (Windsor)</a:t>
            </a:r>
          </a:p>
          <a:p>
            <a:pPr>
              <a:buFont typeface="Arial" panose="020B0604020202020204" pitchFamily="34" charset="0"/>
              <a:buNone/>
            </a:pPr>
            <a:endParaRPr lang="en-CA" altLang="en-US" sz="1700" dirty="0">
              <a:latin typeface="Arial" panose="020B0604020202020204" pitchFamily="34" charset="0"/>
            </a:endParaRPr>
          </a:p>
          <a:p>
            <a:pPr lvl="1"/>
            <a:endParaRPr lang="en-US" altLang="en-US" sz="1700" dirty="0">
              <a:latin typeface="Arial" panose="020B0604020202020204" pitchFamily="34" charset="0"/>
            </a:endParaRPr>
          </a:p>
        </p:txBody>
      </p:sp>
      <p:pic>
        <p:nvPicPr>
          <p:cNvPr id="3" name="Picture 2" descr="A sign on the side of a building&#10;&#10;Description automatically generated">
            <a:extLst>
              <a:ext uri="{FF2B5EF4-FFF2-40B4-BE49-F238E27FC236}">
                <a16:creationId xmlns:a16="http://schemas.microsoft.com/office/drawing/2014/main" id="{F0BBD3BE-4042-4D4F-ADD8-6BDBB0744BD5}"/>
              </a:ext>
            </a:extLst>
          </p:cNvPr>
          <p:cNvPicPr>
            <a:picLocks noChangeAspect="1"/>
          </p:cNvPicPr>
          <p:nvPr/>
        </p:nvPicPr>
        <p:blipFill rotWithShape="1">
          <a:blip r:embed="rId3"/>
          <a:srcRect l="41792" r="23101"/>
          <a:stretch/>
        </p:blipFill>
        <p:spPr>
          <a:xfrm>
            <a:off x="20" y="10"/>
            <a:ext cx="3476673" cy="6857990"/>
          </a:xfrm>
          <a:prstGeom prst="rect">
            <a:avLst/>
          </a:prstGeom>
          <a:effectLst/>
        </p:spPr>
      </p:pic>
      <p:cxnSp>
        <p:nvCxnSpPr>
          <p:cNvPr id="78" name="Straight Connector 7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05D3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Positions Nationally</a:t>
            </a:r>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2368093037"/>
              </p:ext>
            </p:extLst>
          </p:nvPr>
        </p:nvGraphicFramePr>
        <p:xfrm>
          <a:off x="240361" y="1194245"/>
          <a:ext cx="4114800" cy="3708400"/>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370840">
                <a:tc>
                  <a:txBody>
                    <a:bodyPr/>
                    <a:lstStyle/>
                    <a:p>
                      <a:pPr algn="ctr"/>
                      <a:r>
                        <a:rPr lang="en-US" b="1" dirty="0"/>
                        <a:t>University</a:t>
                      </a:r>
                    </a:p>
                  </a:txBody>
                  <a:tcPr/>
                </a:tc>
                <a:tc>
                  <a:txBody>
                    <a:bodyPr/>
                    <a:lstStyle/>
                    <a:p>
                      <a:pPr algn="ctr"/>
                      <a:r>
                        <a:rPr lang="en-US" b="1" dirty="0"/>
                        <a:t>Positions</a:t>
                      </a:r>
                    </a:p>
                  </a:txBody>
                  <a:tcPr/>
                </a:tc>
                <a:extLst>
                  <a:ext uri="{0D108BD9-81ED-4DB2-BD59-A6C34878D82A}">
                    <a16:rowId xmlns:a16="http://schemas.microsoft.com/office/drawing/2014/main" val="10000"/>
                  </a:ext>
                </a:extLst>
              </a:tr>
              <a:tr h="370840">
                <a:tc>
                  <a:txBody>
                    <a:bodyPr/>
                    <a:lstStyle/>
                    <a:p>
                      <a:pPr algn="ctr"/>
                      <a:r>
                        <a:rPr lang="en-US" b="1" dirty="0"/>
                        <a:t>Memorial</a:t>
                      </a:r>
                    </a:p>
                  </a:txBody>
                  <a:tcPr/>
                </a:tc>
                <a:tc>
                  <a:txBody>
                    <a:bodyPr/>
                    <a:lstStyle/>
                    <a:p>
                      <a:pPr algn="ctr"/>
                      <a:r>
                        <a:rPr lang="en-US" b="1" dirty="0"/>
                        <a:t>4</a:t>
                      </a:r>
                    </a:p>
                  </a:txBody>
                  <a:tcPr/>
                </a:tc>
                <a:extLst>
                  <a:ext uri="{0D108BD9-81ED-4DB2-BD59-A6C34878D82A}">
                    <a16:rowId xmlns:a16="http://schemas.microsoft.com/office/drawing/2014/main" val="10001"/>
                  </a:ext>
                </a:extLst>
              </a:tr>
              <a:tr h="370840">
                <a:tc>
                  <a:txBody>
                    <a:bodyPr/>
                    <a:lstStyle/>
                    <a:p>
                      <a:pPr algn="ctr"/>
                      <a:r>
                        <a:rPr lang="en-US" b="1" dirty="0"/>
                        <a:t>Dalhousie</a:t>
                      </a:r>
                    </a:p>
                  </a:txBody>
                  <a:tcPr/>
                </a:tc>
                <a:tc>
                  <a:txBody>
                    <a:bodyPr/>
                    <a:lstStyle/>
                    <a:p>
                      <a:pPr algn="ctr"/>
                      <a:r>
                        <a:rPr lang="en-US" b="1" dirty="0"/>
                        <a:t>4</a:t>
                      </a:r>
                    </a:p>
                  </a:txBody>
                  <a:tcPr/>
                </a:tc>
                <a:extLst>
                  <a:ext uri="{0D108BD9-81ED-4DB2-BD59-A6C34878D82A}">
                    <a16:rowId xmlns:a16="http://schemas.microsoft.com/office/drawing/2014/main" val="10002"/>
                  </a:ext>
                </a:extLst>
              </a:tr>
              <a:tr h="370840">
                <a:tc>
                  <a:txBody>
                    <a:bodyPr/>
                    <a:lstStyle/>
                    <a:p>
                      <a:pPr algn="ctr"/>
                      <a:r>
                        <a:rPr lang="en-US" b="1" dirty="0"/>
                        <a:t>Laval</a:t>
                      </a:r>
                    </a:p>
                  </a:txBody>
                  <a:tcPr/>
                </a:tc>
                <a:tc>
                  <a:txBody>
                    <a:bodyPr/>
                    <a:lstStyle/>
                    <a:p>
                      <a:pPr algn="ctr"/>
                      <a:r>
                        <a:rPr lang="en-US" b="1" dirty="0"/>
                        <a:t>11</a:t>
                      </a:r>
                    </a:p>
                  </a:txBody>
                  <a:tcPr/>
                </a:tc>
                <a:extLst>
                  <a:ext uri="{0D108BD9-81ED-4DB2-BD59-A6C34878D82A}">
                    <a16:rowId xmlns:a16="http://schemas.microsoft.com/office/drawing/2014/main" val="10003"/>
                  </a:ext>
                </a:extLst>
              </a:tr>
              <a:tr h="370840">
                <a:tc>
                  <a:txBody>
                    <a:bodyPr/>
                    <a:lstStyle/>
                    <a:p>
                      <a:pPr algn="ctr"/>
                      <a:r>
                        <a:rPr lang="en-US" b="1" dirty="0" err="1"/>
                        <a:t>Sherbrooke</a:t>
                      </a:r>
                      <a:endParaRPr lang="en-US" b="1" dirty="0"/>
                    </a:p>
                  </a:txBody>
                  <a:tcPr/>
                </a:tc>
                <a:tc>
                  <a:txBody>
                    <a:bodyPr/>
                    <a:lstStyle/>
                    <a:p>
                      <a:pPr algn="ctr"/>
                      <a:r>
                        <a:rPr lang="en-US" b="1" dirty="0"/>
                        <a:t>6</a:t>
                      </a:r>
                    </a:p>
                  </a:txBody>
                  <a:tcPr/>
                </a:tc>
                <a:extLst>
                  <a:ext uri="{0D108BD9-81ED-4DB2-BD59-A6C34878D82A}">
                    <a16:rowId xmlns:a16="http://schemas.microsoft.com/office/drawing/2014/main" val="10004"/>
                  </a:ext>
                </a:extLst>
              </a:tr>
              <a:tr h="370840">
                <a:tc>
                  <a:txBody>
                    <a:bodyPr/>
                    <a:lstStyle/>
                    <a:p>
                      <a:pPr algn="ctr"/>
                      <a:r>
                        <a:rPr lang="en-US" b="1" dirty="0"/>
                        <a:t>Montreal</a:t>
                      </a:r>
                    </a:p>
                  </a:txBody>
                  <a:tcPr/>
                </a:tc>
                <a:tc>
                  <a:txBody>
                    <a:bodyPr/>
                    <a:lstStyle/>
                    <a:p>
                      <a:pPr algn="ctr"/>
                      <a:r>
                        <a:rPr lang="en-US" b="1" dirty="0"/>
                        <a:t>10</a:t>
                      </a:r>
                    </a:p>
                  </a:txBody>
                  <a:tcPr/>
                </a:tc>
                <a:extLst>
                  <a:ext uri="{0D108BD9-81ED-4DB2-BD59-A6C34878D82A}">
                    <a16:rowId xmlns:a16="http://schemas.microsoft.com/office/drawing/2014/main" val="10005"/>
                  </a:ext>
                </a:extLst>
              </a:tr>
              <a:tr h="370840">
                <a:tc>
                  <a:txBody>
                    <a:bodyPr/>
                    <a:lstStyle/>
                    <a:p>
                      <a:pPr algn="ctr"/>
                      <a:r>
                        <a:rPr lang="en-US" b="1" dirty="0"/>
                        <a:t>McGill</a:t>
                      </a:r>
                    </a:p>
                  </a:txBody>
                  <a:tcPr/>
                </a:tc>
                <a:tc>
                  <a:txBody>
                    <a:bodyPr/>
                    <a:lstStyle/>
                    <a:p>
                      <a:pPr algn="ctr"/>
                      <a:r>
                        <a:rPr lang="en-US" b="1" dirty="0"/>
                        <a:t>12</a:t>
                      </a:r>
                    </a:p>
                  </a:txBody>
                  <a:tcPr/>
                </a:tc>
                <a:extLst>
                  <a:ext uri="{0D108BD9-81ED-4DB2-BD59-A6C34878D82A}">
                    <a16:rowId xmlns:a16="http://schemas.microsoft.com/office/drawing/2014/main" val="10006"/>
                  </a:ext>
                </a:extLst>
              </a:tr>
              <a:tr h="370840">
                <a:tc>
                  <a:txBody>
                    <a:bodyPr/>
                    <a:lstStyle/>
                    <a:p>
                      <a:pPr algn="ctr"/>
                      <a:r>
                        <a:rPr lang="en-US" b="1" dirty="0"/>
                        <a:t>Ottawa</a:t>
                      </a:r>
                    </a:p>
                  </a:txBody>
                  <a:tcPr/>
                </a:tc>
                <a:tc>
                  <a:txBody>
                    <a:bodyPr/>
                    <a:lstStyle/>
                    <a:p>
                      <a:pPr algn="ctr"/>
                      <a:r>
                        <a:rPr lang="en-US" b="1" dirty="0"/>
                        <a:t>5</a:t>
                      </a:r>
                    </a:p>
                  </a:txBody>
                  <a:tcPr/>
                </a:tc>
                <a:extLst>
                  <a:ext uri="{0D108BD9-81ED-4DB2-BD59-A6C34878D82A}">
                    <a16:rowId xmlns:a16="http://schemas.microsoft.com/office/drawing/2014/main" val="10007"/>
                  </a:ext>
                </a:extLst>
              </a:tr>
              <a:tr h="370840">
                <a:tc>
                  <a:txBody>
                    <a:bodyPr/>
                    <a:lstStyle/>
                    <a:p>
                      <a:pPr algn="ctr"/>
                      <a:r>
                        <a:rPr lang="en-US" b="1" dirty="0"/>
                        <a:t>NOSM</a:t>
                      </a:r>
                    </a:p>
                  </a:txBody>
                  <a:tcPr/>
                </a:tc>
                <a:tc>
                  <a:txBody>
                    <a:bodyPr/>
                    <a:lstStyle/>
                    <a:p>
                      <a:pPr algn="ctr"/>
                      <a:r>
                        <a:rPr lang="en-US" b="1" dirty="0"/>
                        <a:t>7</a:t>
                      </a:r>
                    </a:p>
                  </a:txBody>
                  <a:tcPr/>
                </a:tc>
                <a:extLst>
                  <a:ext uri="{0D108BD9-81ED-4DB2-BD59-A6C34878D82A}">
                    <a16:rowId xmlns:a16="http://schemas.microsoft.com/office/drawing/2014/main" val="10008"/>
                  </a:ext>
                </a:extLst>
              </a:tr>
              <a:tr h="370840">
                <a:tc>
                  <a:txBody>
                    <a:bodyPr/>
                    <a:lstStyle/>
                    <a:p>
                      <a:pPr algn="ctr"/>
                      <a:r>
                        <a:rPr lang="en-US" b="1" dirty="0"/>
                        <a:t>Queen’s</a:t>
                      </a:r>
                    </a:p>
                  </a:txBody>
                  <a:tcPr/>
                </a:tc>
                <a:tc>
                  <a:txBody>
                    <a:bodyPr/>
                    <a:lstStyle/>
                    <a:p>
                      <a:pPr algn="ctr"/>
                      <a:r>
                        <a:rPr lang="en-US" b="1" dirty="0"/>
                        <a:t>8</a:t>
                      </a:r>
                    </a:p>
                  </a:txBody>
                  <a:tcPr/>
                </a:tc>
                <a:extLst>
                  <a:ext uri="{0D108BD9-81ED-4DB2-BD59-A6C34878D82A}">
                    <a16:rowId xmlns:a16="http://schemas.microsoft.com/office/drawing/2014/main" val="10009"/>
                  </a:ext>
                </a:extLst>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2524120072"/>
              </p:ext>
            </p:extLst>
          </p:nvPr>
        </p:nvGraphicFramePr>
        <p:xfrm>
          <a:off x="4775996" y="1224281"/>
          <a:ext cx="4114800" cy="3678363"/>
        </p:xfrm>
        <a:graphic>
          <a:graphicData uri="http://schemas.openxmlformats.org/drawingml/2006/table">
            <a:tbl>
              <a:tblPr firstRow="1" bandRow="1">
                <a:tableStyleId>{00A15C55-8517-42AA-B614-E9B94910E393}</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408707">
                <a:tc>
                  <a:txBody>
                    <a:bodyPr/>
                    <a:lstStyle/>
                    <a:p>
                      <a:pPr algn="ctr"/>
                      <a:r>
                        <a:rPr lang="en-US" b="1" dirty="0"/>
                        <a:t>University</a:t>
                      </a:r>
                    </a:p>
                  </a:txBody>
                  <a:tcPr/>
                </a:tc>
                <a:tc>
                  <a:txBody>
                    <a:bodyPr/>
                    <a:lstStyle/>
                    <a:p>
                      <a:pPr algn="ctr"/>
                      <a:r>
                        <a:rPr lang="en-US" b="1" dirty="0"/>
                        <a:t>Positions</a:t>
                      </a:r>
                    </a:p>
                  </a:txBody>
                  <a:tcPr/>
                </a:tc>
                <a:extLst>
                  <a:ext uri="{0D108BD9-81ED-4DB2-BD59-A6C34878D82A}">
                    <a16:rowId xmlns:a16="http://schemas.microsoft.com/office/drawing/2014/main" val="10000"/>
                  </a:ext>
                </a:extLst>
              </a:tr>
              <a:tr h="408707">
                <a:tc>
                  <a:txBody>
                    <a:bodyPr/>
                    <a:lstStyle/>
                    <a:p>
                      <a:pPr algn="ctr"/>
                      <a:r>
                        <a:rPr lang="en-US" b="1" dirty="0"/>
                        <a:t>Toronto</a:t>
                      </a:r>
                    </a:p>
                  </a:txBody>
                  <a:tcPr/>
                </a:tc>
                <a:tc>
                  <a:txBody>
                    <a:bodyPr/>
                    <a:lstStyle/>
                    <a:p>
                      <a:pPr algn="ctr"/>
                      <a:r>
                        <a:rPr lang="en-US" b="1" dirty="0"/>
                        <a:t>7</a:t>
                      </a:r>
                    </a:p>
                  </a:txBody>
                  <a:tcPr/>
                </a:tc>
                <a:extLst>
                  <a:ext uri="{0D108BD9-81ED-4DB2-BD59-A6C34878D82A}">
                    <a16:rowId xmlns:a16="http://schemas.microsoft.com/office/drawing/2014/main" val="10001"/>
                  </a:ext>
                </a:extLst>
              </a:tr>
              <a:tr h="408707">
                <a:tc>
                  <a:txBody>
                    <a:bodyPr/>
                    <a:lstStyle/>
                    <a:p>
                      <a:pPr algn="ctr"/>
                      <a:r>
                        <a:rPr lang="en-US" b="1" dirty="0"/>
                        <a:t>McMaster</a:t>
                      </a:r>
                    </a:p>
                  </a:txBody>
                  <a:tcPr/>
                </a:tc>
                <a:tc>
                  <a:txBody>
                    <a:bodyPr/>
                    <a:lstStyle/>
                    <a:p>
                      <a:pPr algn="ctr"/>
                      <a:r>
                        <a:rPr lang="en-US" b="1" dirty="0"/>
                        <a:t>4</a:t>
                      </a:r>
                    </a:p>
                  </a:txBody>
                  <a:tcPr/>
                </a:tc>
                <a:extLst>
                  <a:ext uri="{0D108BD9-81ED-4DB2-BD59-A6C34878D82A}">
                    <a16:rowId xmlns:a16="http://schemas.microsoft.com/office/drawing/2014/main" val="10002"/>
                  </a:ext>
                </a:extLst>
              </a:tr>
              <a:tr h="408707">
                <a:tc>
                  <a:txBody>
                    <a:bodyPr/>
                    <a:lstStyle/>
                    <a:p>
                      <a:pPr algn="ctr"/>
                      <a:r>
                        <a:rPr lang="en-US" b="1" dirty="0"/>
                        <a:t>Western</a:t>
                      </a:r>
                    </a:p>
                  </a:txBody>
                  <a:tcPr>
                    <a:solidFill>
                      <a:srgbClr val="FFFF00"/>
                    </a:solidFill>
                  </a:tcPr>
                </a:tc>
                <a:tc>
                  <a:txBody>
                    <a:bodyPr/>
                    <a:lstStyle/>
                    <a:p>
                      <a:pPr algn="ctr"/>
                      <a:r>
                        <a:rPr lang="en-US" b="1" dirty="0"/>
                        <a:t>10</a:t>
                      </a:r>
                    </a:p>
                  </a:txBody>
                  <a:tcPr>
                    <a:solidFill>
                      <a:srgbClr val="FFFF00"/>
                    </a:solidFill>
                  </a:tcPr>
                </a:tc>
                <a:extLst>
                  <a:ext uri="{0D108BD9-81ED-4DB2-BD59-A6C34878D82A}">
                    <a16:rowId xmlns:a16="http://schemas.microsoft.com/office/drawing/2014/main" val="10003"/>
                  </a:ext>
                </a:extLst>
              </a:tr>
              <a:tr h="408707">
                <a:tc>
                  <a:txBody>
                    <a:bodyPr/>
                    <a:lstStyle/>
                    <a:p>
                      <a:pPr algn="ctr"/>
                      <a:r>
                        <a:rPr lang="en-US" b="1" dirty="0"/>
                        <a:t>Manitoba</a:t>
                      </a:r>
                    </a:p>
                  </a:txBody>
                  <a:tcPr/>
                </a:tc>
                <a:tc>
                  <a:txBody>
                    <a:bodyPr/>
                    <a:lstStyle/>
                    <a:p>
                      <a:pPr algn="ctr"/>
                      <a:r>
                        <a:rPr lang="en-US" b="1" dirty="0"/>
                        <a:t>6</a:t>
                      </a:r>
                    </a:p>
                  </a:txBody>
                  <a:tcPr/>
                </a:tc>
                <a:extLst>
                  <a:ext uri="{0D108BD9-81ED-4DB2-BD59-A6C34878D82A}">
                    <a16:rowId xmlns:a16="http://schemas.microsoft.com/office/drawing/2014/main" val="10004"/>
                  </a:ext>
                </a:extLst>
              </a:tr>
              <a:tr h="408707">
                <a:tc>
                  <a:txBody>
                    <a:bodyPr/>
                    <a:lstStyle/>
                    <a:p>
                      <a:pPr algn="ctr"/>
                      <a:r>
                        <a:rPr lang="en-US" b="1" dirty="0"/>
                        <a:t>Saskatchewan</a:t>
                      </a:r>
                    </a:p>
                  </a:txBody>
                  <a:tcPr/>
                </a:tc>
                <a:tc>
                  <a:txBody>
                    <a:bodyPr/>
                    <a:lstStyle/>
                    <a:p>
                      <a:pPr algn="ctr"/>
                      <a:r>
                        <a:rPr lang="en-US" b="1" dirty="0"/>
                        <a:t>8</a:t>
                      </a:r>
                    </a:p>
                  </a:txBody>
                  <a:tcPr/>
                </a:tc>
                <a:extLst>
                  <a:ext uri="{0D108BD9-81ED-4DB2-BD59-A6C34878D82A}">
                    <a16:rowId xmlns:a16="http://schemas.microsoft.com/office/drawing/2014/main" val="10005"/>
                  </a:ext>
                </a:extLst>
              </a:tr>
              <a:tr h="408707">
                <a:tc>
                  <a:txBody>
                    <a:bodyPr/>
                    <a:lstStyle/>
                    <a:p>
                      <a:pPr algn="ctr"/>
                      <a:r>
                        <a:rPr lang="en-US" b="1" dirty="0"/>
                        <a:t>Alberta</a:t>
                      </a:r>
                    </a:p>
                  </a:txBody>
                  <a:tcPr/>
                </a:tc>
                <a:tc>
                  <a:txBody>
                    <a:bodyPr/>
                    <a:lstStyle/>
                    <a:p>
                      <a:pPr algn="ctr"/>
                      <a:r>
                        <a:rPr lang="en-US" b="1" dirty="0"/>
                        <a:t>7</a:t>
                      </a:r>
                    </a:p>
                  </a:txBody>
                  <a:tcPr/>
                </a:tc>
                <a:extLst>
                  <a:ext uri="{0D108BD9-81ED-4DB2-BD59-A6C34878D82A}">
                    <a16:rowId xmlns:a16="http://schemas.microsoft.com/office/drawing/2014/main" val="10006"/>
                  </a:ext>
                </a:extLst>
              </a:tr>
              <a:tr h="408707">
                <a:tc>
                  <a:txBody>
                    <a:bodyPr/>
                    <a:lstStyle/>
                    <a:p>
                      <a:pPr algn="ctr"/>
                      <a:r>
                        <a:rPr lang="en-US" b="1" dirty="0"/>
                        <a:t>Calgary</a:t>
                      </a:r>
                    </a:p>
                  </a:txBody>
                  <a:tcPr/>
                </a:tc>
                <a:tc>
                  <a:txBody>
                    <a:bodyPr/>
                    <a:lstStyle/>
                    <a:p>
                      <a:pPr algn="ctr"/>
                      <a:r>
                        <a:rPr lang="en-US" b="1" dirty="0"/>
                        <a:t>8</a:t>
                      </a:r>
                    </a:p>
                  </a:txBody>
                  <a:tcPr/>
                </a:tc>
                <a:extLst>
                  <a:ext uri="{0D108BD9-81ED-4DB2-BD59-A6C34878D82A}">
                    <a16:rowId xmlns:a16="http://schemas.microsoft.com/office/drawing/2014/main" val="10007"/>
                  </a:ext>
                </a:extLst>
              </a:tr>
              <a:tr h="408707">
                <a:tc>
                  <a:txBody>
                    <a:bodyPr/>
                    <a:lstStyle/>
                    <a:p>
                      <a:pPr algn="ctr"/>
                      <a:r>
                        <a:rPr lang="en-US" b="1" dirty="0"/>
                        <a:t>UBC</a:t>
                      </a:r>
                    </a:p>
                  </a:txBody>
                  <a:tcPr/>
                </a:tc>
                <a:tc>
                  <a:txBody>
                    <a:bodyPr/>
                    <a:lstStyle/>
                    <a:p>
                      <a:pPr algn="ctr"/>
                      <a:r>
                        <a:rPr lang="en-US" b="1" dirty="0"/>
                        <a:t>9</a:t>
                      </a:r>
                    </a:p>
                  </a:txBody>
                  <a:tcPr/>
                </a:tc>
                <a:extLst>
                  <a:ext uri="{0D108BD9-81ED-4DB2-BD59-A6C34878D82A}">
                    <a16:rowId xmlns:a16="http://schemas.microsoft.com/office/drawing/2014/main" val="10008"/>
                  </a:ext>
                </a:extLst>
              </a:tr>
            </a:tbl>
          </a:graphicData>
        </a:graphic>
      </p:graphicFrame>
      <p:sp>
        <p:nvSpPr>
          <p:cNvPr id="6" name="Rounded Rectangle 5"/>
          <p:cNvSpPr/>
          <p:nvPr/>
        </p:nvSpPr>
        <p:spPr>
          <a:xfrm>
            <a:off x="1084192" y="5065079"/>
            <a:ext cx="6985296" cy="1030256"/>
          </a:xfrm>
          <a:prstGeom prst="roundRect">
            <a:avLst/>
          </a:prstGeom>
          <a:solidFill>
            <a:schemeClr val="accent4">
              <a:lumMod val="60000"/>
              <a:lumOff val="40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7496" y="5343896"/>
            <a:ext cx="6520642" cy="400110"/>
          </a:xfrm>
          <a:prstGeom prst="rect">
            <a:avLst/>
          </a:prstGeom>
          <a:noFill/>
        </p:spPr>
        <p:txBody>
          <a:bodyPr wrap="square" rtlCol="0">
            <a:spAutoFit/>
          </a:bodyPr>
          <a:lstStyle/>
          <a:p>
            <a:pPr algn="ctr"/>
            <a:r>
              <a:rPr lang="en-US" sz="2000" b="1" dirty="0"/>
              <a:t>Western has the largest Ontario based CFPC-EM program</a:t>
            </a:r>
          </a:p>
        </p:txBody>
      </p:sp>
    </p:spTree>
    <p:extLst>
      <p:ext uri="{BB962C8B-B14F-4D97-AF65-F5344CB8AC3E}">
        <p14:creationId xmlns:p14="http://schemas.microsoft.com/office/powerpoint/2010/main" val="3940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vert="horz" lIns="91440" tIns="45720" rIns="91440" bIns="45720" rtlCol="0" anchor="ctr">
            <a:normAutofit/>
          </a:bodyPr>
          <a:lstStyle/>
          <a:p>
            <a:pPr defTabSz="914400" eaLnBrk="1" hangingPunct="1">
              <a:lnSpc>
                <a:spcPct val="90000"/>
              </a:lnSpc>
            </a:pPr>
            <a:r>
              <a:rPr lang="en-US" sz="4400" dirty="0">
                <a:solidFill>
                  <a:schemeClr val="tx1"/>
                </a:solidFill>
                <a:latin typeface="+mj-lt"/>
                <a:ea typeface="+mj-ea"/>
                <a:cs typeface="+mj-cs"/>
              </a:rPr>
              <a:t>Emergency Medicine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91490" y="2575033"/>
            <a:ext cx="3840085" cy="37435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228600" defTabSz="914400">
              <a:lnSpc>
                <a:spcPct val="90000"/>
              </a:lnSpc>
              <a:buFont typeface="Arial" panose="020B0604020202020204" pitchFamily="34" charset="0"/>
              <a:buChar char="•"/>
            </a:pPr>
            <a:r>
              <a:rPr lang="en-US" sz="1500" b="1" dirty="0"/>
              <a:t>Academic ER – LHSC – </a:t>
            </a:r>
            <a:r>
              <a:rPr lang="en-US" sz="1500" dirty="0"/>
              <a:t>2 blocks</a:t>
            </a:r>
          </a:p>
          <a:p>
            <a:pPr lvl="1" indent="-228600" defTabSz="914400">
              <a:lnSpc>
                <a:spcPct val="90000"/>
              </a:lnSpc>
              <a:buFont typeface="Arial" panose="020B0604020202020204" pitchFamily="34" charset="0"/>
              <a:buChar char="•"/>
            </a:pPr>
            <a:r>
              <a:rPr lang="en-US" sz="1500" b="1" dirty="0"/>
              <a:t>Community ER </a:t>
            </a:r>
            <a:r>
              <a:rPr lang="en-US" sz="1500" dirty="0"/>
              <a:t>– 1 block (Goderich, </a:t>
            </a:r>
            <a:r>
              <a:rPr lang="en-US" sz="1500" dirty="0" err="1"/>
              <a:t>Chatam</a:t>
            </a:r>
            <a:r>
              <a:rPr lang="en-US" sz="1500" dirty="0"/>
              <a:t>, Strathroy, </a:t>
            </a:r>
            <a:r>
              <a:rPr lang="en-US" sz="1500" dirty="0" err="1"/>
              <a:t>Leamington</a:t>
            </a:r>
            <a:r>
              <a:rPr lang="en-US" sz="1500" dirty="0"/>
              <a:t>, Owen Sound, Sarnia, St. Thomas, Stratford, Windsor)</a:t>
            </a:r>
          </a:p>
          <a:p>
            <a:pPr lvl="1" indent="-228600" defTabSz="914400">
              <a:lnSpc>
                <a:spcPct val="90000"/>
              </a:lnSpc>
              <a:buFont typeface="Arial" panose="020B0604020202020204" pitchFamily="34" charset="0"/>
              <a:buChar char="•"/>
            </a:pPr>
            <a:r>
              <a:rPr lang="en-US" sz="1500" b="1" dirty="0"/>
              <a:t>Community ER/Anesthesia </a:t>
            </a:r>
            <a:r>
              <a:rPr lang="en-US" sz="1500" dirty="0"/>
              <a:t>– 1 block</a:t>
            </a:r>
          </a:p>
          <a:p>
            <a:pPr lvl="1" indent="-228600" defTabSz="914400">
              <a:lnSpc>
                <a:spcPct val="90000"/>
              </a:lnSpc>
              <a:buFont typeface="Arial" panose="020B0604020202020204" pitchFamily="34" charset="0"/>
              <a:buChar char="•"/>
            </a:pPr>
            <a:r>
              <a:rPr lang="en-US" sz="1500" b="1" dirty="0"/>
              <a:t>Ortho-Hybrid</a:t>
            </a:r>
            <a:r>
              <a:rPr lang="en-US" sz="1500" dirty="0"/>
              <a:t> – 1 block</a:t>
            </a:r>
          </a:p>
          <a:p>
            <a:pPr lvl="1" indent="-228600" defTabSz="914400">
              <a:lnSpc>
                <a:spcPct val="90000"/>
              </a:lnSpc>
              <a:buFont typeface="Arial" panose="020B0604020202020204" pitchFamily="34" charset="0"/>
              <a:buChar char="•"/>
            </a:pPr>
            <a:r>
              <a:rPr lang="en-US" sz="1500" b="1" dirty="0" err="1"/>
              <a:t>Peds</a:t>
            </a:r>
            <a:r>
              <a:rPr lang="en-US" sz="1500" b="1" dirty="0"/>
              <a:t>-ER – </a:t>
            </a:r>
            <a:r>
              <a:rPr lang="en-US" sz="1500" dirty="0"/>
              <a:t>2 blocks (can be split between </a:t>
            </a:r>
            <a:r>
              <a:rPr lang="en-US" sz="1500" dirty="0" err="1"/>
              <a:t>Childrens</a:t>
            </a:r>
            <a:r>
              <a:rPr lang="en-US" sz="1500" dirty="0"/>
              <a:t> or PCCU)</a:t>
            </a:r>
          </a:p>
          <a:p>
            <a:pPr lvl="1" indent="-228600" defTabSz="914400">
              <a:lnSpc>
                <a:spcPct val="90000"/>
              </a:lnSpc>
              <a:buFont typeface="Arial" panose="020B0604020202020204" pitchFamily="34" charset="0"/>
              <a:buChar char="•"/>
            </a:pPr>
            <a:r>
              <a:rPr lang="en-US" sz="1500" b="1" dirty="0"/>
              <a:t>CCTC – </a:t>
            </a:r>
            <a:r>
              <a:rPr lang="en-US" sz="1500" dirty="0"/>
              <a:t>2 blocks</a:t>
            </a:r>
          </a:p>
          <a:p>
            <a:pPr lvl="1" indent="-228600" defTabSz="914400">
              <a:lnSpc>
                <a:spcPct val="90000"/>
              </a:lnSpc>
              <a:buFont typeface="Arial" panose="020B0604020202020204" pitchFamily="34" charset="0"/>
              <a:buChar char="•"/>
            </a:pPr>
            <a:r>
              <a:rPr lang="en-US" sz="1500" b="1" dirty="0"/>
              <a:t>CCU</a:t>
            </a:r>
            <a:r>
              <a:rPr lang="en-US" sz="1500" dirty="0"/>
              <a:t> – 1 block</a:t>
            </a:r>
            <a:endParaRPr lang="en-US" sz="1500" b="1" dirty="0"/>
          </a:p>
          <a:p>
            <a:pPr lvl="1" indent="-228600" defTabSz="914400">
              <a:lnSpc>
                <a:spcPct val="90000"/>
              </a:lnSpc>
              <a:buFont typeface="Arial" panose="020B0604020202020204" pitchFamily="34" charset="0"/>
              <a:buChar char="•"/>
            </a:pPr>
            <a:r>
              <a:rPr lang="en-US" sz="1500" b="1" dirty="0"/>
              <a:t>POCUS </a:t>
            </a:r>
            <a:r>
              <a:rPr lang="en-US" sz="1500" dirty="0"/>
              <a:t>– 1 block</a:t>
            </a:r>
          </a:p>
          <a:p>
            <a:pPr lvl="1" indent="-228600" defTabSz="914400">
              <a:lnSpc>
                <a:spcPct val="90000"/>
              </a:lnSpc>
              <a:buFont typeface="Arial" panose="020B0604020202020204" pitchFamily="34" charset="0"/>
              <a:buChar char="•"/>
            </a:pPr>
            <a:r>
              <a:rPr lang="en-US" sz="1500" b="1" dirty="0"/>
              <a:t>Elective </a:t>
            </a:r>
            <a:r>
              <a:rPr lang="en-US" sz="1500" dirty="0"/>
              <a:t>– 1 block</a:t>
            </a:r>
          </a:p>
          <a:p>
            <a:pPr lvl="1" indent="-228600" defTabSz="914400">
              <a:lnSpc>
                <a:spcPct val="90000"/>
              </a:lnSpc>
              <a:buFont typeface="Arial" panose="020B0604020202020204" pitchFamily="34" charset="0"/>
              <a:buChar char="•"/>
            </a:pPr>
            <a:r>
              <a:rPr lang="en-US" sz="1500" b="1" dirty="0">
                <a:solidFill>
                  <a:srgbClr val="7030A0"/>
                </a:solidFill>
              </a:rPr>
              <a:t>Simulation Training</a:t>
            </a:r>
          </a:p>
          <a:p>
            <a:pPr lvl="1" indent="-228600" defTabSz="914400">
              <a:lnSpc>
                <a:spcPct val="90000"/>
              </a:lnSpc>
              <a:buFont typeface="Arial" panose="020B0604020202020204" pitchFamily="34" charset="0"/>
              <a:buChar char="•"/>
            </a:pPr>
            <a:r>
              <a:rPr lang="en-US" sz="1500" b="1" dirty="0">
                <a:solidFill>
                  <a:srgbClr val="7030A0"/>
                </a:solidFill>
              </a:rPr>
              <a:t>POCUS</a:t>
            </a:r>
          </a:p>
          <a:p>
            <a:pPr lvl="1" indent="-228600" defTabSz="914400">
              <a:lnSpc>
                <a:spcPct val="90000"/>
              </a:lnSpc>
              <a:buFont typeface="Arial" panose="020B0604020202020204" pitchFamily="34" charset="0"/>
              <a:buChar char="•"/>
            </a:pPr>
            <a:r>
              <a:rPr lang="en-US" sz="1500" b="1" dirty="0">
                <a:solidFill>
                  <a:srgbClr val="7030A0"/>
                </a:solidFill>
              </a:rPr>
              <a:t>Research</a:t>
            </a:r>
          </a:p>
        </p:txBody>
      </p:sp>
      <p:pic>
        <p:nvPicPr>
          <p:cNvPr id="5" name="Picture 4" descr="er-110-2.jpg"/>
          <p:cNvPicPr>
            <a:picLocks noChangeAspect="1"/>
          </p:cNvPicPr>
          <p:nvPr/>
        </p:nvPicPr>
        <p:blipFill rotWithShape="1">
          <a:blip r:embed="rId2">
            <a:extLst>
              <a:ext uri="{28A0092B-C50C-407E-A947-70E740481C1C}">
                <a14:useLocalDpi xmlns:a14="http://schemas.microsoft.com/office/drawing/2010/main" val="0"/>
              </a:ext>
            </a:extLst>
          </a:blip>
          <a:srcRect l="26211" r="34953"/>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53023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4" name="Rectangle 134">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45" name="Picture 136">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42" name="Rectangle 2"/>
          <p:cNvSpPr>
            <a:spLocks noGrp="1" noChangeArrowheads="1"/>
          </p:cNvSpPr>
          <p:nvPr>
            <p:ph type="title"/>
          </p:nvPr>
        </p:nvSpPr>
        <p:spPr>
          <a:xfrm>
            <a:off x="884682" y="822960"/>
            <a:ext cx="7372350" cy="1325880"/>
          </a:xfrm>
        </p:spPr>
        <p:txBody>
          <a:bodyPr>
            <a:normAutofit/>
          </a:bodyPr>
          <a:lstStyle/>
          <a:p>
            <a:pPr algn="ctr">
              <a:defRPr/>
            </a:pPr>
            <a:r>
              <a:rPr lang="en-US" sz="3500">
                <a:solidFill>
                  <a:srgbClr val="FFFFFF"/>
                </a:solidFill>
                <a:latin typeface="Arial" charset="0"/>
                <a:ea typeface="ＭＳ Ｐゴシック" charset="0"/>
                <a:cs typeface="+mj-cs"/>
              </a:rPr>
              <a:t>Sport &amp; Exercise Medicine</a:t>
            </a:r>
          </a:p>
        </p:txBody>
      </p:sp>
      <p:sp>
        <p:nvSpPr>
          <p:cNvPr id="14339" name="Rectangle 3"/>
          <p:cNvSpPr>
            <a:spLocks noGrp="1"/>
          </p:cNvSpPr>
          <p:nvPr>
            <p:ph type="body" idx="1"/>
          </p:nvPr>
        </p:nvSpPr>
        <p:spPr>
          <a:xfrm>
            <a:off x="603504" y="2827419"/>
            <a:ext cx="3845172" cy="3227626"/>
          </a:xfrm>
        </p:spPr>
        <p:txBody>
          <a:bodyPr anchor="ctr">
            <a:normAutofit/>
          </a:bodyPr>
          <a:lstStyle/>
          <a:p>
            <a:r>
              <a:rPr lang="en-CA" altLang="en-US" sz="1700" dirty="0">
                <a:solidFill>
                  <a:srgbClr val="000000"/>
                </a:solidFill>
                <a:latin typeface="Arial" panose="020B0604020202020204" pitchFamily="34" charset="0"/>
              </a:rPr>
              <a:t>Program Director: </a:t>
            </a:r>
          </a:p>
          <a:p>
            <a:pPr lvl="1"/>
            <a:r>
              <a:rPr lang="en-CA" altLang="en-US" sz="1700" dirty="0">
                <a:solidFill>
                  <a:srgbClr val="000000"/>
                </a:solidFill>
                <a:latin typeface="Arial" panose="020B0604020202020204" pitchFamily="34" charset="0"/>
              </a:rPr>
              <a:t>Dr. Graham Briscoe – </a:t>
            </a:r>
            <a:r>
              <a:rPr lang="en-CA" altLang="en-US" sz="1700" dirty="0">
                <a:solidFill>
                  <a:srgbClr val="000000"/>
                </a:solidFill>
                <a:latin typeface="Arial" panose="020B0604020202020204" pitchFamily="34" charset="0"/>
                <a:hlinkClick r:id="rId3"/>
              </a:rPr>
              <a:t>graham.a.briscoe@gmail.com</a:t>
            </a:r>
            <a:r>
              <a:rPr lang="en-CA" altLang="en-US" sz="1700" dirty="0">
                <a:solidFill>
                  <a:srgbClr val="000000"/>
                </a:solidFill>
                <a:latin typeface="Arial" panose="020B0604020202020204" pitchFamily="34" charset="0"/>
              </a:rPr>
              <a:t> </a:t>
            </a:r>
          </a:p>
          <a:p>
            <a:pPr lvl="1"/>
            <a:endParaRPr lang="en-CA" altLang="en-US" sz="1700" dirty="0">
              <a:solidFill>
                <a:srgbClr val="000000"/>
              </a:solidFill>
              <a:latin typeface="Arial" panose="020B0604020202020204" pitchFamily="34" charset="0"/>
            </a:endParaRPr>
          </a:p>
          <a:p>
            <a:r>
              <a:rPr lang="en-US" sz="1700" dirty="0">
                <a:solidFill>
                  <a:srgbClr val="000000"/>
                </a:solidFill>
                <a:latin typeface="Arial" charset="0"/>
                <a:ea typeface="ＭＳ Ｐゴシック" charset="0"/>
                <a:cs typeface="ＭＳ Ｐゴシック" charset="0"/>
              </a:rPr>
              <a:t>Number of residents</a:t>
            </a:r>
          </a:p>
          <a:p>
            <a:pPr lvl="1"/>
            <a:r>
              <a:rPr lang="en-US" sz="1700" dirty="0">
                <a:solidFill>
                  <a:srgbClr val="000000"/>
                </a:solidFill>
                <a:latin typeface="Arial" charset="0"/>
                <a:ea typeface="ＭＳ Ｐゴシック" charset="0"/>
              </a:rPr>
              <a:t>2-4 residents/year</a:t>
            </a:r>
          </a:p>
          <a:p>
            <a:pPr lvl="1">
              <a:buFont typeface="Arial" panose="020B0604020202020204" pitchFamily="34" charset="0"/>
              <a:buNone/>
            </a:pPr>
            <a:endParaRPr lang="en-US" altLang="en-US" sz="1700" dirty="0">
              <a:solidFill>
                <a:srgbClr val="000000"/>
              </a:solidFill>
              <a:latin typeface="Arial" panose="020B0604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8D398670-7620-E34C-84FC-65ADD9BA3404}"/>
              </a:ext>
            </a:extLst>
          </p:cNvPr>
          <p:cNvPicPr>
            <a:picLocks noChangeAspect="1"/>
          </p:cNvPicPr>
          <p:nvPr/>
        </p:nvPicPr>
        <p:blipFill rotWithShape="1">
          <a:blip r:embed="rId4"/>
          <a:srcRect t="7773"/>
          <a:stretch/>
        </p:blipFill>
        <p:spPr>
          <a:xfrm>
            <a:off x="4822033" y="3692400"/>
            <a:ext cx="3716020" cy="15079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7658" y="629266"/>
            <a:ext cx="4817137" cy="1676603"/>
          </a:xfrm>
        </p:spPr>
        <p:txBody>
          <a:bodyPr vert="horz" lIns="91440" tIns="45720" rIns="91440" bIns="45720" rtlCol="0" anchor="ctr">
            <a:normAutofit/>
          </a:bodyPr>
          <a:lstStyle/>
          <a:p>
            <a:pPr defTabSz="914400" eaLnBrk="1" hangingPunct="1">
              <a:lnSpc>
                <a:spcPct val="90000"/>
              </a:lnSpc>
            </a:pPr>
            <a:r>
              <a:rPr lang="en-US" sz="4400">
                <a:solidFill>
                  <a:schemeClr val="tx1"/>
                </a:solidFill>
                <a:latin typeface="+mj-lt"/>
                <a:ea typeface="+mj-ea"/>
                <a:cs typeface="+mj-cs"/>
              </a:rPr>
              <a:t>Sport &amp; Exercise Medicine</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3C5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op-10-sport-injuries-power-yoga-for-sports-199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40" y="803049"/>
            <a:ext cx="1638926" cy="2470743"/>
          </a:xfrm>
          <a:prstGeom prst="rect">
            <a:avLst/>
          </a:prstGeom>
        </p:spPr>
      </p:pic>
      <p:pic>
        <p:nvPicPr>
          <p:cNvPr id="5" name="Picture 4" descr="john_tavares.jpg.size.xxlarge.prom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04" y="3920095"/>
            <a:ext cx="2269997" cy="1520897"/>
          </a:xfrm>
          <a:prstGeom prst="rect">
            <a:avLst/>
          </a:prstGeom>
          <a:effectLst/>
        </p:spPr>
      </p:pic>
      <p:sp>
        <p:nvSpPr>
          <p:cNvPr id="4" name="Rectangle 3"/>
          <p:cNvSpPr txBox="1">
            <a:spLocks noChangeArrowheads="1"/>
          </p:cNvSpPr>
          <p:nvPr/>
        </p:nvSpPr>
        <p:spPr>
          <a:xfrm>
            <a:off x="3837660" y="2438400"/>
            <a:ext cx="4817136" cy="37854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1300"/>
              <a:t>The Resident will spend time at:</a:t>
            </a:r>
          </a:p>
          <a:p>
            <a:pPr indent="-228600" defTabSz="914400">
              <a:lnSpc>
                <a:spcPct val="90000"/>
              </a:lnSpc>
              <a:buFont typeface="Arial" panose="020B0604020202020204" pitchFamily="34" charset="0"/>
              <a:buChar char="•"/>
            </a:pPr>
            <a:endParaRPr lang="en-US" sz="1300"/>
          </a:p>
          <a:p>
            <a:pPr lvl="1" indent="-228600" defTabSz="914400">
              <a:lnSpc>
                <a:spcPct val="90000"/>
              </a:lnSpc>
              <a:buFont typeface="Arial" panose="020B0604020202020204" pitchFamily="34" charset="0"/>
              <a:buChar char="•"/>
            </a:pPr>
            <a:r>
              <a:rPr lang="en-US" sz="1300"/>
              <a:t>FKSMC in direct patient care</a:t>
            </a:r>
          </a:p>
          <a:p>
            <a:pPr lvl="1" indent="-228600" defTabSz="914400">
              <a:lnSpc>
                <a:spcPct val="90000"/>
              </a:lnSpc>
              <a:buFont typeface="Arial" panose="020B0604020202020204" pitchFamily="34" charset="0"/>
              <a:buChar char="•"/>
            </a:pPr>
            <a:r>
              <a:rPr lang="en-US" sz="1300"/>
              <a:t>Fanshawe Clinic providing general medical care in a student health setting.</a:t>
            </a:r>
          </a:p>
          <a:p>
            <a:pPr lvl="1" indent="-228600" defTabSz="914400">
              <a:lnSpc>
                <a:spcPct val="90000"/>
              </a:lnSpc>
              <a:buFont typeface="Arial" panose="020B0604020202020204" pitchFamily="34" charset="0"/>
              <a:buChar char="•"/>
            </a:pPr>
            <a:r>
              <a:rPr lang="en-US" sz="1300"/>
              <a:t>With Orthopaedic Surgeons and other designated Specialists as well as allied Health Professionals including physiotherapists, pedorthists, and bracing specialists at FKSMC.</a:t>
            </a:r>
          </a:p>
          <a:p>
            <a:pPr indent="-228600" defTabSz="914400">
              <a:lnSpc>
                <a:spcPct val="90000"/>
              </a:lnSpc>
              <a:buFont typeface="Arial" panose="020B0604020202020204" pitchFamily="34" charset="0"/>
              <a:buChar char="•"/>
            </a:pPr>
            <a:endParaRPr lang="en-US" sz="1300"/>
          </a:p>
          <a:p>
            <a:pPr indent="-228600" defTabSz="914400">
              <a:lnSpc>
                <a:spcPct val="90000"/>
              </a:lnSpc>
              <a:buFont typeface="Arial" panose="020B0604020202020204" pitchFamily="34" charset="0"/>
              <a:buChar char="•"/>
            </a:pPr>
            <a:r>
              <a:rPr lang="en-US" sz="1300"/>
              <a:t>Other activities include:</a:t>
            </a:r>
          </a:p>
          <a:p>
            <a:pPr indent="-228600" defTabSz="914400">
              <a:lnSpc>
                <a:spcPct val="90000"/>
              </a:lnSpc>
              <a:buFont typeface="Arial" panose="020B0604020202020204" pitchFamily="34" charset="0"/>
              <a:buChar char="•"/>
            </a:pPr>
            <a:endParaRPr lang="en-US" sz="1300"/>
          </a:p>
          <a:p>
            <a:pPr lvl="1" indent="-228600" defTabSz="914400">
              <a:lnSpc>
                <a:spcPct val="90000"/>
              </a:lnSpc>
              <a:buFont typeface="Arial" panose="020B0604020202020204" pitchFamily="34" charset="0"/>
              <a:buChar char="•"/>
            </a:pPr>
            <a:r>
              <a:rPr lang="en-US" sz="1300"/>
              <a:t>Varsity athletics and participate in community event coverage.  </a:t>
            </a:r>
          </a:p>
          <a:p>
            <a:pPr lvl="1" indent="-228600" defTabSz="914400">
              <a:lnSpc>
                <a:spcPct val="90000"/>
              </a:lnSpc>
              <a:buFont typeface="Arial" panose="020B0604020202020204" pitchFamily="34" charset="0"/>
              <a:buChar char="•"/>
            </a:pPr>
            <a:r>
              <a:rPr lang="en-US" sz="1300"/>
              <a:t>Teaching of family medicine residents and Kinesiology MSc. Students</a:t>
            </a:r>
          </a:p>
          <a:p>
            <a:pPr lvl="1" indent="-228600" defTabSz="914400">
              <a:lnSpc>
                <a:spcPct val="90000"/>
              </a:lnSpc>
              <a:buFont typeface="Arial" panose="020B0604020202020204" pitchFamily="34" charset="0"/>
              <a:buChar char="•"/>
            </a:pPr>
            <a:r>
              <a:rPr lang="en-US" sz="1300"/>
              <a:t>Research opportunities in the form of projects or pursuing a Master’s degree</a:t>
            </a:r>
          </a:p>
        </p:txBody>
      </p:sp>
    </p:spTree>
    <p:extLst>
      <p:ext uri="{BB962C8B-B14F-4D97-AF65-F5344CB8AC3E}">
        <p14:creationId xmlns:p14="http://schemas.microsoft.com/office/powerpoint/2010/main" val="306692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724072" y="629268"/>
            <a:ext cx="4939868" cy="1286160"/>
          </a:xfrm>
        </p:spPr>
        <p:txBody>
          <a:bodyPr anchor="b">
            <a:normAutofit/>
          </a:bodyPr>
          <a:lstStyle/>
          <a:p>
            <a:pPr>
              <a:defRPr/>
            </a:pPr>
            <a:r>
              <a:rPr lang="en-US">
                <a:latin typeface="Arial" charset="0"/>
                <a:ea typeface="ＭＳ Ｐゴシック" charset="0"/>
                <a:cs typeface="+mj-cs"/>
              </a:rPr>
              <a:t>Palliative Care</a:t>
            </a:r>
          </a:p>
        </p:txBody>
      </p:sp>
      <p:sp>
        <p:nvSpPr>
          <p:cNvPr id="15363" name="Rectangle 3"/>
          <p:cNvSpPr>
            <a:spLocks noGrp="1"/>
          </p:cNvSpPr>
          <p:nvPr>
            <p:ph type="body" idx="1"/>
          </p:nvPr>
        </p:nvSpPr>
        <p:spPr>
          <a:xfrm>
            <a:off x="3724073" y="2438400"/>
            <a:ext cx="4939867" cy="3785419"/>
          </a:xfrm>
        </p:spPr>
        <p:txBody>
          <a:bodyPr>
            <a:normAutofit/>
          </a:bodyPr>
          <a:lstStyle/>
          <a:p>
            <a:r>
              <a:rPr lang="en-CA" altLang="en-US" sz="1700" dirty="0">
                <a:latin typeface="Arial" panose="020B0604020202020204" pitchFamily="34" charset="0"/>
              </a:rPr>
              <a:t>Program Director: </a:t>
            </a:r>
          </a:p>
          <a:p>
            <a:pPr lvl="1"/>
            <a:r>
              <a:rPr lang="en-CA" altLang="en-US" sz="1700" dirty="0">
                <a:latin typeface="Arial" panose="020B0604020202020204" pitchFamily="34" charset="0"/>
              </a:rPr>
              <a:t>Dr. Trish </a:t>
            </a:r>
            <a:r>
              <a:rPr lang="en-CA" altLang="en-US" sz="1700" dirty="0" err="1">
                <a:latin typeface="Arial" panose="020B0604020202020204" pitchFamily="34" charset="0"/>
              </a:rPr>
              <a:t>Valcke</a:t>
            </a:r>
            <a:r>
              <a:rPr lang="en-CA" altLang="en-US" sz="1700" dirty="0">
                <a:latin typeface="Arial" panose="020B0604020202020204" pitchFamily="34" charset="0"/>
              </a:rPr>
              <a:t> – </a:t>
            </a:r>
            <a:r>
              <a:rPr lang="en-CA" altLang="en-US" sz="1700" dirty="0">
                <a:latin typeface="Arial" panose="020B0604020202020204" pitchFamily="34" charset="0"/>
                <a:hlinkClick r:id="rId2"/>
              </a:rPr>
              <a:t>pvalcke@thehospice.ca</a:t>
            </a:r>
            <a:r>
              <a:rPr lang="en-CA" altLang="en-US" sz="1700" dirty="0">
                <a:latin typeface="Arial" panose="020B0604020202020204" pitchFamily="34" charset="0"/>
              </a:rPr>
              <a:t> </a:t>
            </a:r>
          </a:p>
          <a:p>
            <a:pPr>
              <a:buFont typeface="Arial" panose="020B0604020202020204" pitchFamily="34" charset="0"/>
              <a:buNone/>
            </a:pPr>
            <a:endParaRPr lang="en-CA" altLang="en-US" sz="1700" dirty="0">
              <a:latin typeface="Arial" panose="020B0604020202020204" pitchFamily="34" charset="0"/>
            </a:endParaRPr>
          </a:p>
          <a:p>
            <a:r>
              <a:rPr lang="en-CA" altLang="en-US" sz="1700" dirty="0">
                <a:latin typeface="Arial" panose="020B0604020202020204" pitchFamily="34" charset="0"/>
              </a:rPr>
              <a:t>Number of residents</a:t>
            </a:r>
          </a:p>
          <a:p>
            <a:pPr lvl="1"/>
            <a:r>
              <a:rPr lang="en-CA" altLang="en-US" sz="1700" dirty="0">
                <a:latin typeface="Arial" panose="020B0604020202020204" pitchFamily="34" charset="0"/>
              </a:rPr>
              <a:t>2 residents/year</a:t>
            </a:r>
          </a:p>
          <a:p>
            <a:pPr lvl="1"/>
            <a:endParaRPr lang="en-US" altLang="en-US" sz="1700" dirty="0">
              <a:latin typeface="Arial" panose="020B0604020202020204" pitchFamily="34" charset="0"/>
            </a:endParaRPr>
          </a:p>
        </p:txBody>
      </p:sp>
      <p:pic>
        <p:nvPicPr>
          <p:cNvPr id="15364" name="Picture 1" descr="support.jpg"/>
          <p:cNvPicPr>
            <a:picLocks noChangeAspect="1"/>
          </p:cNvPicPr>
          <p:nvPr/>
        </p:nvPicPr>
        <p:blipFill rotWithShape="1">
          <a:blip r:embed="rId3">
            <a:extLst>
              <a:ext uri="{28A0092B-C50C-407E-A947-70E740481C1C}">
                <a14:useLocalDpi xmlns:a14="http://schemas.microsoft.com/office/drawing/2010/main" val="0"/>
              </a:ext>
            </a:extLst>
          </a:blip>
          <a:srcRect l="14322" r="7884"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CBC6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06332" y="629268"/>
            <a:ext cx="4557607" cy="1286160"/>
          </a:xfrm>
        </p:spPr>
        <p:txBody>
          <a:bodyPr vert="horz" lIns="91440" tIns="45720" rIns="91440" bIns="45720" rtlCol="0" anchor="b">
            <a:normAutofit/>
          </a:bodyPr>
          <a:lstStyle/>
          <a:p>
            <a:pPr defTabSz="914400" eaLnBrk="1" hangingPunct="1">
              <a:lnSpc>
                <a:spcPct val="90000"/>
              </a:lnSpc>
            </a:pPr>
            <a:r>
              <a:rPr lang="en-US" sz="4400" dirty="0">
                <a:solidFill>
                  <a:schemeClr val="tx1"/>
                </a:solidFill>
                <a:latin typeface="+mj-lt"/>
                <a:ea typeface="+mj-ea"/>
                <a:cs typeface="+mj-cs"/>
              </a:rPr>
              <a:t>Palliative Care</a:t>
            </a:r>
          </a:p>
        </p:txBody>
      </p:sp>
      <p:sp>
        <p:nvSpPr>
          <p:cNvPr id="4" name="Rectangle 3"/>
          <p:cNvSpPr txBox="1">
            <a:spLocks noChangeArrowheads="1"/>
          </p:cNvSpPr>
          <p:nvPr/>
        </p:nvSpPr>
        <p:spPr>
          <a:xfrm>
            <a:off x="4106331" y="2115117"/>
            <a:ext cx="4557607" cy="42295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spcBef>
                <a:spcPts val="0"/>
              </a:spcBef>
              <a:spcAft>
                <a:spcPts val="0"/>
              </a:spcAft>
              <a:buNone/>
            </a:pPr>
            <a:r>
              <a:rPr lang="en-CA" sz="1800" dirty="0">
                <a:effectLst/>
                <a:latin typeface="Calibri" panose="020F0502020204030204" pitchFamily="34" charset="0"/>
                <a:ea typeface="Calibri" panose="020F0502020204030204" pitchFamily="34" charset="0"/>
              </a:rPr>
              <a:t>London Stream:</a:t>
            </a:r>
          </a:p>
          <a:p>
            <a:pPr>
              <a:spcBef>
                <a:spcPts val="0"/>
              </a:spcBef>
              <a:spcAft>
                <a:spcPts val="0"/>
              </a:spcAft>
            </a:pPr>
            <a:r>
              <a:rPr lang="en-CA" sz="1800" dirty="0">
                <a:solidFill>
                  <a:srgbClr val="000000"/>
                </a:solidFill>
                <a:effectLst/>
                <a:latin typeface="Calibri" panose="020F0502020204030204" pitchFamily="34" charset="0"/>
                <a:ea typeface="Calibri" panose="020F0502020204030204" pitchFamily="34" charset="0"/>
              </a:rPr>
              <a:t>4 blocks LHSC (Victoria campus),</a:t>
            </a:r>
            <a:endParaRPr lang="en-CA" sz="1800" dirty="0">
              <a:effectLst/>
              <a:latin typeface="Calibri" panose="020F0502020204030204" pitchFamily="34" charset="0"/>
              <a:ea typeface="Calibri" panose="020F0502020204030204" pitchFamily="34" charset="0"/>
            </a:endParaRPr>
          </a:p>
          <a:p>
            <a:pPr>
              <a:spcBef>
                <a:spcPts val="0"/>
              </a:spcBef>
              <a:spcAft>
                <a:spcPts val="0"/>
              </a:spcAft>
            </a:pPr>
            <a:r>
              <a:rPr lang="en-CA" sz="1800" dirty="0">
                <a:solidFill>
                  <a:srgbClr val="000000"/>
                </a:solidFill>
                <a:effectLst/>
                <a:latin typeface="Calibri" panose="020F0502020204030204" pitchFamily="34" charset="0"/>
                <a:ea typeface="Calibri" panose="020F0502020204030204" pitchFamily="34" charset="0"/>
              </a:rPr>
              <a:t>1 block LHSC (University campus),</a:t>
            </a:r>
            <a:endParaRPr lang="en-CA" sz="1800" dirty="0">
              <a:effectLst/>
              <a:latin typeface="Calibri" panose="020F0502020204030204" pitchFamily="34" charset="0"/>
              <a:ea typeface="Calibri" panose="020F0502020204030204" pitchFamily="34" charset="0"/>
            </a:endParaRPr>
          </a:p>
          <a:p>
            <a:pPr>
              <a:spcBef>
                <a:spcPts val="0"/>
              </a:spcBef>
              <a:spcAft>
                <a:spcPts val="0"/>
              </a:spcAft>
            </a:pPr>
            <a:r>
              <a:rPr lang="en-CA" sz="1800" dirty="0">
                <a:solidFill>
                  <a:srgbClr val="000000"/>
                </a:solidFill>
                <a:effectLst/>
                <a:latin typeface="Calibri" panose="020F0502020204030204" pitchFamily="34" charset="0"/>
                <a:ea typeface="Calibri" panose="020F0502020204030204" pitchFamily="34" charset="0"/>
              </a:rPr>
              <a:t>2 blocks Windsor hospice,</a:t>
            </a:r>
            <a:endParaRPr lang="en-CA" sz="1800" dirty="0">
              <a:effectLst/>
              <a:latin typeface="Calibri" panose="020F0502020204030204" pitchFamily="34" charset="0"/>
              <a:ea typeface="Calibri" panose="020F0502020204030204" pitchFamily="34" charset="0"/>
            </a:endParaRPr>
          </a:p>
          <a:p>
            <a:pPr>
              <a:spcBef>
                <a:spcPts val="0"/>
              </a:spcBef>
              <a:spcAft>
                <a:spcPts val="0"/>
              </a:spcAft>
            </a:pPr>
            <a:r>
              <a:rPr lang="en-CA" sz="1800" dirty="0">
                <a:solidFill>
                  <a:srgbClr val="000000"/>
                </a:solidFill>
                <a:effectLst/>
                <a:latin typeface="Calibri" panose="020F0502020204030204" pitchFamily="34" charset="0"/>
                <a:ea typeface="Calibri" panose="020F0502020204030204" pitchFamily="34" charset="0"/>
              </a:rPr>
              <a:t>1 block Windsor oncology,</a:t>
            </a:r>
            <a:endParaRPr lang="en-CA" sz="1800" dirty="0">
              <a:effectLst/>
              <a:latin typeface="Calibri" panose="020F0502020204030204" pitchFamily="34" charset="0"/>
              <a:ea typeface="Calibri" panose="020F0502020204030204" pitchFamily="34" charset="0"/>
            </a:endParaRPr>
          </a:p>
          <a:p>
            <a:pPr>
              <a:spcBef>
                <a:spcPts val="0"/>
              </a:spcBef>
              <a:spcAft>
                <a:spcPts val="0"/>
              </a:spcAft>
            </a:pPr>
            <a:r>
              <a:rPr lang="en-CA" sz="1800" dirty="0">
                <a:solidFill>
                  <a:srgbClr val="000000"/>
                </a:solidFill>
                <a:effectLst/>
                <a:latin typeface="Calibri" panose="020F0502020204030204" pitchFamily="34" charset="0"/>
                <a:ea typeface="Calibri" panose="020F0502020204030204" pitchFamily="34" charset="0"/>
              </a:rPr>
              <a:t>2 blocks Sarnia,</a:t>
            </a:r>
            <a:endParaRPr lang="en-CA" sz="1800" dirty="0">
              <a:effectLst/>
              <a:latin typeface="Calibri" panose="020F0502020204030204" pitchFamily="34" charset="0"/>
              <a:ea typeface="Calibri" panose="020F0502020204030204" pitchFamily="34" charset="0"/>
            </a:endParaRPr>
          </a:p>
          <a:p>
            <a:pPr>
              <a:spcBef>
                <a:spcPts val="0"/>
              </a:spcBef>
              <a:spcAft>
                <a:spcPts val="0"/>
              </a:spcAft>
            </a:pPr>
            <a:r>
              <a:rPr lang="en-CA" sz="1800" dirty="0">
                <a:solidFill>
                  <a:srgbClr val="000000"/>
                </a:solidFill>
                <a:latin typeface="Calibri" panose="020F0502020204030204" pitchFamily="34" charset="0"/>
                <a:ea typeface="Calibri" panose="020F0502020204030204" pitchFamily="34" charset="0"/>
              </a:rPr>
              <a:t>3</a:t>
            </a:r>
            <a:r>
              <a:rPr lang="en-CA" sz="1800" dirty="0">
                <a:solidFill>
                  <a:srgbClr val="000000"/>
                </a:solidFill>
                <a:effectLst/>
                <a:latin typeface="Calibri" panose="020F0502020204030204" pitchFamily="34" charset="0"/>
                <a:ea typeface="Calibri" panose="020F0502020204030204" pitchFamily="34" charset="0"/>
              </a:rPr>
              <a:t> blocks elective</a:t>
            </a:r>
            <a:endParaRPr lang="en-CA"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CA" sz="1600" dirty="0">
                <a:solidFill>
                  <a:srgbClr val="000000"/>
                </a:solidFill>
                <a:latin typeface="Calibri" panose="020F0502020204030204" pitchFamily="34" charset="0"/>
                <a:ea typeface="Calibri" panose="020F0502020204030204" pitchFamily="34" charset="0"/>
              </a:rPr>
              <a:t>Windsor Stream:</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2 blocks LHSC (Victoria campus),</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1 block LHSC (University campus),</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2 blocks WRH consult service (Metropolitan campus, and HDGH PCU),</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2 blocks Windsor hospice,</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1 block Windsor oncology,</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2 blocks Sarnia,</a:t>
            </a:r>
            <a:endParaRPr lang="en-CA" sz="1600" dirty="0">
              <a:latin typeface="Calibri" panose="020F0502020204030204" pitchFamily="34" charset="0"/>
              <a:ea typeface="Calibri" panose="020F0502020204030204" pitchFamily="34" charset="0"/>
            </a:endParaRPr>
          </a:p>
          <a:p>
            <a:pPr>
              <a:spcBef>
                <a:spcPts val="0"/>
              </a:spcBef>
              <a:spcAft>
                <a:spcPts val="0"/>
              </a:spcAft>
            </a:pPr>
            <a:r>
              <a:rPr lang="en-CA" sz="1600" dirty="0">
                <a:solidFill>
                  <a:srgbClr val="000000"/>
                </a:solidFill>
                <a:latin typeface="Calibri" panose="020F0502020204030204" pitchFamily="34" charset="0"/>
                <a:ea typeface="Calibri" panose="020F0502020204030204" pitchFamily="34" charset="0"/>
              </a:rPr>
              <a:t>3 blocks elective</a:t>
            </a:r>
            <a:endParaRPr lang="en-US" sz="1100" dirty="0">
              <a:solidFill>
                <a:srgbClr val="000000"/>
              </a:solidFill>
            </a:endParaRPr>
          </a:p>
          <a:p>
            <a:pPr indent="-228600" defTabSz="914400">
              <a:lnSpc>
                <a:spcPct val="90000"/>
              </a:lnSpc>
              <a:buFont typeface="Arial" panose="020B0604020202020204" pitchFamily="34" charset="0"/>
              <a:buChar char="•"/>
              <a:defRPr/>
            </a:pPr>
            <a:endParaRPr lang="en-US" sz="1600" dirty="0"/>
          </a:p>
        </p:txBody>
      </p:sp>
      <p:pic>
        <p:nvPicPr>
          <p:cNvPr id="5" name="Picture 4" descr="palliativecare.jpg"/>
          <p:cNvPicPr>
            <a:picLocks noChangeAspect="1"/>
          </p:cNvPicPr>
          <p:nvPr/>
        </p:nvPicPr>
        <p:blipFill rotWithShape="1">
          <a:blip r:embed="rId2">
            <a:extLst>
              <a:ext uri="{28A0092B-C50C-407E-A947-70E740481C1C}">
                <a14:useLocalDpi xmlns:a14="http://schemas.microsoft.com/office/drawing/2010/main" val="0"/>
              </a:ext>
            </a:extLst>
          </a:blip>
          <a:srcRect l="36851" r="33366"/>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0C5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298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1629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963305" y="802955"/>
            <a:ext cx="3574747" cy="1454051"/>
          </a:xfrm>
        </p:spPr>
        <p:txBody>
          <a:bodyPr vert="horz" lIns="91440" tIns="45720" rIns="91440" bIns="45720" rtlCol="0" anchor="ctr">
            <a:normAutofit/>
          </a:bodyPr>
          <a:lstStyle/>
          <a:p>
            <a:pPr defTabSz="914400" eaLnBrk="1" hangingPunct="1">
              <a:lnSpc>
                <a:spcPct val="90000"/>
              </a:lnSpc>
            </a:pPr>
            <a:r>
              <a:rPr lang="en-US" sz="3100" kern="1200" dirty="0">
                <a:solidFill>
                  <a:srgbClr val="000000"/>
                </a:solidFill>
                <a:latin typeface="+mj-lt"/>
                <a:ea typeface="+mj-ea"/>
                <a:cs typeface="+mj-cs"/>
              </a:rPr>
              <a:t>Western Highlights</a:t>
            </a:r>
          </a:p>
        </p:txBody>
      </p:sp>
      <p:sp>
        <p:nvSpPr>
          <p:cNvPr id="14"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409865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Hospice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46" y="3085185"/>
            <a:ext cx="3106674" cy="1611174"/>
          </a:xfrm>
          <a:prstGeom prst="rect">
            <a:avLst/>
          </a:prstGeom>
        </p:spPr>
      </p:pic>
      <p:sp>
        <p:nvSpPr>
          <p:cNvPr id="4" name="Rectangle 3"/>
          <p:cNvSpPr txBox="1">
            <a:spLocks noChangeArrowheads="1"/>
          </p:cNvSpPr>
          <p:nvPr/>
        </p:nvSpPr>
        <p:spPr>
          <a:xfrm>
            <a:off x="4963305" y="1949319"/>
            <a:ext cx="3574461" cy="410572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defRPr/>
            </a:pPr>
            <a:endParaRPr lang="en-US" sz="1200" b="1" dirty="0">
              <a:solidFill>
                <a:srgbClr val="000000"/>
              </a:solidFill>
            </a:endParaRPr>
          </a:p>
          <a:p>
            <a:pPr indent="-228600" defTabSz="914400">
              <a:lnSpc>
                <a:spcPct val="90000"/>
              </a:lnSpc>
              <a:buFont typeface="Arial" panose="020B0604020202020204" pitchFamily="34" charset="0"/>
              <a:buChar char="•"/>
              <a:defRPr/>
            </a:pPr>
            <a:r>
              <a:rPr lang="en-US" sz="1800" b="1" dirty="0">
                <a:solidFill>
                  <a:srgbClr val="000000"/>
                </a:solidFill>
              </a:rPr>
              <a:t>Rotations</a:t>
            </a:r>
            <a:endParaRPr lang="en-US" sz="1800" dirty="0">
              <a:solidFill>
                <a:srgbClr val="000000"/>
              </a:solidFill>
            </a:endParaRPr>
          </a:p>
          <a:p>
            <a:pPr lvl="1" indent="-228600" defTabSz="914400">
              <a:lnSpc>
                <a:spcPct val="90000"/>
              </a:lnSpc>
              <a:buFont typeface="Arial" panose="020B0604020202020204" pitchFamily="34" charset="0"/>
              <a:buChar char="•"/>
              <a:defRPr/>
            </a:pPr>
            <a:r>
              <a:rPr lang="en-US" sz="1800" dirty="0">
                <a:solidFill>
                  <a:srgbClr val="000000"/>
                </a:solidFill>
              </a:rPr>
              <a:t>3 electives blocks</a:t>
            </a:r>
          </a:p>
          <a:p>
            <a:pPr lvl="1" indent="-228600" defTabSz="914400">
              <a:lnSpc>
                <a:spcPct val="90000"/>
              </a:lnSpc>
              <a:buFont typeface="Arial" panose="020B0604020202020204" pitchFamily="34" charset="0"/>
              <a:buChar char="•"/>
              <a:defRPr/>
            </a:pPr>
            <a:r>
              <a:rPr lang="en-US" sz="1800" dirty="0">
                <a:solidFill>
                  <a:srgbClr val="000000"/>
                </a:solidFill>
              </a:rPr>
              <a:t>Horizontal experience during the year</a:t>
            </a:r>
          </a:p>
          <a:p>
            <a:pPr lvl="2" defTabSz="914400">
              <a:lnSpc>
                <a:spcPct val="90000"/>
              </a:lnSpc>
              <a:buFont typeface="Arial" panose="020B0604020202020204" pitchFamily="34" charset="0"/>
              <a:buChar char="•"/>
              <a:defRPr/>
            </a:pPr>
            <a:r>
              <a:rPr lang="en-US" sz="1800" dirty="0">
                <a:solidFill>
                  <a:srgbClr val="000000"/>
                </a:solidFill>
              </a:rPr>
              <a:t>Psychosocial oncology at LRCP when in London</a:t>
            </a:r>
          </a:p>
          <a:p>
            <a:pPr lvl="2" defTabSz="914400">
              <a:lnSpc>
                <a:spcPct val="90000"/>
              </a:lnSpc>
              <a:buFont typeface="Arial" panose="020B0604020202020204" pitchFamily="34" charset="0"/>
              <a:buChar char="•"/>
              <a:defRPr/>
            </a:pPr>
            <a:r>
              <a:rPr lang="en-US" sz="1800" dirty="0">
                <a:solidFill>
                  <a:srgbClr val="000000"/>
                </a:solidFill>
              </a:rPr>
              <a:t>Pain clinic at LRCP when in London</a:t>
            </a:r>
          </a:p>
          <a:p>
            <a:pPr lvl="2" defTabSz="914400">
              <a:lnSpc>
                <a:spcPct val="90000"/>
              </a:lnSpc>
              <a:buFont typeface="Arial" panose="020B0604020202020204" pitchFamily="34" charset="0"/>
              <a:buChar char="•"/>
              <a:defRPr/>
            </a:pPr>
            <a:r>
              <a:rPr lang="en-US" sz="1800" dirty="0">
                <a:solidFill>
                  <a:srgbClr val="000000"/>
                </a:solidFill>
              </a:rPr>
              <a:t>Foundations of palliative care online course</a:t>
            </a:r>
          </a:p>
          <a:p>
            <a:pPr lvl="1" indent="-228600" defTabSz="914400">
              <a:lnSpc>
                <a:spcPct val="90000"/>
              </a:lnSpc>
              <a:buFont typeface="Arial" panose="020B0604020202020204" pitchFamily="34" charset="0"/>
              <a:buChar char="•"/>
              <a:defRPr/>
            </a:pPr>
            <a:endParaRPr lang="en-US" sz="1200" dirty="0">
              <a:solidFill>
                <a:srgbClr val="000000"/>
              </a:solidFill>
            </a:endParaRPr>
          </a:p>
          <a:p>
            <a:pPr marL="228600" lvl="1" indent="0" defTabSz="914400">
              <a:lnSpc>
                <a:spcPct val="90000"/>
              </a:lnSpc>
              <a:buNone/>
              <a:defRPr/>
            </a:pPr>
            <a:endParaRPr lang="en-US" sz="1200" dirty="0">
              <a:solidFill>
                <a:srgbClr val="000000"/>
              </a:solidFill>
            </a:endParaRPr>
          </a:p>
        </p:txBody>
      </p:sp>
    </p:spTree>
    <p:extLst>
      <p:ext uri="{BB962C8B-B14F-4D97-AF65-F5344CB8AC3E}">
        <p14:creationId xmlns:p14="http://schemas.microsoft.com/office/powerpoint/2010/main" val="331148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29488A-74B8-C943-9ED8-EF6E5F3D71CE}"/>
              </a:ext>
            </a:extLst>
          </p:cNvPr>
          <p:cNvPicPr>
            <a:picLocks noChangeAspect="1"/>
          </p:cNvPicPr>
          <p:nvPr/>
        </p:nvPicPr>
        <p:blipFill>
          <a:blip r:embed="rId2"/>
          <a:stretch>
            <a:fillRect/>
          </a:stretch>
        </p:blipFill>
        <p:spPr>
          <a:xfrm>
            <a:off x="302722" y="5387029"/>
            <a:ext cx="1422400" cy="1422400"/>
          </a:xfrm>
          <a:prstGeom prst="rect">
            <a:avLst/>
          </a:prstGeom>
        </p:spPr>
      </p:pic>
      <p:pic>
        <p:nvPicPr>
          <p:cNvPr id="6" name="Picture 5">
            <a:extLst>
              <a:ext uri="{FF2B5EF4-FFF2-40B4-BE49-F238E27FC236}">
                <a16:creationId xmlns:a16="http://schemas.microsoft.com/office/drawing/2014/main" id="{A79C5F89-1B66-9F43-8E70-CF71FE793FFF}"/>
              </a:ext>
            </a:extLst>
          </p:cNvPr>
          <p:cNvPicPr>
            <a:picLocks noChangeAspect="1"/>
          </p:cNvPicPr>
          <p:nvPr/>
        </p:nvPicPr>
        <p:blipFill>
          <a:blip r:embed="rId3"/>
          <a:stretch>
            <a:fillRect/>
          </a:stretch>
        </p:blipFill>
        <p:spPr>
          <a:xfrm>
            <a:off x="1938831" y="4858214"/>
            <a:ext cx="4798629" cy="2028689"/>
          </a:xfrm>
          <a:prstGeom prst="rect">
            <a:avLst/>
          </a:prstGeom>
        </p:spPr>
      </p:pic>
      <p:pic>
        <p:nvPicPr>
          <p:cNvPr id="5" name="Picture 4">
            <a:extLst>
              <a:ext uri="{FF2B5EF4-FFF2-40B4-BE49-F238E27FC236}">
                <a16:creationId xmlns:a16="http://schemas.microsoft.com/office/drawing/2014/main" id="{0648F174-CDEB-8D4B-B784-2A19B4AB97E6}"/>
              </a:ext>
            </a:extLst>
          </p:cNvPr>
          <p:cNvPicPr>
            <a:picLocks noChangeAspect="1"/>
          </p:cNvPicPr>
          <p:nvPr/>
        </p:nvPicPr>
        <p:blipFill>
          <a:blip r:embed="rId4"/>
          <a:stretch>
            <a:fillRect/>
          </a:stretch>
        </p:blipFill>
        <p:spPr>
          <a:xfrm>
            <a:off x="4261728" y="88900"/>
            <a:ext cx="1587500" cy="1727200"/>
          </a:xfrm>
          <a:prstGeom prst="rect">
            <a:avLst/>
          </a:prstGeom>
        </p:spPr>
      </p:pic>
      <p:pic>
        <p:nvPicPr>
          <p:cNvPr id="4" name="Picture 3">
            <a:extLst>
              <a:ext uri="{FF2B5EF4-FFF2-40B4-BE49-F238E27FC236}">
                <a16:creationId xmlns:a16="http://schemas.microsoft.com/office/drawing/2014/main" id="{9AEFEC35-C8BB-224C-9C05-C34C2BA94BFC}"/>
              </a:ext>
            </a:extLst>
          </p:cNvPr>
          <p:cNvPicPr>
            <a:picLocks noChangeAspect="1"/>
          </p:cNvPicPr>
          <p:nvPr/>
        </p:nvPicPr>
        <p:blipFill>
          <a:blip r:embed="rId5"/>
          <a:stretch>
            <a:fillRect/>
          </a:stretch>
        </p:blipFill>
        <p:spPr>
          <a:xfrm>
            <a:off x="5853387" y="-316405"/>
            <a:ext cx="3163613" cy="2372710"/>
          </a:xfrm>
          <a:prstGeom prst="rect">
            <a:avLst/>
          </a:prstGeom>
        </p:spPr>
      </p:pic>
      <p:pic>
        <p:nvPicPr>
          <p:cNvPr id="3" name="Picture 2">
            <a:extLst>
              <a:ext uri="{FF2B5EF4-FFF2-40B4-BE49-F238E27FC236}">
                <a16:creationId xmlns:a16="http://schemas.microsoft.com/office/drawing/2014/main" id="{79C60157-C3DE-EE44-A137-16A5ACAE7A21}"/>
              </a:ext>
            </a:extLst>
          </p:cNvPr>
          <p:cNvPicPr>
            <a:picLocks noChangeAspect="1"/>
          </p:cNvPicPr>
          <p:nvPr/>
        </p:nvPicPr>
        <p:blipFill>
          <a:blip r:embed="rId6"/>
          <a:stretch>
            <a:fillRect/>
          </a:stretch>
        </p:blipFill>
        <p:spPr>
          <a:xfrm>
            <a:off x="127000" y="1492469"/>
            <a:ext cx="8890000" cy="3810000"/>
          </a:xfrm>
          <a:prstGeom prst="rect">
            <a:avLst/>
          </a:prstGeom>
        </p:spPr>
      </p:pic>
      <p:sp>
        <p:nvSpPr>
          <p:cNvPr id="38914" name="Rectangle 2">
            <a:extLst>
              <a:ext uri="{FF2B5EF4-FFF2-40B4-BE49-F238E27FC236}">
                <a16:creationId xmlns:a16="http://schemas.microsoft.com/office/drawing/2014/main" id="{18D4D15A-F321-4A4E-9ACA-CB8E418AEB77}"/>
              </a:ext>
            </a:extLst>
          </p:cNvPr>
          <p:cNvSpPr>
            <a:spLocks noGrp="1" noChangeArrowheads="1"/>
          </p:cNvSpPr>
          <p:nvPr>
            <p:ph type="title"/>
          </p:nvPr>
        </p:nvSpPr>
        <p:spPr>
          <a:xfrm>
            <a:off x="457200" y="288925"/>
            <a:ext cx="8229600" cy="581025"/>
          </a:xfrm>
        </p:spPr>
        <p:txBody>
          <a:bodyPr anchor="t"/>
          <a:lstStyle/>
          <a:p>
            <a:pPr>
              <a:defRPr/>
            </a:pPr>
            <a:r>
              <a:rPr lang="en-US" sz="4000" dirty="0">
                <a:latin typeface="Arial" charset="0"/>
                <a:ea typeface="ＭＳ Ｐゴシック" charset="0"/>
                <a:cs typeface="+mj-cs"/>
              </a:rPr>
              <a:t>Who am I?</a:t>
            </a:r>
          </a:p>
        </p:txBody>
      </p:sp>
      <p:sp>
        <p:nvSpPr>
          <p:cNvPr id="18434" name="Rectangle 3">
            <a:extLst>
              <a:ext uri="{FF2B5EF4-FFF2-40B4-BE49-F238E27FC236}">
                <a16:creationId xmlns:a16="http://schemas.microsoft.com/office/drawing/2014/main" id="{20BB6901-06A7-1146-9B88-F1284C8A33AF}"/>
              </a:ext>
            </a:extLst>
          </p:cNvPr>
          <p:cNvSpPr>
            <a:spLocks noGrp="1"/>
          </p:cNvSpPr>
          <p:nvPr>
            <p:ph type="body" idx="1"/>
          </p:nvPr>
        </p:nvSpPr>
        <p:spPr>
          <a:xfrm>
            <a:off x="302722" y="1118748"/>
            <a:ext cx="7761890" cy="4976867"/>
          </a:xfrm>
        </p:spPr>
        <p:txBody>
          <a:bodyPr/>
          <a:lstStyle/>
          <a:p>
            <a:pPr marL="0" indent="0">
              <a:buFont typeface="Arial" panose="020B0604020202020204" pitchFamily="34" charset="0"/>
              <a:buNone/>
            </a:pPr>
            <a:r>
              <a:rPr lang="en-US" altLang="en-US" sz="1600" dirty="0">
                <a:solidFill>
                  <a:srgbClr val="000000"/>
                </a:solidFill>
                <a:latin typeface="Arial" panose="020B0604020202020204" pitchFamily="34" charset="0"/>
              </a:rPr>
              <a:t>Schulich School of Medicine (class of 2011)</a:t>
            </a:r>
          </a:p>
          <a:p>
            <a:pPr marL="0" indent="0">
              <a:buFont typeface="Arial" panose="020B0604020202020204" pitchFamily="34" charset="0"/>
              <a:buNone/>
            </a:pPr>
            <a:r>
              <a:rPr lang="en-US" altLang="en-US" sz="1600" dirty="0">
                <a:solidFill>
                  <a:srgbClr val="000000"/>
                </a:solidFill>
                <a:latin typeface="Arial" panose="020B0604020202020204" pitchFamily="34" charset="0"/>
              </a:rPr>
              <a:t>Western Family Medicine – Regional Program (Mount </a:t>
            </a:r>
            <a:r>
              <a:rPr lang="en-US" altLang="en-US" sz="1600" dirty="0" err="1">
                <a:solidFill>
                  <a:srgbClr val="000000"/>
                </a:solidFill>
                <a:latin typeface="Arial" panose="020B0604020202020204" pitchFamily="34" charset="0"/>
              </a:rPr>
              <a:t>Brydges</a:t>
            </a:r>
            <a:r>
              <a:rPr lang="en-US" altLang="en-US" sz="1600" dirty="0">
                <a:solidFill>
                  <a:srgbClr val="000000"/>
                </a:solidFill>
                <a:latin typeface="Arial" panose="020B0604020202020204" pitchFamily="34" charset="0"/>
              </a:rPr>
              <a:t>)</a:t>
            </a:r>
          </a:p>
          <a:p>
            <a:pPr marL="0" indent="0">
              <a:buFont typeface="Arial" panose="020B0604020202020204" pitchFamily="34" charset="0"/>
              <a:buNone/>
            </a:pPr>
            <a:r>
              <a:rPr lang="en-US" altLang="en-US" sz="1600" dirty="0">
                <a:solidFill>
                  <a:srgbClr val="000000"/>
                </a:solidFill>
                <a:latin typeface="Arial" panose="020B0604020202020204" pitchFamily="34" charset="0"/>
              </a:rPr>
              <a:t>Western PGY-3 Emergency Medicine</a:t>
            </a:r>
          </a:p>
          <a:p>
            <a:pPr marL="0" indent="0">
              <a:buFont typeface="Arial" panose="020B0604020202020204" pitchFamily="34" charset="0"/>
              <a:buNone/>
            </a:pPr>
            <a:r>
              <a:rPr lang="en-US" altLang="en-US" sz="1600" dirty="0">
                <a:solidFill>
                  <a:srgbClr val="000000"/>
                </a:solidFill>
                <a:latin typeface="Arial" panose="020B0604020202020204" pitchFamily="34" charset="0"/>
              </a:rPr>
              <a:t>Emergency Medicine (St Thomas, Sarnia, Woodstock, Strathroy, HFO, Walkerton)</a:t>
            </a:r>
          </a:p>
          <a:p>
            <a:pPr marL="0" indent="0">
              <a:buFont typeface="Arial" panose="020B0604020202020204" pitchFamily="34" charset="0"/>
              <a:buNone/>
            </a:pPr>
            <a:r>
              <a:rPr lang="en-US" altLang="en-US" sz="1600" dirty="0">
                <a:solidFill>
                  <a:srgbClr val="000000"/>
                </a:solidFill>
                <a:latin typeface="Arial" panose="020B0604020202020204" pitchFamily="34" charset="0"/>
              </a:rPr>
              <a:t>Hospitalist Medicine (Sarnia, Strathroy, St Thomas)</a:t>
            </a:r>
          </a:p>
          <a:p>
            <a:pPr marL="0" indent="0">
              <a:buFont typeface="Arial" panose="020B0604020202020204" pitchFamily="34" charset="0"/>
              <a:buNone/>
            </a:pPr>
            <a:r>
              <a:rPr lang="en-US" altLang="en-US" sz="1600" dirty="0">
                <a:solidFill>
                  <a:srgbClr val="000000"/>
                </a:solidFill>
                <a:latin typeface="Arial" panose="020B0604020202020204" pitchFamily="34" charset="0"/>
              </a:rPr>
              <a:t>Family Medicine (WIC urban, locums, SWMHC)</a:t>
            </a:r>
          </a:p>
          <a:p>
            <a:pPr marL="0" indent="0">
              <a:buFont typeface="Arial" panose="020B0604020202020204" pitchFamily="34" charset="0"/>
              <a:buNone/>
            </a:pPr>
            <a:r>
              <a:rPr lang="en-US" altLang="en-US" sz="1600" dirty="0">
                <a:solidFill>
                  <a:srgbClr val="000000"/>
                </a:solidFill>
                <a:latin typeface="Arial" panose="020B0604020202020204" pitchFamily="34" charset="0"/>
              </a:rPr>
              <a:t>Allergy Practice SWMHC – (focus practice)</a:t>
            </a:r>
            <a:endParaRPr lang="en-US" altLang="en-US" sz="1600" dirty="0">
              <a:latin typeface="Arial" panose="020B0604020202020204" pitchFamily="34" charset="0"/>
            </a:endParaRPr>
          </a:p>
        </p:txBody>
      </p:sp>
      <p:pic>
        <p:nvPicPr>
          <p:cNvPr id="7" name="Picture 6">
            <a:extLst>
              <a:ext uri="{FF2B5EF4-FFF2-40B4-BE49-F238E27FC236}">
                <a16:creationId xmlns:a16="http://schemas.microsoft.com/office/drawing/2014/main" id="{8352585B-A74F-F949-B46D-8C61A559837F}"/>
              </a:ext>
            </a:extLst>
          </p:cNvPr>
          <p:cNvPicPr>
            <a:picLocks noChangeAspect="1"/>
          </p:cNvPicPr>
          <p:nvPr/>
        </p:nvPicPr>
        <p:blipFill>
          <a:blip r:embed="rId7"/>
          <a:stretch>
            <a:fillRect/>
          </a:stretch>
        </p:blipFill>
        <p:spPr>
          <a:xfrm>
            <a:off x="6731000" y="4628300"/>
            <a:ext cx="2413000" cy="1587500"/>
          </a:xfrm>
          <a:prstGeom prst="rect">
            <a:avLst/>
          </a:prstGeom>
        </p:spPr>
      </p:pic>
    </p:spTree>
    <p:extLst>
      <p:ext uri="{BB962C8B-B14F-4D97-AF65-F5344CB8AC3E}">
        <p14:creationId xmlns:p14="http://schemas.microsoft.com/office/powerpoint/2010/main" val="3121435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all building in a city&#10;&#10;Description automatically generated">
            <a:extLst>
              <a:ext uri="{FF2B5EF4-FFF2-40B4-BE49-F238E27FC236}">
                <a16:creationId xmlns:a16="http://schemas.microsoft.com/office/drawing/2014/main" id="{CBCAFB27-ED9B-0646-962E-0447EDCA6822}"/>
              </a:ext>
            </a:extLst>
          </p:cNvPr>
          <p:cNvPicPr>
            <a:picLocks noChangeAspect="1"/>
          </p:cNvPicPr>
          <p:nvPr/>
        </p:nvPicPr>
        <p:blipFill rotWithShape="1">
          <a:blip r:embed="rId2"/>
          <a:srcRect l="5183"/>
          <a:stretch/>
        </p:blipFill>
        <p:spPr>
          <a:xfrm>
            <a:off x="20" y="10"/>
            <a:ext cx="9171076" cy="4666928"/>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title"/>
          </p:nvPr>
        </p:nvSpPr>
        <p:spPr>
          <a:xfrm>
            <a:off x="603504" y="4551037"/>
            <a:ext cx="3766336" cy="1509931"/>
          </a:xfrm>
        </p:spPr>
        <p:txBody>
          <a:bodyPr vert="horz" lIns="91440" tIns="45720" rIns="91440" bIns="45720" rtlCol="0" anchor="ctr">
            <a:normAutofit/>
          </a:bodyPr>
          <a:lstStyle/>
          <a:p>
            <a:pPr defTabSz="914400" eaLnBrk="1" hangingPunct="1">
              <a:lnSpc>
                <a:spcPct val="90000"/>
              </a:lnSpc>
            </a:pPr>
            <a:r>
              <a:rPr lang="en-US" sz="3100">
                <a:solidFill>
                  <a:schemeClr val="tx2"/>
                </a:solidFill>
                <a:latin typeface="+mj-lt"/>
                <a:ea typeface="+mj-ea"/>
                <a:cs typeface="+mj-cs"/>
              </a:rPr>
              <a:t>CATEGORY 2 Programs</a:t>
            </a:r>
          </a:p>
        </p:txBody>
      </p:sp>
      <p:sp>
        <p:nvSpPr>
          <p:cNvPr id="4" name="Rectangle 4"/>
          <p:cNvSpPr txBox="1">
            <a:spLocks noChangeArrowheads="1"/>
          </p:cNvSpPr>
          <p:nvPr/>
        </p:nvSpPr>
        <p:spPr>
          <a:xfrm>
            <a:off x="3299922" y="4405880"/>
            <a:ext cx="3694808" cy="1509935"/>
          </a:xfrm>
          <a:prstGeom prst="rect">
            <a:avLst/>
          </a:prstGeom>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endParaRPr lang="en-US" sz="1000" dirty="0">
              <a:solidFill>
                <a:schemeClr val="tx2"/>
              </a:solidFill>
            </a:endParaRPr>
          </a:p>
          <a:p>
            <a:pPr indent="-228600" defTabSz="914400">
              <a:lnSpc>
                <a:spcPct val="90000"/>
              </a:lnSpc>
              <a:buFont typeface="Arial" panose="020B0604020202020204" pitchFamily="34" charset="0"/>
              <a:buChar char="•"/>
            </a:pPr>
            <a:r>
              <a:rPr lang="en-US" sz="1300" dirty="0">
                <a:latin typeface="Arial" charset="0"/>
                <a:ea typeface="ＭＳ Ｐゴシック" charset="0"/>
              </a:rPr>
              <a:t>Academic FM Program</a:t>
            </a:r>
          </a:p>
          <a:p>
            <a:pPr indent="-228600" defTabSz="914400">
              <a:lnSpc>
                <a:spcPct val="90000"/>
              </a:lnSpc>
              <a:buFont typeface="Arial" panose="020B0604020202020204" pitchFamily="34" charset="0"/>
              <a:buChar char="•"/>
            </a:pPr>
            <a:endParaRPr lang="en-US" sz="1300" dirty="0">
              <a:latin typeface="Arial" charset="0"/>
              <a:ea typeface="ＭＳ Ｐゴシック" charset="0"/>
            </a:endParaRPr>
          </a:p>
          <a:p>
            <a:pPr indent="-228600" defTabSz="914400">
              <a:lnSpc>
                <a:spcPct val="90000"/>
              </a:lnSpc>
              <a:buFont typeface="Arial" panose="020B0604020202020204" pitchFamily="34" charset="0"/>
              <a:buChar char="•"/>
            </a:pPr>
            <a:r>
              <a:rPr lang="en-US" sz="1300" dirty="0">
                <a:latin typeface="Arial" charset="0"/>
                <a:ea typeface="ＭＳ Ｐゴシック" charset="0"/>
              </a:rPr>
              <a:t>Windsor Hospitalist</a:t>
            </a:r>
          </a:p>
          <a:p>
            <a:pPr indent="-228600" defTabSz="914400">
              <a:lnSpc>
                <a:spcPct val="90000"/>
              </a:lnSpc>
              <a:buFont typeface="Arial" panose="020B0604020202020204" pitchFamily="34" charset="0"/>
              <a:buChar char="•"/>
            </a:pPr>
            <a:endParaRPr lang="en-US" sz="1300" dirty="0">
              <a:latin typeface="Arial" charset="0"/>
              <a:ea typeface="ＭＳ Ｐゴシック" charset="0"/>
            </a:endParaRPr>
          </a:p>
          <a:p>
            <a:pPr indent="-228600" defTabSz="914400">
              <a:lnSpc>
                <a:spcPct val="90000"/>
              </a:lnSpc>
              <a:buFont typeface="Arial" panose="020B0604020202020204" pitchFamily="34" charset="0"/>
              <a:buChar char="•"/>
            </a:pPr>
            <a:r>
              <a:rPr lang="en-US" sz="1300" dirty="0">
                <a:latin typeface="Arial" charset="0"/>
                <a:ea typeface="ＭＳ Ｐゴシック" charset="0"/>
              </a:rPr>
              <a:t>OB and Women’s Health</a:t>
            </a:r>
          </a:p>
          <a:p>
            <a:pPr indent="-228600" defTabSz="914400">
              <a:lnSpc>
                <a:spcPct val="90000"/>
              </a:lnSpc>
              <a:buFont typeface="Arial" panose="020B0604020202020204" pitchFamily="34" charset="0"/>
              <a:buChar char="•"/>
            </a:pPr>
            <a:endParaRPr lang="en-US" sz="1300" dirty="0">
              <a:latin typeface="Arial" charset="0"/>
              <a:ea typeface="ＭＳ Ｐゴシック" charset="0"/>
            </a:endParaRPr>
          </a:p>
          <a:p>
            <a:pPr indent="-228600" defTabSz="914400">
              <a:lnSpc>
                <a:spcPct val="90000"/>
              </a:lnSpc>
              <a:buFont typeface="Arial" panose="020B0604020202020204" pitchFamily="34" charset="0"/>
              <a:buChar char="•"/>
            </a:pPr>
            <a:r>
              <a:rPr lang="en-US" sz="1300" dirty="0">
                <a:latin typeface="Arial" charset="0"/>
                <a:ea typeface="ＭＳ Ｐゴシック" charset="0"/>
              </a:rPr>
              <a:t>Child Health</a:t>
            </a:r>
          </a:p>
          <a:p>
            <a:pPr marL="0" indent="-228600" defTabSz="914400">
              <a:lnSpc>
                <a:spcPct val="90000"/>
              </a:lnSpc>
              <a:buFont typeface="Arial" panose="020B0604020202020204" pitchFamily="34" charset="0"/>
              <a:buChar char="•"/>
            </a:pPr>
            <a:endParaRPr lang="en-US" sz="1000" dirty="0">
              <a:solidFill>
                <a:schemeClr val="tx2"/>
              </a:solidFill>
            </a:endParaRPr>
          </a:p>
          <a:p>
            <a:pPr indent="-228600" defTabSz="914400">
              <a:lnSpc>
                <a:spcPct val="90000"/>
              </a:lnSpc>
              <a:buFont typeface="Arial" panose="020B0604020202020204" pitchFamily="34" charset="0"/>
              <a:buChar char="•"/>
            </a:pPr>
            <a:endParaRPr lang="en-US" sz="1000" dirty="0">
              <a:solidFill>
                <a:schemeClr val="tx2"/>
              </a:solidFill>
            </a:endParaRPr>
          </a:p>
          <a:p>
            <a:pPr indent="-228600" defTabSz="914400">
              <a:lnSpc>
                <a:spcPct val="90000"/>
              </a:lnSpc>
              <a:buFont typeface="Arial" panose="020B0604020202020204" pitchFamily="34" charset="0"/>
              <a:buChar char="•"/>
            </a:pPr>
            <a:endParaRPr lang="en-US" sz="1000" dirty="0">
              <a:solidFill>
                <a:schemeClr val="tx2"/>
              </a:solidFill>
            </a:endParaRPr>
          </a:p>
        </p:txBody>
      </p:sp>
      <p:sp>
        <p:nvSpPr>
          <p:cNvPr id="5" name="Rectangle 4">
            <a:extLst>
              <a:ext uri="{FF2B5EF4-FFF2-40B4-BE49-F238E27FC236}">
                <a16:creationId xmlns:a16="http://schemas.microsoft.com/office/drawing/2014/main" id="{E245933E-5D36-5C49-BC8C-7607E4E96966}"/>
              </a:ext>
            </a:extLst>
          </p:cNvPr>
          <p:cNvSpPr txBox="1">
            <a:spLocks noChangeArrowheads="1"/>
          </p:cNvSpPr>
          <p:nvPr/>
        </p:nvSpPr>
        <p:spPr>
          <a:xfrm>
            <a:off x="6217920" y="4087190"/>
            <a:ext cx="2322576" cy="2277866"/>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Primary Care Chronic Disease Program</a:t>
            </a:r>
          </a:p>
          <a:p>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Primary Care Rheumatology</a:t>
            </a:r>
          </a:p>
          <a:p>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FM-Oncology</a:t>
            </a:r>
          </a:p>
          <a:p>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Individualized Program</a:t>
            </a:r>
          </a:p>
          <a:p>
            <a:pPr marL="0" indent="0">
              <a:buNone/>
            </a:pPr>
            <a:endParaRPr lang="en-US" sz="2400" dirty="0">
              <a:latin typeface="Arial" charset="0"/>
              <a:ea typeface="ＭＳ Ｐゴシック" charset="0"/>
              <a:cs typeface="ＭＳ Ｐゴシック" charset="0"/>
            </a:endParaRPr>
          </a:p>
          <a:p>
            <a:endParaRPr lang="en-US" sz="2400" dirty="0">
              <a:latin typeface="Arial" charset="0"/>
              <a:ea typeface="ＭＳ Ｐゴシック" charset="0"/>
              <a:cs typeface="ＭＳ Ｐゴシック" charset="0"/>
            </a:endParaRPr>
          </a:p>
          <a:p>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548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2843"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57346" name="Rectangle 2"/>
          <p:cNvSpPr>
            <a:spLocks noGrp="1" noChangeArrowheads="1"/>
          </p:cNvSpPr>
          <p:nvPr>
            <p:ph type="title"/>
          </p:nvPr>
        </p:nvSpPr>
        <p:spPr>
          <a:xfrm>
            <a:off x="601005" y="802955"/>
            <a:ext cx="3733482" cy="1454051"/>
          </a:xfrm>
        </p:spPr>
        <p:txBody>
          <a:bodyPr>
            <a:normAutofit/>
          </a:bodyPr>
          <a:lstStyle/>
          <a:p>
            <a:pPr>
              <a:lnSpc>
                <a:spcPct val="90000"/>
              </a:lnSpc>
              <a:defRPr/>
            </a:pPr>
            <a:r>
              <a:rPr lang="en-US" sz="3500">
                <a:solidFill>
                  <a:srgbClr val="000000"/>
                </a:solidFill>
                <a:latin typeface="Arial" charset="0"/>
                <a:ea typeface="ＭＳ Ｐゴシック" charset="0"/>
                <a:cs typeface="+mj-cs"/>
              </a:rPr>
              <a:t>Academic Family Medicine</a:t>
            </a:r>
          </a:p>
        </p:txBody>
      </p:sp>
      <p:sp>
        <p:nvSpPr>
          <p:cNvPr id="57347" name="Rectangle 3"/>
          <p:cNvSpPr>
            <a:spLocks noGrp="1" noChangeArrowheads="1"/>
          </p:cNvSpPr>
          <p:nvPr>
            <p:ph type="body" idx="1"/>
          </p:nvPr>
        </p:nvSpPr>
        <p:spPr>
          <a:xfrm>
            <a:off x="598356" y="2421682"/>
            <a:ext cx="3733184" cy="3639289"/>
          </a:xfrm>
        </p:spPr>
        <p:txBody>
          <a:bodyPr anchor="ctr">
            <a:normAutofit/>
          </a:bodyPr>
          <a:lstStyle/>
          <a:p>
            <a:pPr>
              <a:buFont typeface="Arial" charset="0"/>
              <a:buChar char="•"/>
              <a:defRPr/>
            </a:pPr>
            <a:r>
              <a:rPr lang="en-CA" sz="1700">
                <a:solidFill>
                  <a:srgbClr val="000000"/>
                </a:solidFill>
                <a:latin typeface="Arial" charset="0"/>
                <a:ea typeface="ＭＳ Ｐゴシック" charset="0"/>
                <a:cs typeface="+mn-cs"/>
              </a:rPr>
              <a:t>Program Director: </a:t>
            </a:r>
          </a:p>
          <a:p>
            <a:pPr lvl="1">
              <a:buFont typeface="Arial" charset="0"/>
              <a:buChar char="–"/>
              <a:defRPr/>
            </a:pPr>
            <a:r>
              <a:rPr lang="en-CA" sz="1700">
                <a:solidFill>
                  <a:srgbClr val="000000"/>
                </a:solidFill>
                <a:latin typeface="Arial" charset="0"/>
                <a:ea typeface="ＭＳ Ｐゴシック" charset="0"/>
                <a:cs typeface="+mn-cs"/>
              </a:rPr>
              <a:t>Dr. Christina Cookson</a:t>
            </a:r>
          </a:p>
          <a:p>
            <a:pPr marL="457200" lvl="1" indent="0">
              <a:buFontTx/>
              <a:buNone/>
              <a:defRPr/>
            </a:pPr>
            <a:r>
              <a:rPr lang="en-CA" sz="1700">
                <a:solidFill>
                  <a:srgbClr val="000000"/>
                </a:solidFill>
                <a:latin typeface="Arial" charset="0"/>
                <a:ea typeface="ＭＳ Ｐゴシック" charset="0"/>
                <a:cs typeface="+mn-cs"/>
              </a:rPr>
              <a:t>    </a:t>
            </a:r>
            <a:r>
              <a:rPr lang="en-CA" sz="1700">
                <a:solidFill>
                  <a:srgbClr val="000000"/>
                </a:solidFill>
                <a:latin typeface="Arial" charset="0"/>
                <a:ea typeface="ＭＳ Ｐゴシック" charset="0"/>
                <a:cs typeface="+mn-cs"/>
                <a:hlinkClick r:id="rId3"/>
              </a:rPr>
              <a:t>ccookson2012@gmail.com</a:t>
            </a:r>
            <a:endParaRPr lang="en-CA" sz="1700">
              <a:solidFill>
                <a:srgbClr val="000000"/>
              </a:solidFill>
              <a:latin typeface="Arial" charset="0"/>
              <a:ea typeface="ＭＳ Ｐゴシック" charset="0"/>
              <a:cs typeface="+mn-cs"/>
            </a:endParaRPr>
          </a:p>
          <a:p>
            <a:pPr marL="0" indent="0">
              <a:buFont typeface="Arial" charset="0"/>
              <a:buNone/>
              <a:defRPr/>
            </a:pPr>
            <a:endParaRPr lang="en-CA" sz="1700">
              <a:solidFill>
                <a:srgbClr val="000000"/>
              </a:solidFill>
              <a:latin typeface="Arial" charset="0"/>
              <a:ea typeface="ＭＳ Ｐゴシック" charset="0"/>
              <a:cs typeface="+mn-cs"/>
            </a:endParaRPr>
          </a:p>
          <a:p>
            <a:pPr>
              <a:defRPr/>
            </a:pPr>
            <a:r>
              <a:rPr lang="en-US" sz="1700">
                <a:solidFill>
                  <a:srgbClr val="000000"/>
                </a:solidFill>
                <a:latin typeface="Arial" charset="0"/>
                <a:ea typeface="ＭＳ Ｐゴシック" charset="0"/>
                <a:cs typeface="ＭＳ Ｐゴシック" charset="0"/>
              </a:rPr>
              <a:t>Number of residents</a:t>
            </a:r>
          </a:p>
          <a:p>
            <a:pPr lvl="1">
              <a:defRPr/>
            </a:pPr>
            <a:r>
              <a:rPr lang="en-US" sz="1700">
                <a:solidFill>
                  <a:srgbClr val="000000"/>
                </a:solidFill>
                <a:latin typeface="Arial" charset="0"/>
                <a:ea typeface="ＭＳ Ｐゴシック" charset="0"/>
              </a:rPr>
              <a:t>1-2 residents/year</a:t>
            </a:r>
          </a:p>
        </p:txBody>
      </p:sp>
      <p:sp>
        <p:nvSpPr>
          <p:cNvPr id="7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93671" y="738619"/>
            <a:ext cx="3750329"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292" name="Picture 1" descr="stethescopeandkeyboard65.jpg"/>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075615" y="2528173"/>
            <a:ext cx="2746374" cy="18218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vert="horz" lIns="91440" tIns="45720" rIns="91440" bIns="45720" rtlCol="0" anchor="b">
            <a:normAutofit/>
          </a:bodyPr>
          <a:lstStyle/>
          <a:p>
            <a:pPr defTabSz="914400" eaLnBrk="1" hangingPunct="1">
              <a:lnSpc>
                <a:spcPct val="90000"/>
              </a:lnSpc>
            </a:pPr>
            <a:r>
              <a:rPr lang="en-US" sz="4100">
                <a:solidFill>
                  <a:schemeClr val="tx1"/>
                </a:solidFill>
                <a:latin typeface="+mj-lt"/>
                <a:ea typeface="+mj-ea"/>
                <a:cs typeface="+mj-cs"/>
              </a:rPr>
              <a:t>Academic Family Medicine</a:t>
            </a:r>
          </a:p>
        </p:txBody>
      </p:sp>
      <p:sp>
        <p:nvSpPr>
          <p:cNvPr id="4" name="Rectangle 3"/>
          <p:cNvSpPr txBox="1">
            <a:spLocks noChangeArrowheads="1"/>
          </p:cNvSpPr>
          <p:nvPr/>
        </p:nvSpPr>
        <p:spPr>
          <a:xfrm>
            <a:off x="3724073" y="2438400"/>
            <a:ext cx="4939867" cy="37854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2000" dirty="0"/>
              <a:t>Joint program between the departments of Family Medicine and Graduate Studies</a:t>
            </a:r>
          </a:p>
          <a:p>
            <a:pPr indent="-228600" defTabSz="914400">
              <a:lnSpc>
                <a:spcPct val="90000"/>
              </a:lnSpc>
              <a:buFont typeface="Arial" panose="020B0604020202020204" pitchFamily="34" charset="0"/>
              <a:buChar char="•"/>
            </a:pPr>
            <a:r>
              <a:rPr lang="en-US" sz="2000" dirty="0"/>
              <a:t>Goal of the program is to train academic clinicians with an interest in teaching and research</a:t>
            </a:r>
          </a:p>
          <a:p>
            <a:pPr indent="-228600" defTabSz="914400">
              <a:lnSpc>
                <a:spcPct val="90000"/>
              </a:lnSpc>
              <a:buFont typeface="Arial" panose="020B0604020202020204" pitchFamily="34" charset="0"/>
              <a:buChar char="•"/>
            </a:pPr>
            <a:r>
              <a:rPr lang="en-US" sz="2000" dirty="0"/>
              <a:t>Two tracts</a:t>
            </a:r>
          </a:p>
          <a:p>
            <a:pPr lvl="1" indent="-228600" defTabSz="914400">
              <a:lnSpc>
                <a:spcPct val="90000"/>
              </a:lnSpc>
              <a:buFont typeface="Arial" panose="020B0604020202020204" pitchFamily="34" charset="0"/>
              <a:buChar char="•"/>
            </a:pPr>
            <a:r>
              <a:rPr lang="en-US" sz="2000" dirty="0"/>
              <a:t>Thesis &amp; course work</a:t>
            </a:r>
          </a:p>
          <a:p>
            <a:pPr lvl="1" indent="-228600" defTabSz="914400">
              <a:lnSpc>
                <a:spcPct val="90000"/>
              </a:lnSpc>
              <a:buFont typeface="Arial" panose="020B0604020202020204" pitchFamily="34" charset="0"/>
              <a:buChar char="•"/>
            </a:pPr>
            <a:r>
              <a:rPr lang="en-US" sz="2000" dirty="0"/>
              <a:t>Non thesis/major essay &amp; course </a:t>
            </a:r>
            <a:br>
              <a:rPr lang="en-US" sz="2000" dirty="0"/>
            </a:br>
            <a:r>
              <a:rPr lang="en-US" sz="2000" dirty="0"/>
              <a:t>work</a:t>
            </a:r>
          </a:p>
          <a:p>
            <a:pPr indent="-228600" defTabSz="914400">
              <a:lnSpc>
                <a:spcPct val="90000"/>
              </a:lnSpc>
              <a:buFont typeface="Arial" panose="020B0604020202020204" pitchFamily="34" charset="0"/>
              <a:buChar char="•"/>
            </a:pPr>
            <a:endParaRPr lang="en-US" sz="1700" dirty="0"/>
          </a:p>
        </p:txBody>
      </p:sp>
      <p:pic>
        <p:nvPicPr>
          <p:cNvPr id="5" name="Picture 4" descr="j0321042.jpg"/>
          <p:cNvPicPr>
            <a:picLocks noChangeAspect="1"/>
          </p:cNvPicPr>
          <p:nvPr/>
        </p:nvPicPr>
        <p:blipFill rotWithShape="1">
          <a:blip r:embed="rId2">
            <a:extLst>
              <a:ext uri="{28A0092B-C50C-407E-A947-70E740481C1C}">
                <a14:useLocalDpi xmlns:a14="http://schemas.microsoft.com/office/drawing/2010/main" val="0"/>
              </a:ext>
            </a:extLst>
          </a:blip>
          <a:srcRect l="27725" r="36155" b="-1"/>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19F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32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486918" y="629266"/>
            <a:ext cx="3826763" cy="1676603"/>
          </a:xfrm>
        </p:spPr>
        <p:txBody>
          <a:bodyPr vert="horz" lIns="91440" tIns="45720" rIns="91440" bIns="45720" rtlCol="0" anchor="ctr">
            <a:normAutofit/>
          </a:bodyPr>
          <a:lstStyle/>
          <a:p>
            <a:pPr defTabSz="914400" eaLnBrk="1" hangingPunct="1">
              <a:lnSpc>
                <a:spcPct val="90000"/>
              </a:lnSpc>
            </a:pPr>
            <a:r>
              <a:rPr lang="en-US" altLang="en-US" sz="3700">
                <a:solidFill>
                  <a:schemeClr val="tx1"/>
                </a:solidFill>
                <a:latin typeface="+mj-lt"/>
                <a:ea typeface="+mj-ea"/>
                <a:cs typeface="+mj-cs"/>
              </a:rPr>
              <a:t>Windsor Hospitalist Program</a:t>
            </a:r>
          </a:p>
        </p:txBody>
      </p:sp>
      <p:sp>
        <p:nvSpPr>
          <p:cNvPr id="18435" name="Rectangle 3"/>
          <p:cNvSpPr txBox="1">
            <a:spLocks noChangeArrowheads="1"/>
          </p:cNvSpPr>
          <p:nvPr/>
        </p:nvSpPr>
        <p:spPr bwMode="auto">
          <a:xfrm>
            <a:off x="486918" y="2438400"/>
            <a:ext cx="3826763" cy="3785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endParaRPr lang="en-US" altLang="en-US" sz="17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1700" dirty="0">
                <a:solidFill>
                  <a:schemeClr val="tx1"/>
                </a:solidFill>
                <a:latin typeface="+mn-lt"/>
                <a:ea typeface="+mn-ea"/>
              </a:rPr>
              <a:t>Program Director</a:t>
            </a:r>
          </a:p>
          <a:p>
            <a:pPr indent="-228600" defTabSz="914400" eaLnBrk="1" hangingPunct="1">
              <a:lnSpc>
                <a:spcPct val="90000"/>
              </a:lnSpc>
              <a:spcBef>
                <a:spcPct val="20000"/>
              </a:spcBef>
              <a:spcAft>
                <a:spcPct val="0"/>
              </a:spcAft>
              <a:buSzTx/>
            </a:pPr>
            <a:r>
              <a:rPr lang="en-US" altLang="en-US" sz="1700" dirty="0">
                <a:solidFill>
                  <a:schemeClr val="tx1"/>
                </a:solidFill>
                <a:latin typeface="+mn-lt"/>
                <a:ea typeface="+mn-ea"/>
              </a:rPr>
              <a:t>Dr. Danielle </a:t>
            </a:r>
            <a:r>
              <a:rPr lang="en-US" altLang="en-US" sz="1700" dirty="0" err="1">
                <a:solidFill>
                  <a:schemeClr val="tx1"/>
                </a:solidFill>
                <a:latin typeface="+mn-lt"/>
                <a:ea typeface="+mn-ea"/>
              </a:rPr>
              <a:t>Soulliere</a:t>
            </a:r>
            <a:r>
              <a:rPr lang="en-US" altLang="en-US" sz="1700" dirty="0">
                <a:solidFill>
                  <a:schemeClr val="tx1"/>
                </a:solidFill>
                <a:latin typeface="+mn-lt"/>
                <a:ea typeface="+mn-ea"/>
              </a:rPr>
              <a:t> – </a:t>
            </a:r>
            <a:r>
              <a:rPr lang="en-US" altLang="en-US" sz="1700" dirty="0">
                <a:solidFill>
                  <a:schemeClr val="tx1"/>
                </a:solidFill>
                <a:latin typeface="+mn-lt"/>
                <a:ea typeface="+mn-ea"/>
                <a:hlinkClick r:id="rId2"/>
              </a:rPr>
              <a:t>Danielle.Soulliere@wrh.on.ca</a:t>
            </a:r>
            <a:r>
              <a:rPr lang="en-US" altLang="en-US" sz="1700" dirty="0">
                <a:solidFill>
                  <a:schemeClr val="tx1"/>
                </a:solidFill>
                <a:latin typeface="+mn-lt"/>
                <a:ea typeface="+mn-ea"/>
              </a:rPr>
              <a:t>  </a:t>
            </a:r>
          </a:p>
          <a:p>
            <a:pPr indent="-228600" defTabSz="914400" eaLnBrk="1" hangingPunct="1">
              <a:lnSpc>
                <a:spcPct val="90000"/>
              </a:lnSpc>
              <a:spcBef>
                <a:spcPct val="20000"/>
              </a:spcBef>
              <a:spcAft>
                <a:spcPct val="0"/>
              </a:spcAft>
              <a:buSzTx/>
            </a:pPr>
            <a:endParaRPr lang="en-US" altLang="en-US" sz="1700" dirty="0">
              <a:solidFill>
                <a:schemeClr val="tx1"/>
              </a:solidFill>
              <a:latin typeface="+mn-lt"/>
              <a:ea typeface="+mn-ea"/>
            </a:endParaRPr>
          </a:p>
          <a:p>
            <a:pPr indent="-228600" defTabSz="914400" eaLnBrk="1" hangingPunct="1">
              <a:lnSpc>
                <a:spcPct val="90000"/>
              </a:lnSpc>
            </a:pPr>
            <a:r>
              <a:rPr lang="en-US" sz="1700" dirty="0">
                <a:solidFill>
                  <a:schemeClr val="tx1"/>
                </a:solidFill>
                <a:latin typeface="+mn-lt"/>
                <a:ea typeface="+mn-ea"/>
              </a:rPr>
              <a:t>Number of residents</a:t>
            </a:r>
          </a:p>
          <a:p>
            <a:pPr lvl="1" indent="-228600" defTabSz="914400" eaLnBrk="1" hangingPunct="1">
              <a:lnSpc>
                <a:spcPct val="90000"/>
              </a:lnSpc>
              <a:buFont typeface="Arial" panose="020B0604020202020204" pitchFamily="34" charset="0"/>
              <a:buChar char="•"/>
            </a:pPr>
            <a:r>
              <a:rPr lang="en-US" sz="1700" dirty="0">
                <a:solidFill>
                  <a:schemeClr val="tx1"/>
                </a:solidFill>
                <a:latin typeface="+mn-lt"/>
                <a:ea typeface="+mn-ea"/>
              </a:rPr>
              <a:t>1-2 resident/year</a:t>
            </a:r>
          </a:p>
        </p:txBody>
      </p:sp>
      <p:sp>
        <p:nvSpPr>
          <p:cNvPr id="18439" name="Rectangle 7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584" y="0"/>
            <a:ext cx="4471416" cy="6858000"/>
          </a:xfrm>
          <a:prstGeom prst="rect">
            <a:avLst/>
          </a:prstGeom>
          <a:solidFill>
            <a:srgbClr val="4F4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0"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484633"/>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1" descr="tp-wdr-windsor-regional-hospital-w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94376" y="969624"/>
            <a:ext cx="3154680" cy="1773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3511296"/>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7" name="Picture 2" descr="wrhf-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294376" y="4200696"/>
            <a:ext cx="3154680" cy="1364399"/>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pPr defTabSz="914400" eaLnBrk="1" hangingPunct="1">
              <a:lnSpc>
                <a:spcPct val="90000"/>
              </a:lnSpc>
            </a:pPr>
            <a:r>
              <a:rPr lang="en-US" altLang="en-US" sz="4400" kern="1200">
                <a:solidFill>
                  <a:srgbClr val="FFFFFF"/>
                </a:solidFill>
                <a:latin typeface="+mj-lt"/>
                <a:ea typeface="+mj-ea"/>
                <a:cs typeface="+mj-cs"/>
              </a:rPr>
              <a:t>Windsor Hospitalist Program</a:t>
            </a:r>
            <a:endParaRPr lang="en-US" sz="4400" kern="1200">
              <a:solidFill>
                <a:srgbClr val="FFFFFF"/>
              </a:solidFill>
              <a:latin typeface="+mj-lt"/>
              <a:ea typeface="+mj-ea"/>
              <a:cs typeface="+mj-cs"/>
            </a:endParaRPr>
          </a:p>
        </p:txBody>
      </p:sp>
      <p:sp>
        <p:nvSpPr>
          <p:cNvPr id="4" name="Rectangle 3"/>
          <p:cNvSpPr txBox="1">
            <a:spLocks noChangeArrowheads="1"/>
          </p:cNvSpPr>
          <p:nvPr/>
        </p:nvSpPr>
        <p:spPr>
          <a:xfrm>
            <a:off x="4567930" y="801866"/>
            <a:ext cx="3979563" cy="523063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1600" dirty="0">
                <a:solidFill>
                  <a:srgbClr val="000000"/>
                </a:solidFill>
              </a:rPr>
              <a:t>The training would take place at the Hotel Dieu Grace Hospital and Windsor Regional Hospital</a:t>
            </a:r>
          </a:p>
          <a:p>
            <a:pPr indent="-228600" defTabSz="914400">
              <a:lnSpc>
                <a:spcPct val="90000"/>
              </a:lnSpc>
              <a:buFont typeface="Arial" panose="020B0604020202020204" pitchFamily="34" charset="0"/>
              <a:buChar char="•"/>
            </a:pPr>
            <a:endParaRPr lang="en-US" sz="1600" dirty="0">
              <a:solidFill>
                <a:srgbClr val="000000"/>
              </a:solidFill>
            </a:endParaRPr>
          </a:p>
          <a:p>
            <a:pPr lvl="1" indent="-228600" defTabSz="914400">
              <a:lnSpc>
                <a:spcPct val="90000"/>
              </a:lnSpc>
              <a:buFont typeface="Arial" panose="020B0604020202020204" pitchFamily="34" charset="0"/>
              <a:buChar char="•"/>
            </a:pPr>
            <a:r>
              <a:rPr lang="en-US" sz="1600" dirty="0">
                <a:solidFill>
                  <a:srgbClr val="000000"/>
                </a:solidFill>
              </a:rPr>
              <a:t>2 blocks CTU at Hotel Dieu Hospital</a:t>
            </a:r>
          </a:p>
          <a:p>
            <a:pPr lvl="1" indent="-228600" defTabSz="914400">
              <a:lnSpc>
                <a:spcPct val="90000"/>
              </a:lnSpc>
              <a:buFont typeface="Arial" panose="020B0604020202020204" pitchFamily="34" charset="0"/>
              <a:buChar char="•"/>
            </a:pPr>
            <a:r>
              <a:rPr lang="en-US" sz="1600" dirty="0">
                <a:solidFill>
                  <a:srgbClr val="000000"/>
                </a:solidFill>
              </a:rPr>
              <a:t>1 block hospitalist Windsor Regional Hospital</a:t>
            </a:r>
          </a:p>
          <a:p>
            <a:pPr lvl="1" indent="-228600" defTabSz="914400">
              <a:lnSpc>
                <a:spcPct val="90000"/>
              </a:lnSpc>
              <a:buFont typeface="Arial" panose="020B0604020202020204" pitchFamily="34" charset="0"/>
              <a:buChar char="•"/>
            </a:pPr>
            <a:r>
              <a:rPr lang="en-US" sz="1600" dirty="0">
                <a:solidFill>
                  <a:srgbClr val="000000"/>
                </a:solidFill>
              </a:rPr>
              <a:t>1 block ICU with rapid response team at Hotel Dieu</a:t>
            </a:r>
          </a:p>
          <a:p>
            <a:pPr lvl="1" indent="-228600" defTabSz="914400">
              <a:lnSpc>
                <a:spcPct val="90000"/>
              </a:lnSpc>
              <a:buFont typeface="Arial" panose="020B0604020202020204" pitchFamily="34" charset="0"/>
              <a:buChar char="•"/>
            </a:pPr>
            <a:r>
              <a:rPr lang="en-US" sz="1600" dirty="0">
                <a:solidFill>
                  <a:srgbClr val="000000"/>
                </a:solidFill>
              </a:rPr>
              <a:t>1 block RCU/ICU at Windsor Regional Hospital</a:t>
            </a:r>
          </a:p>
          <a:p>
            <a:pPr lvl="1" indent="-228600" defTabSz="914400">
              <a:lnSpc>
                <a:spcPct val="90000"/>
              </a:lnSpc>
              <a:buFont typeface="Arial" panose="020B0604020202020204" pitchFamily="34" charset="0"/>
              <a:buChar char="•"/>
            </a:pPr>
            <a:r>
              <a:rPr lang="en-US" sz="1600" dirty="0">
                <a:solidFill>
                  <a:srgbClr val="000000"/>
                </a:solidFill>
              </a:rPr>
              <a:t>2 week elective infectious disease</a:t>
            </a:r>
          </a:p>
          <a:p>
            <a:pPr lvl="1" indent="-228600" defTabSz="914400">
              <a:lnSpc>
                <a:spcPct val="90000"/>
              </a:lnSpc>
              <a:buFont typeface="Arial" panose="020B0604020202020204" pitchFamily="34" charset="0"/>
              <a:buChar char="•"/>
            </a:pPr>
            <a:r>
              <a:rPr lang="en-US" sz="1600" dirty="0">
                <a:solidFill>
                  <a:srgbClr val="000000"/>
                </a:solidFill>
              </a:rPr>
              <a:t>2 weeks to be divided up as electives chosen from the following areas of specialty: cardiology, nephrology, neurology, endocrinology, GI, Oncology, palliative-inpatient care, radiology, neonatal ICU, chronic care </a:t>
            </a:r>
          </a:p>
        </p:txBody>
      </p:sp>
    </p:spTree>
    <p:extLst>
      <p:ext uri="{BB962C8B-B14F-4D97-AF65-F5344CB8AC3E}">
        <p14:creationId xmlns:p14="http://schemas.microsoft.com/office/powerpoint/2010/main" val="293867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p:cNvSpPr>
            <a:spLocks noGrp="1"/>
          </p:cNvSpPr>
          <p:nvPr>
            <p:ph type="title"/>
          </p:nvPr>
        </p:nvSpPr>
        <p:spPr>
          <a:xfrm>
            <a:off x="4570578" y="802955"/>
            <a:ext cx="3733482" cy="1454051"/>
          </a:xfrm>
        </p:spPr>
        <p:txBody>
          <a:bodyPr>
            <a:normAutofit/>
          </a:bodyPr>
          <a:lstStyle/>
          <a:p>
            <a:pPr>
              <a:lnSpc>
                <a:spcPct val="90000"/>
              </a:lnSpc>
            </a:pPr>
            <a:r>
              <a:rPr lang="en-US" altLang="en-US" sz="3500">
                <a:solidFill>
                  <a:srgbClr val="000000"/>
                </a:solidFill>
                <a:latin typeface="Arial" panose="020B0604020202020204" pitchFamily="34" charset="0"/>
              </a:rPr>
              <a:t>Obstetrics &amp; Women’s Health</a:t>
            </a:r>
          </a:p>
        </p:txBody>
      </p:sp>
      <p:sp>
        <p:nvSpPr>
          <p:cNvPr id="7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388" name="Picture 2" descr="obstetrics-small-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2011" y="2523641"/>
            <a:ext cx="2746374" cy="18309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p:cNvSpPr>
          <p:nvPr>
            <p:ph type="body" idx="1"/>
          </p:nvPr>
        </p:nvSpPr>
        <p:spPr>
          <a:xfrm>
            <a:off x="4567930" y="2421682"/>
            <a:ext cx="3733184" cy="3639289"/>
          </a:xfrm>
        </p:spPr>
        <p:txBody>
          <a:bodyPr anchor="ctr">
            <a:normAutofit/>
          </a:bodyPr>
          <a:lstStyle/>
          <a:p>
            <a:pPr>
              <a:lnSpc>
                <a:spcPct val="90000"/>
              </a:lnSpc>
            </a:pPr>
            <a:r>
              <a:rPr lang="en-CA" altLang="en-US" sz="1600" dirty="0">
                <a:solidFill>
                  <a:srgbClr val="000000"/>
                </a:solidFill>
                <a:latin typeface="Arial" panose="020B0604020202020204" pitchFamily="34" charset="0"/>
              </a:rPr>
              <a:t>Program Directors: </a:t>
            </a:r>
          </a:p>
          <a:p>
            <a:pPr lvl="1">
              <a:lnSpc>
                <a:spcPct val="90000"/>
              </a:lnSpc>
            </a:pPr>
            <a:r>
              <a:rPr lang="en-CA" altLang="en-US" sz="1600" dirty="0">
                <a:solidFill>
                  <a:srgbClr val="000000"/>
                </a:solidFill>
                <a:latin typeface="Arial" panose="020B0604020202020204" pitchFamily="34" charset="0"/>
              </a:rPr>
              <a:t>Dr. Andrea Alarie (Kitchener) </a:t>
            </a:r>
            <a:r>
              <a:rPr lang="en-CA" altLang="en-US" sz="1600" dirty="0">
                <a:solidFill>
                  <a:srgbClr val="000000"/>
                </a:solidFill>
                <a:latin typeface="Arial" panose="020B0604020202020204" pitchFamily="34" charset="0"/>
                <a:hlinkClick r:id="rId4"/>
              </a:rPr>
              <a:t>–andrea.alarie@icloud.com</a:t>
            </a:r>
            <a:endParaRPr lang="en-CA" altLang="en-US" sz="1600" dirty="0">
              <a:solidFill>
                <a:srgbClr val="000000"/>
              </a:solidFill>
              <a:latin typeface="Arial" panose="020B0604020202020204" pitchFamily="34" charset="0"/>
            </a:endParaRPr>
          </a:p>
          <a:p>
            <a:pPr lvl="1">
              <a:lnSpc>
                <a:spcPct val="90000"/>
              </a:lnSpc>
            </a:pPr>
            <a:r>
              <a:rPr lang="en-CA" altLang="en-US" sz="1600" dirty="0">
                <a:solidFill>
                  <a:srgbClr val="000000"/>
                </a:solidFill>
                <a:latin typeface="Arial" panose="020B0604020202020204" pitchFamily="34" charset="0"/>
              </a:rPr>
              <a:t>Dr. Paige Hacking (London) – </a:t>
            </a:r>
            <a:r>
              <a:rPr lang="en-CA" altLang="en-US" sz="1600" dirty="0">
                <a:solidFill>
                  <a:srgbClr val="000000"/>
                </a:solidFill>
                <a:latin typeface="Arial" panose="020B0604020202020204" pitchFamily="34" charset="0"/>
                <a:hlinkClick r:id="rId5"/>
              </a:rPr>
              <a:t>paige.hacking@gmail.com</a:t>
            </a:r>
            <a:r>
              <a:rPr lang="en-CA" altLang="en-US" sz="1600" dirty="0">
                <a:solidFill>
                  <a:srgbClr val="000000"/>
                </a:solidFill>
                <a:latin typeface="Arial" panose="020B0604020202020204" pitchFamily="34" charset="0"/>
              </a:rPr>
              <a:t> </a:t>
            </a:r>
          </a:p>
          <a:p>
            <a:pPr>
              <a:lnSpc>
                <a:spcPct val="90000"/>
              </a:lnSpc>
            </a:pPr>
            <a:endParaRPr lang="en-CA" altLang="en-US" sz="1600" dirty="0">
              <a:solidFill>
                <a:srgbClr val="000000"/>
              </a:solidFill>
              <a:latin typeface="Arial" panose="020B0604020202020204" pitchFamily="34" charset="0"/>
            </a:endParaRPr>
          </a:p>
          <a:p>
            <a:pPr>
              <a:lnSpc>
                <a:spcPct val="90000"/>
              </a:lnSpc>
              <a:defRPr/>
            </a:pPr>
            <a:r>
              <a:rPr lang="en-US" sz="1600" b="1" dirty="0">
                <a:solidFill>
                  <a:srgbClr val="000000"/>
                </a:solidFill>
                <a:latin typeface="Arial" charset="0"/>
                <a:ea typeface="ＭＳ Ｐゴシック" charset="0"/>
                <a:cs typeface="ＭＳ Ｐゴシック" charset="0"/>
              </a:rPr>
              <a:t>Number of residents</a:t>
            </a:r>
          </a:p>
          <a:p>
            <a:pPr lvl="1">
              <a:lnSpc>
                <a:spcPct val="90000"/>
              </a:lnSpc>
              <a:defRPr/>
            </a:pPr>
            <a:r>
              <a:rPr lang="en-US" sz="1600" dirty="0">
                <a:solidFill>
                  <a:srgbClr val="000000"/>
                </a:solidFill>
                <a:latin typeface="Arial" charset="0"/>
                <a:ea typeface="ＭＳ Ｐゴシック" charset="0"/>
              </a:rPr>
              <a:t>1-4 residents/year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pPr defTabSz="914400" eaLnBrk="1" hangingPunct="1">
              <a:lnSpc>
                <a:spcPct val="90000"/>
              </a:lnSpc>
            </a:pPr>
            <a:r>
              <a:rPr lang="en-US" sz="4400" kern="1200">
                <a:solidFill>
                  <a:srgbClr val="FFFFFF"/>
                </a:solidFill>
                <a:latin typeface="+mj-lt"/>
                <a:ea typeface="+mj-ea"/>
                <a:cs typeface="+mj-cs"/>
              </a:rPr>
              <a:t>Obstetrics &amp; Women’s Health</a:t>
            </a:r>
          </a:p>
        </p:txBody>
      </p:sp>
      <p:sp>
        <p:nvSpPr>
          <p:cNvPr id="5" name="Rectangle 3"/>
          <p:cNvSpPr txBox="1">
            <a:spLocks noChangeArrowheads="1"/>
          </p:cNvSpPr>
          <p:nvPr/>
        </p:nvSpPr>
        <p:spPr>
          <a:xfrm>
            <a:off x="4567930" y="801866"/>
            <a:ext cx="3979563" cy="523063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defRPr/>
            </a:pPr>
            <a:endParaRPr lang="en-US" sz="1900" b="1" dirty="0">
              <a:solidFill>
                <a:srgbClr val="000000"/>
              </a:solidFill>
            </a:endParaRPr>
          </a:p>
          <a:p>
            <a:pPr indent="-228600" defTabSz="914400">
              <a:lnSpc>
                <a:spcPct val="90000"/>
              </a:lnSpc>
              <a:buFont typeface="Arial" panose="020B0604020202020204" pitchFamily="34" charset="0"/>
              <a:buChar char="•"/>
              <a:defRPr/>
            </a:pPr>
            <a:r>
              <a:rPr lang="en-US" sz="1900" dirty="0">
                <a:solidFill>
                  <a:srgbClr val="000000"/>
                </a:solidFill>
              </a:rPr>
              <a:t>Goal is to offer residents a chance to increase their knowledge, experience and procedural base in Women’s Health</a:t>
            </a:r>
          </a:p>
          <a:p>
            <a:pPr indent="-228600" defTabSz="914400">
              <a:lnSpc>
                <a:spcPct val="90000"/>
              </a:lnSpc>
              <a:buFont typeface="Arial" panose="020B0604020202020204" pitchFamily="34" charset="0"/>
              <a:buChar char="•"/>
              <a:defRPr/>
            </a:pPr>
            <a:endParaRPr lang="en-US" sz="1900" b="1" dirty="0">
              <a:solidFill>
                <a:srgbClr val="000000"/>
              </a:solidFill>
            </a:endParaRPr>
          </a:p>
          <a:p>
            <a:pPr indent="-228600" defTabSz="914400">
              <a:lnSpc>
                <a:spcPct val="90000"/>
              </a:lnSpc>
              <a:buFont typeface="Arial" panose="020B0604020202020204" pitchFamily="34" charset="0"/>
              <a:buChar char="•"/>
              <a:defRPr/>
            </a:pPr>
            <a:r>
              <a:rPr lang="en-US" sz="1900" dirty="0">
                <a:solidFill>
                  <a:srgbClr val="000000"/>
                </a:solidFill>
              </a:rPr>
              <a:t>6 block program where the resident will be assigned to 1 of 2 home sites</a:t>
            </a:r>
          </a:p>
          <a:p>
            <a:pPr indent="-228600" defTabSz="914400">
              <a:lnSpc>
                <a:spcPct val="90000"/>
              </a:lnSpc>
              <a:buFont typeface="Arial" panose="020B0604020202020204" pitchFamily="34" charset="0"/>
              <a:buChar char="•"/>
              <a:defRPr/>
            </a:pPr>
            <a:endParaRPr lang="en-US" sz="1900" dirty="0">
              <a:solidFill>
                <a:srgbClr val="000000"/>
              </a:solidFill>
            </a:endParaRPr>
          </a:p>
          <a:p>
            <a:pPr indent="-228600" defTabSz="914400">
              <a:lnSpc>
                <a:spcPct val="90000"/>
              </a:lnSpc>
              <a:buFont typeface="Arial" panose="020B0604020202020204" pitchFamily="34" charset="0"/>
              <a:buChar char="•"/>
              <a:defRPr/>
            </a:pPr>
            <a:r>
              <a:rPr lang="en-US" sz="1900" dirty="0">
                <a:solidFill>
                  <a:srgbClr val="000000"/>
                </a:solidFill>
              </a:rPr>
              <a:t>Kitchener – high volume OB + clinics (many learners)</a:t>
            </a:r>
          </a:p>
          <a:p>
            <a:pPr indent="-228600" defTabSz="914400">
              <a:lnSpc>
                <a:spcPct val="90000"/>
              </a:lnSpc>
              <a:buFont typeface="Arial" panose="020B0604020202020204" pitchFamily="34" charset="0"/>
              <a:buChar char="•"/>
              <a:defRPr/>
            </a:pPr>
            <a:r>
              <a:rPr lang="en-US" sz="1900" dirty="0">
                <a:solidFill>
                  <a:srgbClr val="000000"/>
                </a:solidFill>
              </a:rPr>
              <a:t>London – high volume FM/OB + clinics</a:t>
            </a:r>
          </a:p>
        </p:txBody>
      </p:sp>
    </p:spTree>
    <p:extLst>
      <p:ext uri="{BB962C8B-B14F-4D97-AF65-F5344CB8AC3E}">
        <p14:creationId xmlns:p14="http://schemas.microsoft.com/office/powerpoint/2010/main" val="67693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2" name="Freeform: Shape 2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5" name="Freeform: Shape 2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title"/>
          </p:nvPr>
        </p:nvSpPr>
        <p:spPr>
          <a:xfrm>
            <a:off x="199936" y="89086"/>
            <a:ext cx="3766336" cy="1509931"/>
          </a:xfrm>
        </p:spPr>
        <p:txBody>
          <a:bodyPr vert="horz" lIns="91440" tIns="45720" rIns="91440" bIns="45720" rtlCol="0" anchor="ctr">
            <a:normAutofit/>
          </a:bodyPr>
          <a:lstStyle/>
          <a:p>
            <a:pPr defTabSz="914400" eaLnBrk="1" hangingPunct="1">
              <a:lnSpc>
                <a:spcPct val="90000"/>
              </a:lnSpc>
            </a:pPr>
            <a:r>
              <a:rPr lang="en-US" sz="3100" dirty="0">
                <a:solidFill>
                  <a:schemeClr val="tx2"/>
                </a:solidFill>
                <a:latin typeface="+mj-lt"/>
                <a:ea typeface="+mj-ea"/>
                <a:cs typeface="+mj-cs"/>
              </a:rPr>
              <a:t>Horizontal Women’s Health Electives</a:t>
            </a:r>
          </a:p>
        </p:txBody>
      </p:sp>
      <p:sp>
        <p:nvSpPr>
          <p:cNvPr id="4" name="Rectangle 3"/>
          <p:cNvSpPr txBox="1">
            <a:spLocks noChangeArrowheads="1"/>
          </p:cNvSpPr>
          <p:nvPr/>
        </p:nvSpPr>
        <p:spPr>
          <a:xfrm>
            <a:off x="4166208" y="393322"/>
            <a:ext cx="5078437" cy="6857999"/>
          </a:xfrm>
          <a:prstGeom prst="rect">
            <a:avLst/>
          </a:prstGeom>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defRPr/>
            </a:pPr>
            <a:r>
              <a:rPr lang="en-US" sz="1800" b="1" i="1" dirty="0">
                <a:solidFill>
                  <a:schemeClr val="accent1"/>
                </a:solidFill>
              </a:rPr>
              <a:t>Primary Care Women’s Health</a:t>
            </a:r>
            <a:endParaRPr lang="en-US" sz="1800" dirty="0">
              <a:solidFill>
                <a:schemeClr val="accent1"/>
              </a:solidFill>
            </a:endParaRPr>
          </a:p>
          <a:p>
            <a:pPr indent="-228600" defTabSz="914400">
              <a:lnSpc>
                <a:spcPct val="90000"/>
              </a:lnSpc>
              <a:buFont typeface="Arial" panose="020B0604020202020204" pitchFamily="34" charset="0"/>
              <a:buChar char="•"/>
              <a:defRPr/>
            </a:pPr>
            <a:r>
              <a:rPr lang="en-US" sz="1800" dirty="0">
                <a:solidFill>
                  <a:schemeClr val="accent1"/>
                </a:solidFill>
              </a:rPr>
              <a:t>Women’s Health Clinic at Victoria Hospital</a:t>
            </a:r>
          </a:p>
          <a:p>
            <a:pPr indent="-228600" defTabSz="914400">
              <a:lnSpc>
                <a:spcPct val="90000"/>
              </a:lnSpc>
              <a:buFont typeface="Arial" panose="020B0604020202020204" pitchFamily="34" charset="0"/>
              <a:buChar char="•"/>
              <a:defRPr/>
            </a:pPr>
            <a:r>
              <a:rPr lang="en-US" sz="1800" dirty="0">
                <a:solidFill>
                  <a:schemeClr val="accent1"/>
                </a:solidFill>
              </a:rPr>
              <a:t>Family Practice with strong OB and Women’s Health </a:t>
            </a:r>
          </a:p>
          <a:p>
            <a:pPr indent="-228600" defTabSz="914400">
              <a:lnSpc>
                <a:spcPct val="90000"/>
              </a:lnSpc>
              <a:buFont typeface="Arial" panose="020B0604020202020204" pitchFamily="34" charset="0"/>
              <a:buChar char="•"/>
              <a:defRPr/>
            </a:pPr>
            <a:r>
              <a:rPr lang="en-US" sz="1800" dirty="0">
                <a:solidFill>
                  <a:schemeClr val="accent1"/>
                </a:solidFill>
              </a:rPr>
              <a:t>Diabetes Family Planning Clinic at MLHU</a:t>
            </a:r>
          </a:p>
          <a:p>
            <a:pPr marL="0" indent="-228600" defTabSz="914400">
              <a:lnSpc>
                <a:spcPct val="90000"/>
              </a:lnSpc>
              <a:buFont typeface="Arial" panose="020B0604020202020204" pitchFamily="34" charset="0"/>
              <a:buChar char="•"/>
              <a:defRPr/>
            </a:pPr>
            <a:endParaRPr lang="en-US" sz="1800" b="1" i="1" dirty="0">
              <a:solidFill>
                <a:schemeClr val="accent1"/>
              </a:solidFill>
            </a:endParaRPr>
          </a:p>
          <a:p>
            <a:pPr marL="0" indent="-228600" defTabSz="914400">
              <a:lnSpc>
                <a:spcPct val="90000"/>
              </a:lnSpc>
              <a:buFont typeface="Arial" panose="020B0604020202020204" pitchFamily="34" charset="0"/>
              <a:buChar char="•"/>
              <a:defRPr/>
            </a:pPr>
            <a:r>
              <a:rPr lang="en-US" sz="1800" b="1" i="1" dirty="0">
                <a:solidFill>
                  <a:schemeClr val="accent1"/>
                </a:solidFill>
              </a:rPr>
              <a:t>Psychiatry</a:t>
            </a:r>
            <a:endParaRPr lang="en-US" sz="1800" dirty="0">
              <a:solidFill>
                <a:schemeClr val="accent1"/>
              </a:solidFill>
            </a:endParaRPr>
          </a:p>
          <a:p>
            <a:pPr indent="-228600" defTabSz="914400">
              <a:lnSpc>
                <a:spcPct val="90000"/>
              </a:lnSpc>
              <a:buFont typeface="Arial" panose="020B0604020202020204" pitchFamily="34" charset="0"/>
              <a:buChar char="•"/>
              <a:defRPr/>
            </a:pPr>
            <a:r>
              <a:rPr lang="en-US" sz="1800" dirty="0">
                <a:solidFill>
                  <a:schemeClr val="accent1"/>
                </a:solidFill>
              </a:rPr>
              <a:t>Eating Disorders clinic</a:t>
            </a:r>
          </a:p>
          <a:p>
            <a:pPr indent="-228600" defTabSz="914400">
              <a:lnSpc>
                <a:spcPct val="90000"/>
              </a:lnSpc>
              <a:buFont typeface="Arial" panose="020B0604020202020204" pitchFamily="34" charset="0"/>
              <a:buChar char="•"/>
              <a:defRPr/>
            </a:pPr>
            <a:r>
              <a:rPr lang="en-US" sz="1800" dirty="0">
                <a:solidFill>
                  <a:schemeClr val="accent1"/>
                </a:solidFill>
              </a:rPr>
              <a:t>PTSD Clinic </a:t>
            </a:r>
          </a:p>
          <a:p>
            <a:pPr indent="-228600" defTabSz="914400">
              <a:lnSpc>
                <a:spcPct val="90000"/>
              </a:lnSpc>
              <a:buFont typeface="Arial" panose="020B0604020202020204" pitchFamily="34" charset="0"/>
              <a:buChar char="•"/>
              <a:defRPr/>
            </a:pPr>
            <a:r>
              <a:rPr lang="en-US" sz="1800" dirty="0">
                <a:solidFill>
                  <a:schemeClr val="accent1"/>
                </a:solidFill>
              </a:rPr>
              <a:t>First Episode Mood Disorder</a:t>
            </a:r>
          </a:p>
          <a:p>
            <a:pPr indent="-228600" defTabSz="914400">
              <a:lnSpc>
                <a:spcPct val="90000"/>
              </a:lnSpc>
              <a:buFont typeface="Arial" panose="020B0604020202020204" pitchFamily="34" charset="0"/>
              <a:buChar char="•"/>
              <a:defRPr/>
            </a:pPr>
            <a:r>
              <a:rPr lang="en-US" sz="1800" dirty="0">
                <a:solidFill>
                  <a:schemeClr val="accent1"/>
                </a:solidFill>
              </a:rPr>
              <a:t>Post Partum Mood Disorder Clinic</a:t>
            </a:r>
          </a:p>
          <a:p>
            <a:pPr marL="0" indent="-228600" defTabSz="914400">
              <a:lnSpc>
                <a:spcPct val="90000"/>
              </a:lnSpc>
              <a:buFont typeface="Arial" panose="020B0604020202020204" pitchFamily="34" charset="0"/>
              <a:buChar char="•"/>
              <a:defRPr/>
            </a:pPr>
            <a:endParaRPr lang="en-US" sz="1800" b="1" i="1" dirty="0">
              <a:solidFill>
                <a:schemeClr val="accent1"/>
              </a:solidFill>
            </a:endParaRPr>
          </a:p>
          <a:p>
            <a:pPr marL="0" indent="-228600" defTabSz="914400">
              <a:lnSpc>
                <a:spcPct val="90000"/>
              </a:lnSpc>
              <a:buFont typeface="Arial" panose="020B0604020202020204" pitchFamily="34" charset="0"/>
              <a:buChar char="•"/>
              <a:defRPr/>
            </a:pPr>
            <a:r>
              <a:rPr lang="en-US" sz="1800" b="1" i="1" dirty="0">
                <a:solidFill>
                  <a:schemeClr val="accent1"/>
                </a:solidFill>
              </a:rPr>
              <a:t>Community Based Women’s Health</a:t>
            </a:r>
            <a:endParaRPr lang="en-US" sz="1800" dirty="0">
              <a:solidFill>
                <a:schemeClr val="accent1"/>
              </a:solidFill>
            </a:endParaRPr>
          </a:p>
          <a:p>
            <a:pPr indent="-228600" defTabSz="914400">
              <a:lnSpc>
                <a:spcPct val="90000"/>
              </a:lnSpc>
              <a:buFont typeface="Arial" panose="020B0604020202020204" pitchFamily="34" charset="0"/>
              <a:buChar char="•"/>
              <a:defRPr/>
            </a:pPr>
            <a:r>
              <a:rPr lang="en-US" sz="1800" dirty="0">
                <a:solidFill>
                  <a:schemeClr val="accent1"/>
                </a:solidFill>
              </a:rPr>
              <a:t>Violence and Sexual Assault Team </a:t>
            </a:r>
          </a:p>
          <a:p>
            <a:pPr marL="114300" indent="0" defTabSz="914400">
              <a:lnSpc>
                <a:spcPct val="90000"/>
              </a:lnSpc>
              <a:buNone/>
              <a:defRPr/>
            </a:pPr>
            <a:endParaRPr lang="en-US" sz="1800" dirty="0">
              <a:solidFill>
                <a:schemeClr val="accent1"/>
              </a:solidFill>
            </a:endParaRPr>
          </a:p>
          <a:p>
            <a:pPr marL="0" indent="-228600" defTabSz="914400">
              <a:lnSpc>
                <a:spcPct val="90000"/>
              </a:lnSpc>
              <a:buFont typeface="Arial" panose="020B0604020202020204" pitchFamily="34" charset="0"/>
              <a:buChar char="•"/>
              <a:defRPr/>
            </a:pPr>
            <a:r>
              <a:rPr lang="en-US" sz="1800" dirty="0">
                <a:solidFill>
                  <a:schemeClr val="accent1"/>
                </a:solidFill>
              </a:rPr>
              <a:t> </a:t>
            </a:r>
            <a:r>
              <a:rPr lang="en-US" sz="1800" b="1" i="1" dirty="0">
                <a:solidFill>
                  <a:schemeClr val="accent1"/>
                </a:solidFill>
              </a:rPr>
              <a:t>Medicine Based Women’s Health</a:t>
            </a:r>
            <a:endParaRPr lang="en-US" sz="1800" dirty="0">
              <a:solidFill>
                <a:schemeClr val="accent1"/>
              </a:solidFill>
            </a:endParaRPr>
          </a:p>
          <a:p>
            <a:pPr indent="-228600" defTabSz="914400">
              <a:lnSpc>
                <a:spcPct val="90000"/>
              </a:lnSpc>
              <a:buFont typeface="Arial" panose="020B0604020202020204" pitchFamily="34" charset="0"/>
              <a:buChar char="•"/>
              <a:defRPr/>
            </a:pPr>
            <a:r>
              <a:rPr lang="en-US" sz="1800" dirty="0">
                <a:solidFill>
                  <a:schemeClr val="accent1"/>
                </a:solidFill>
              </a:rPr>
              <a:t>Sexually Transmitted Infection Clinic</a:t>
            </a:r>
          </a:p>
          <a:p>
            <a:pPr indent="-228600" defTabSz="914400">
              <a:lnSpc>
                <a:spcPct val="90000"/>
              </a:lnSpc>
              <a:buFont typeface="Arial" panose="020B0604020202020204" pitchFamily="34" charset="0"/>
              <a:buChar char="•"/>
              <a:defRPr/>
            </a:pPr>
            <a:r>
              <a:rPr lang="en-US" sz="1800" dirty="0">
                <a:solidFill>
                  <a:schemeClr val="accent1"/>
                </a:solidFill>
              </a:rPr>
              <a:t>Genetics Clinic</a:t>
            </a:r>
          </a:p>
          <a:p>
            <a:pPr indent="-228600" defTabSz="914400">
              <a:lnSpc>
                <a:spcPct val="90000"/>
              </a:lnSpc>
              <a:buFont typeface="Arial" panose="020B0604020202020204" pitchFamily="34" charset="0"/>
              <a:buChar char="•"/>
              <a:defRPr/>
            </a:pPr>
            <a:r>
              <a:rPr lang="en-US" sz="1800" dirty="0">
                <a:solidFill>
                  <a:schemeClr val="accent1"/>
                </a:solidFill>
              </a:rPr>
              <a:t>Endocrinology Clinic</a:t>
            </a:r>
          </a:p>
          <a:p>
            <a:pPr marL="0" indent="0" defTabSz="914400">
              <a:lnSpc>
                <a:spcPct val="90000"/>
              </a:lnSpc>
              <a:buNone/>
              <a:defRPr/>
            </a:pPr>
            <a:r>
              <a:rPr lang="en-US" sz="1800" dirty="0">
                <a:solidFill>
                  <a:schemeClr val="accent1"/>
                </a:solidFill>
              </a:rPr>
              <a:t> </a:t>
            </a:r>
          </a:p>
          <a:p>
            <a:pPr marL="0" indent="-228600" defTabSz="914400">
              <a:lnSpc>
                <a:spcPct val="90000"/>
              </a:lnSpc>
              <a:buFont typeface="Arial" panose="020B0604020202020204" pitchFamily="34" charset="0"/>
              <a:buChar char="•"/>
              <a:defRPr/>
            </a:pPr>
            <a:r>
              <a:rPr lang="en-US" sz="1800" b="1" i="1" dirty="0">
                <a:solidFill>
                  <a:schemeClr val="accent1"/>
                </a:solidFill>
              </a:rPr>
              <a:t>Surgical Based Women’s Health</a:t>
            </a:r>
            <a:endParaRPr lang="en-US" sz="1800" dirty="0">
              <a:solidFill>
                <a:schemeClr val="accent1"/>
              </a:solidFill>
            </a:endParaRPr>
          </a:p>
          <a:p>
            <a:pPr indent="-228600" defTabSz="914400">
              <a:lnSpc>
                <a:spcPct val="90000"/>
              </a:lnSpc>
              <a:buFont typeface="Arial" panose="020B0604020202020204" pitchFamily="34" charset="0"/>
              <a:buChar char="•"/>
              <a:defRPr/>
            </a:pPr>
            <a:r>
              <a:rPr lang="en-US" sz="1800" dirty="0">
                <a:solidFill>
                  <a:schemeClr val="accent1"/>
                </a:solidFill>
              </a:rPr>
              <a:t>Breast Clinic </a:t>
            </a:r>
          </a:p>
          <a:p>
            <a:pPr indent="-228600" defTabSz="914400">
              <a:lnSpc>
                <a:spcPct val="90000"/>
              </a:lnSpc>
              <a:buFont typeface="Arial" panose="020B0604020202020204" pitchFamily="34" charset="0"/>
              <a:buChar char="•"/>
              <a:defRPr/>
            </a:pPr>
            <a:r>
              <a:rPr lang="en-US" sz="1800" dirty="0">
                <a:solidFill>
                  <a:schemeClr val="accent1"/>
                </a:solidFill>
              </a:rPr>
              <a:t>Gynecology </a:t>
            </a:r>
          </a:p>
          <a:p>
            <a:pPr indent="-228600" defTabSz="914400">
              <a:lnSpc>
                <a:spcPct val="90000"/>
              </a:lnSpc>
              <a:buFont typeface="Arial" panose="020B0604020202020204" pitchFamily="34" charset="0"/>
              <a:buChar char="•"/>
              <a:defRPr/>
            </a:pPr>
            <a:r>
              <a:rPr lang="en-US" sz="1800" dirty="0">
                <a:solidFill>
                  <a:schemeClr val="accent1"/>
                </a:solidFill>
              </a:rPr>
              <a:t>Urogynecology Clinic</a:t>
            </a:r>
          </a:p>
          <a:p>
            <a:pPr indent="-228600" defTabSz="914400">
              <a:lnSpc>
                <a:spcPct val="90000"/>
              </a:lnSpc>
              <a:buFont typeface="Arial" panose="020B0604020202020204" pitchFamily="34" charset="0"/>
              <a:buChar char="•"/>
              <a:defRPr/>
            </a:pPr>
            <a:r>
              <a:rPr lang="en-US" sz="1800" dirty="0">
                <a:solidFill>
                  <a:schemeClr val="accent1"/>
                </a:solidFill>
              </a:rPr>
              <a:t>Fertility Clinic</a:t>
            </a:r>
          </a:p>
          <a:p>
            <a:pPr indent="-228600" defTabSz="914400">
              <a:lnSpc>
                <a:spcPct val="90000"/>
              </a:lnSpc>
              <a:buFont typeface="Arial" panose="020B0604020202020204" pitchFamily="34" charset="0"/>
              <a:buChar char="•"/>
              <a:defRPr/>
            </a:pPr>
            <a:r>
              <a:rPr lang="en-US" sz="1800" dirty="0">
                <a:solidFill>
                  <a:schemeClr val="accent1"/>
                </a:solidFill>
              </a:rPr>
              <a:t>Gynecology Clinic</a:t>
            </a:r>
          </a:p>
          <a:p>
            <a:pPr marL="114300" indent="0" defTabSz="914400">
              <a:lnSpc>
                <a:spcPct val="90000"/>
              </a:lnSpc>
              <a:buNone/>
              <a:defRPr/>
            </a:pPr>
            <a:endParaRPr lang="en-US" sz="1800" dirty="0">
              <a:solidFill>
                <a:schemeClr val="tx2"/>
              </a:solidFill>
            </a:endParaRPr>
          </a:p>
          <a:p>
            <a:pPr indent="-228600" defTabSz="914400">
              <a:lnSpc>
                <a:spcPct val="90000"/>
              </a:lnSpc>
              <a:buFont typeface="Arial" panose="020B0604020202020204" pitchFamily="34" charset="0"/>
              <a:buChar char="•"/>
              <a:defRPr/>
            </a:pPr>
            <a:endParaRPr lang="en-US" sz="600" dirty="0">
              <a:solidFill>
                <a:schemeClr val="tx2"/>
              </a:solidFill>
            </a:endParaRPr>
          </a:p>
          <a:p>
            <a:pPr indent="-228600" defTabSz="914400">
              <a:lnSpc>
                <a:spcPct val="90000"/>
              </a:lnSpc>
              <a:buFont typeface="Arial" panose="020B0604020202020204" pitchFamily="34" charset="0"/>
              <a:buChar char="•"/>
              <a:defRPr/>
            </a:pPr>
            <a:endParaRPr lang="en-US" sz="600" dirty="0">
              <a:solidFill>
                <a:schemeClr val="tx2"/>
              </a:solidFill>
            </a:endParaRPr>
          </a:p>
        </p:txBody>
      </p:sp>
      <p:pic>
        <p:nvPicPr>
          <p:cNvPr id="3" name="Picture 2">
            <a:extLst>
              <a:ext uri="{FF2B5EF4-FFF2-40B4-BE49-F238E27FC236}">
                <a16:creationId xmlns:a16="http://schemas.microsoft.com/office/drawing/2014/main" id="{11E96AE4-F261-1345-AB61-42220049D272}"/>
              </a:ext>
            </a:extLst>
          </p:cNvPr>
          <p:cNvPicPr>
            <a:picLocks noChangeAspect="1"/>
          </p:cNvPicPr>
          <p:nvPr/>
        </p:nvPicPr>
        <p:blipFill>
          <a:blip r:embed="rId2"/>
          <a:stretch>
            <a:fillRect/>
          </a:stretch>
        </p:blipFill>
        <p:spPr>
          <a:xfrm>
            <a:off x="199936" y="2578577"/>
            <a:ext cx="3824011" cy="3431805"/>
          </a:xfrm>
          <a:prstGeom prst="rect">
            <a:avLst/>
          </a:prstGeom>
        </p:spPr>
      </p:pic>
    </p:spTree>
    <p:extLst>
      <p:ext uri="{BB962C8B-B14F-4D97-AF65-F5344CB8AC3E}">
        <p14:creationId xmlns:p14="http://schemas.microsoft.com/office/powerpoint/2010/main" val="168750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p:cNvSpPr>
            <a:spLocks noGrp="1"/>
          </p:cNvSpPr>
          <p:nvPr>
            <p:ph type="title" idx="4294967295"/>
          </p:nvPr>
        </p:nvSpPr>
        <p:spPr>
          <a:xfrm>
            <a:off x="388416" y="4883544"/>
            <a:ext cx="2907065" cy="1556907"/>
          </a:xfrm>
        </p:spPr>
        <p:txBody>
          <a:bodyPr vert="horz" lIns="91440" tIns="45720" rIns="91440" bIns="45720" rtlCol="0" anchor="ctr">
            <a:normAutofit/>
          </a:bodyPr>
          <a:lstStyle/>
          <a:p>
            <a:pPr defTabSz="914400" eaLnBrk="1" hangingPunct="1">
              <a:lnSpc>
                <a:spcPct val="90000"/>
              </a:lnSpc>
            </a:pPr>
            <a:r>
              <a:rPr lang="en-US" altLang="en-US" sz="2800">
                <a:solidFill>
                  <a:schemeClr val="tx1"/>
                </a:solidFill>
                <a:latin typeface="+mj-lt"/>
                <a:ea typeface="+mj-ea"/>
                <a:cs typeface="+mj-cs"/>
              </a:rPr>
              <a:t>Child Health</a:t>
            </a:r>
          </a:p>
        </p:txBody>
      </p:sp>
      <p:sp>
        <p:nvSpPr>
          <p:cNvPr id="75" name="Rectangle 74">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1" descr="babydr[1].jpg"/>
          <p:cNvPicPr>
            <a:picLocks noChangeAspect="1"/>
          </p:cNvPicPr>
          <p:nvPr/>
        </p:nvPicPr>
        <p:blipFill rotWithShape="1">
          <a:blip r:embed="rId2">
            <a:extLst>
              <a:ext uri="{28A0092B-C50C-407E-A947-70E740481C1C}">
                <a14:useLocalDpi xmlns:a14="http://schemas.microsoft.com/office/drawing/2010/main" val="0"/>
              </a:ext>
            </a:extLst>
          </a:blip>
          <a:srcRect t="12497" b="12431"/>
          <a:stretch/>
        </p:blipFill>
        <p:spPr bwMode="auto">
          <a:xfrm>
            <a:off x="719403" y="364142"/>
            <a:ext cx="7777234" cy="38679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a:xfrm>
            <a:off x="3872039" y="4883544"/>
            <a:ext cx="4940186" cy="155690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defRPr/>
            </a:pPr>
            <a:r>
              <a:rPr lang="en-US" sz="1500"/>
              <a:t>Program Director</a:t>
            </a:r>
          </a:p>
          <a:p>
            <a:pPr lvl="1" indent="-228600" defTabSz="914400">
              <a:lnSpc>
                <a:spcPct val="90000"/>
              </a:lnSpc>
              <a:buFont typeface="Arial" panose="020B0604020202020204" pitchFamily="34" charset="0"/>
              <a:buChar char="•"/>
              <a:defRPr/>
            </a:pPr>
            <a:r>
              <a:rPr lang="en-US" sz="1500"/>
              <a:t>Dr. Loretta Seevaratnam</a:t>
            </a:r>
          </a:p>
          <a:p>
            <a:pPr lvl="1" indent="-228600" defTabSz="914400">
              <a:lnSpc>
                <a:spcPct val="90000"/>
              </a:lnSpc>
              <a:buFont typeface="Arial" panose="020B0604020202020204" pitchFamily="34" charset="0"/>
              <a:buChar char="•"/>
              <a:defRPr/>
            </a:pPr>
            <a:r>
              <a:rPr lang="en-US" sz="1500">
                <a:hlinkClick r:id="rId3"/>
              </a:rPr>
              <a:t>lseevartnam@rogers.com</a:t>
            </a:r>
            <a:endParaRPr lang="en-US" sz="1500"/>
          </a:p>
          <a:p>
            <a:pPr lvl="1" indent="-228600" defTabSz="914400">
              <a:lnSpc>
                <a:spcPct val="90000"/>
              </a:lnSpc>
              <a:buFont typeface="Arial" panose="020B0604020202020204" pitchFamily="34" charset="0"/>
              <a:buChar char="•"/>
              <a:defRPr/>
            </a:pPr>
            <a:endParaRPr lang="en-US" sz="1500"/>
          </a:p>
          <a:p>
            <a:pPr indent="-228600" defTabSz="914400">
              <a:lnSpc>
                <a:spcPct val="90000"/>
              </a:lnSpc>
              <a:buFont typeface="Arial" panose="020B0604020202020204" pitchFamily="34" charset="0"/>
              <a:buChar char="•"/>
              <a:defRPr/>
            </a:pPr>
            <a:r>
              <a:rPr lang="en-US" sz="1500"/>
              <a:t>Number of Residents</a:t>
            </a:r>
          </a:p>
          <a:p>
            <a:pPr lvl="1" indent="-228600" defTabSz="914400">
              <a:lnSpc>
                <a:spcPct val="90000"/>
              </a:lnSpc>
              <a:buFont typeface="Arial" panose="020B0604020202020204" pitchFamily="34" charset="0"/>
              <a:buChar char="•"/>
              <a:defRPr/>
            </a:pPr>
            <a:r>
              <a:rPr lang="en-US" sz="1500"/>
              <a:t>1 resident/year</a:t>
            </a:r>
          </a:p>
          <a:p>
            <a:pPr lvl="1" indent="-228600" defTabSz="914400">
              <a:lnSpc>
                <a:spcPct val="90000"/>
              </a:lnSpc>
              <a:buFont typeface="Arial" panose="020B0604020202020204" pitchFamily="34" charset="0"/>
              <a:buChar char="•"/>
              <a:defRPr/>
            </a:pPr>
            <a:endParaRPr lang="en-US" sz="1500"/>
          </a:p>
          <a:p>
            <a:pPr marL="0" indent="-228600" defTabSz="914400">
              <a:lnSpc>
                <a:spcPct val="90000"/>
              </a:lnSpc>
              <a:buFont typeface="Arial" panose="020B0604020202020204" pitchFamily="34" charset="0"/>
              <a:buChar char="•"/>
              <a:defRPr/>
            </a:pPr>
            <a:endParaRPr lang="en-US" sz="15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10934" y="629266"/>
            <a:ext cx="4817137" cy="1676603"/>
          </a:xfrm>
        </p:spPr>
        <p:txBody>
          <a:bodyPr vert="horz" lIns="91440" tIns="45720" rIns="91440" bIns="45720" rtlCol="0" anchor="ctr">
            <a:normAutofit/>
          </a:bodyPr>
          <a:lstStyle/>
          <a:p>
            <a:pPr defTabSz="914400" eaLnBrk="1" hangingPunct="1">
              <a:lnSpc>
                <a:spcPct val="90000"/>
              </a:lnSpc>
            </a:pPr>
            <a:r>
              <a:rPr lang="en-US" sz="4400">
                <a:solidFill>
                  <a:schemeClr val="tx1"/>
                </a:solidFill>
                <a:latin typeface="+mj-lt"/>
                <a:ea typeface="+mj-ea"/>
                <a:cs typeface="+mj-cs"/>
              </a:rPr>
              <a:t>Child Health</a:t>
            </a: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61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559407"/>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baby&#10;&#10;Description automatically generated">
            <a:extLst>
              <a:ext uri="{FF2B5EF4-FFF2-40B4-BE49-F238E27FC236}">
                <a16:creationId xmlns:a16="http://schemas.microsoft.com/office/drawing/2014/main" id="{D90B80E1-48AB-3D48-B479-74ECC2A43063}"/>
              </a:ext>
            </a:extLst>
          </p:cNvPr>
          <p:cNvPicPr>
            <a:picLocks noChangeAspect="1"/>
          </p:cNvPicPr>
          <p:nvPr/>
        </p:nvPicPr>
        <p:blipFill rotWithShape="1">
          <a:blip r:embed="rId2"/>
          <a:srcRect l="41035" r="24283" b="-1"/>
          <a:stretch/>
        </p:blipFill>
        <p:spPr>
          <a:xfrm>
            <a:off x="486918" y="722376"/>
            <a:ext cx="2503170" cy="5413248"/>
          </a:xfrm>
          <a:prstGeom prst="rect">
            <a:avLst/>
          </a:prstGeom>
          <a:effectLst/>
        </p:spPr>
      </p:pic>
      <p:sp>
        <p:nvSpPr>
          <p:cNvPr id="4" name="Rectangle 3"/>
          <p:cNvSpPr txBox="1">
            <a:spLocks noChangeArrowheads="1"/>
          </p:cNvSpPr>
          <p:nvPr/>
        </p:nvSpPr>
        <p:spPr>
          <a:xfrm>
            <a:off x="3910935" y="2438400"/>
            <a:ext cx="4817136" cy="37854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defRPr/>
            </a:pPr>
            <a:endParaRPr lang="en-US" sz="1700" b="1" dirty="0"/>
          </a:p>
          <a:p>
            <a:pPr indent="-228600" defTabSz="914400">
              <a:lnSpc>
                <a:spcPct val="90000"/>
              </a:lnSpc>
              <a:buFont typeface="Arial" panose="020B0604020202020204" pitchFamily="34" charset="0"/>
              <a:buChar char="•"/>
              <a:defRPr/>
            </a:pPr>
            <a:r>
              <a:rPr lang="en-US" sz="1700" b="1" dirty="0"/>
              <a:t>Rotations</a:t>
            </a:r>
          </a:p>
          <a:p>
            <a:pPr marL="0" indent="-228600" defTabSz="914400">
              <a:lnSpc>
                <a:spcPct val="90000"/>
              </a:lnSpc>
              <a:buFont typeface="Arial" panose="020B0604020202020204" pitchFamily="34" charset="0"/>
              <a:buChar char="•"/>
              <a:defRPr/>
            </a:pPr>
            <a:endParaRPr lang="en-US" sz="1700" dirty="0"/>
          </a:p>
          <a:p>
            <a:pPr indent="-228600" defTabSz="914400">
              <a:lnSpc>
                <a:spcPct val="90000"/>
              </a:lnSpc>
              <a:buFont typeface="Arial" panose="020B0604020202020204" pitchFamily="34" charset="0"/>
              <a:buChar char="•"/>
              <a:defRPr/>
            </a:pPr>
            <a:r>
              <a:rPr lang="en-US" sz="1700" dirty="0"/>
              <a:t>Rural general </a:t>
            </a:r>
            <a:r>
              <a:rPr lang="en-US" sz="1700" dirty="0" err="1"/>
              <a:t>paediatrics</a:t>
            </a:r>
            <a:r>
              <a:rPr lang="en-US" sz="1700" dirty="0"/>
              <a:t> (Sarnia and other sites) - 2 blocks	</a:t>
            </a:r>
          </a:p>
          <a:p>
            <a:pPr indent="-228600" defTabSz="914400">
              <a:lnSpc>
                <a:spcPct val="90000"/>
              </a:lnSpc>
              <a:buFont typeface="Arial" panose="020B0604020202020204" pitchFamily="34" charset="0"/>
              <a:buChar char="•"/>
              <a:defRPr/>
            </a:pPr>
            <a:endParaRPr lang="en-US" sz="1700" dirty="0"/>
          </a:p>
          <a:p>
            <a:pPr indent="-228600" defTabSz="914400">
              <a:lnSpc>
                <a:spcPct val="90000"/>
              </a:lnSpc>
              <a:buFont typeface="Arial" panose="020B0604020202020204" pitchFamily="34" charset="0"/>
              <a:buChar char="•"/>
              <a:defRPr/>
            </a:pPr>
            <a:r>
              <a:rPr lang="en-US" sz="1700" dirty="0"/>
              <a:t>Tertiary inpatient </a:t>
            </a:r>
            <a:r>
              <a:rPr lang="en-US" sz="1700" dirty="0" err="1"/>
              <a:t>paediatrics</a:t>
            </a:r>
            <a:r>
              <a:rPr lang="en-US" sz="1700" dirty="0"/>
              <a:t> (London) - 1 block					  </a:t>
            </a:r>
          </a:p>
          <a:p>
            <a:pPr indent="-228600" defTabSz="914400">
              <a:lnSpc>
                <a:spcPct val="90000"/>
              </a:lnSpc>
              <a:buFont typeface="Arial" panose="020B0604020202020204" pitchFamily="34" charset="0"/>
              <a:buChar char="•"/>
              <a:defRPr/>
            </a:pPr>
            <a:r>
              <a:rPr lang="en-US" sz="1700" dirty="0"/>
              <a:t>Emergency &amp; Airway (London) - 2 blocks		</a:t>
            </a:r>
          </a:p>
          <a:p>
            <a:pPr indent="-228600" defTabSz="914400">
              <a:lnSpc>
                <a:spcPct val="90000"/>
              </a:lnSpc>
              <a:buFont typeface="Arial" panose="020B0604020202020204" pitchFamily="34" charset="0"/>
              <a:buChar char="•"/>
              <a:defRPr/>
            </a:pPr>
            <a:r>
              <a:rPr lang="en-US" sz="1700" dirty="0"/>
              <a:t>Electives (Varied Sites) - 2 blocks		</a:t>
            </a:r>
          </a:p>
        </p:txBody>
      </p:sp>
    </p:spTree>
    <p:extLst>
      <p:ext uri="{BB962C8B-B14F-4D97-AF65-F5344CB8AC3E}">
        <p14:creationId xmlns:p14="http://schemas.microsoft.com/office/powerpoint/2010/main" val="252075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9E6565-A1A6-A043-BD79-C40EE8970418}"/>
              </a:ext>
            </a:extLst>
          </p:cNvPr>
          <p:cNvPicPr>
            <a:picLocks noChangeAspect="1"/>
          </p:cNvPicPr>
          <p:nvPr/>
        </p:nvPicPr>
        <p:blipFill>
          <a:blip r:embed="rId2"/>
          <a:stretch>
            <a:fillRect/>
          </a:stretch>
        </p:blipFill>
        <p:spPr>
          <a:xfrm>
            <a:off x="5567589" y="4116581"/>
            <a:ext cx="3439886" cy="1694575"/>
          </a:xfrm>
          <a:prstGeom prst="rect">
            <a:avLst/>
          </a:prstGeom>
        </p:spPr>
      </p:pic>
      <p:sp>
        <p:nvSpPr>
          <p:cNvPr id="38914" name="Rectangle 2">
            <a:extLst>
              <a:ext uri="{FF2B5EF4-FFF2-40B4-BE49-F238E27FC236}">
                <a16:creationId xmlns:a16="http://schemas.microsoft.com/office/drawing/2014/main" id="{18D4D15A-F321-4A4E-9ACA-CB8E418AEB77}"/>
              </a:ext>
            </a:extLst>
          </p:cNvPr>
          <p:cNvSpPr>
            <a:spLocks noGrp="1" noChangeArrowheads="1"/>
          </p:cNvSpPr>
          <p:nvPr>
            <p:ph type="title"/>
          </p:nvPr>
        </p:nvSpPr>
        <p:spPr>
          <a:xfrm>
            <a:off x="457200" y="288925"/>
            <a:ext cx="8229600" cy="581025"/>
          </a:xfrm>
        </p:spPr>
        <p:txBody>
          <a:bodyPr anchor="t"/>
          <a:lstStyle/>
          <a:p>
            <a:pPr>
              <a:defRPr/>
            </a:pPr>
            <a:r>
              <a:rPr lang="en-US" sz="4000" dirty="0">
                <a:latin typeface="Arial" charset="0"/>
                <a:ea typeface="ＭＳ Ｐゴシック" charset="0"/>
                <a:cs typeface="+mj-cs"/>
              </a:rPr>
              <a:t>Program Contacts</a:t>
            </a:r>
          </a:p>
        </p:txBody>
      </p:sp>
      <p:sp>
        <p:nvSpPr>
          <p:cNvPr id="18434" name="Rectangle 3">
            <a:extLst>
              <a:ext uri="{FF2B5EF4-FFF2-40B4-BE49-F238E27FC236}">
                <a16:creationId xmlns:a16="http://schemas.microsoft.com/office/drawing/2014/main" id="{20BB6901-06A7-1146-9B88-F1284C8A33AF}"/>
              </a:ext>
            </a:extLst>
          </p:cNvPr>
          <p:cNvSpPr>
            <a:spLocks noGrp="1"/>
          </p:cNvSpPr>
          <p:nvPr>
            <p:ph type="body" idx="1"/>
          </p:nvPr>
        </p:nvSpPr>
        <p:spPr>
          <a:xfrm>
            <a:off x="457200" y="1035050"/>
            <a:ext cx="8550275" cy="5091113"/>
          </a:xfrm>
        </p:spPr>
        <p:txBody>
          <a:bodyPr/>
          <a:lstStyle/>
          <a:p>
            <a:pPr marL="0" indent="0">
              <a:buFont typeface="Arial" panose="020B0604020202020204" pitchFamily="34" charset="0"/>
              <a:buNone/>
            </a:pPr>
            <a:r>
              <a:rPr lang="en-US" altLang="en-US" sz="2000" dirty="0">
                <a:solidFill>
                  <a:srgbClr val="000000"/>
                </a:solidFill>
                <a:latin typeface="Arial" panose="020B0604020202020204" pitchFamily="34" charset="0"/>
              </a:rPr>
              <a:t>ES Program Director: Dr. Kyle Carter </a:t>
            </a:r>
            <a:r>
              <a:rPr lang="en-US" altLang="en-US" sz="2000" dirty="0">
                <a:solidFill>
                  <a:srgbClr val="000000"/>
                </a:solidFill>
                <a:latin typeface="Arial" panose="020B0604020202020204" pitchFamily="34" charset="0"/>
                <a:hlinkClick r:id="rId3"/>
              </a:rPr>
              <a:t>kcarte</a:t>
            </a:r>
            <a:r>
              <a:rPr lang="en-US" altLang="en-US" sz="2000" dirty="0">
                <a:latin typeface="Arial" panose="020B0604020202020204" pitchFamily="34" charset="0"/>
                <a:hlinkClick r:id="rId3"/>
              </a:rPr>
              <a:t>@uwo.ca</a:t>
            </a:r>
            <a:endParaRPr lang="en-US" altLang="en-US" sz="2000" dirty="0">
              <a:latin typeface="Arial" panose="020B0604020202020204" pitchFamily="34" charset="0"/>
            </a:endParaRPr>
          </a:p>
          <a:p>
            <a:pPr marL="0" indent="0">
              <a:buFont typeface="Arial" panose="020B0604020202020204" pitchFamily="34" charset="0"/>
              <a:buNone/>
            </a:pPr>
            <a:r>
              <a:rPr lang="en-US" altLang="en-US" sz="2000" dirty="0">
                <a:solidFill>
                  <a:srgbClr val="000000"/>
                </a:solidFill>
                <a:latin typeface="Arial" panose="020B0604020202020204" pitchFamily="34" charset="0"/>
              </a:rPr>
              <a:t>DFM Program Director: Dr. Julie Copeland </a:t>
            </a:r>
            <a:r>
              <a:rPr lang="en-US" altLang="en-US" sz="2000" dirty="0">
                <a:latin typeface="Arial" panose="020B0604020202020204" pitchFamily="34" charset="0"/>
                <a:hlinkClick r:id="rId4"/>
              </a:rPr>
              <a:t>jcopeland3@uwo.ca</a:t>
            </a:r>
            <a:endParaRPr lang="en-US" altLang="en-US" sz="2000" dirty="0">
              <a:latin typeface="Arial" panose="020B0604020202020204" pitchFamily="34" charset="0"/>
            </a:endParaRPr>
          </a:p>
          <a:p>
            <a:pPr marL="0" indent="0">
              <a:buFont typeface="Arial" panose="020B0604020202020204" pitchFamily="34" charset="0"/>
              <a:buNone/>
            </a:pPr>
            <a:r>
              <a:rPr lang="en-US" altLang="en-US" sz="2000" dirty="0">
                <a:solidFill>
                  <a:srgbClr val="000000"/>
                </a:solidFill>
                <a:latin typeface="Arial" panose="020B0604020202020204" pitchFamily="34" charset="0"/>
              </a:rPr>
              <a:t>DFM Associate Program Director: Dr. Daniel </a:t>
            </a:r>
            <a:r>
              <a:rPr lang="en-US" altLang="en-US" sz="2000" dirty="0" err="1">
                <a:solidFill>
                  <a:srgbClr val="000000"/>
                </a:solidFill>
                <a:latin typeface="Arial" panose="020B0604020202020204" pitchFamily="34" charset="0"/>
              </a:rPr>
              <a:t>Grushka</a:t>
            </a:r>
            <a:r>
              <a:rPr lang="en-US" altLang="en-US" sz="2000"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hlinkClick r:id="rId5"/>
              </a:rPr>
              <a:t>dgrushk@uwo.ca</a:t>
            </a:r>
            <a:r>
              <a:rPr lang="en-US" altLang="en-US" sz="2000" dirty="0">
                <a:solidFill>
                  <a:srgbClr val="000000"/>
                </a:solidFill>
                <a:latin typeface="Arial" panose="020B0604020202020204" pitchFamily="34" charset="0"/>
              </a:rPr>
              <a:t>) </a:t>
            </a:r>
            <a:endParaRPr lang="en-US" altLang="en-US" sz="2000" dirty="0">
              <a:latin typeface="Arial" panose="020B0604020202020204" pitchFamily="34" charset="0"/>
            </a:endParaRPr>
          </a:p>
          <a:p>
            <a:pPr marL="0" indent="0">
              <a:buNone/>
            </a:pPr>
            <a:r>
              <a:rPr lang="en-US" altLang="en-US" sz="2000" dirty="0">
                <a:solidFill>
                  <a:srgbClr val="000000"/>
                </a:solidFill>
                <a:latin typeface="Arial" panose="020B0604020202020204" pitchFamily="34" charset="0"/>
              </a:rPr>
              <a:t>Program Administrator: Ms. Laura Sparrow </a:t>
            </a:r>
            <a:r>
              <a:rPr lang="en-US" altLang="en-US" sz="2000" dirty="0">
                <a:latin typeface="Arial" panose="020B0604020202020204" pitchFamily="34" charset="0"/>
                <a:hlinkClick r:id="rId6"/>
              </a:rPr>
              <a:t>laura.sparrow@schulich.uwo.ca</a:t>
            </a:r>
            <a:r>
              <a:rPr lang="en-US" altLang="en-US" sz="2000" dirty="0">
                <a:latin typeface="Arial" panose="020B0604020202020204" pitchFamily="34" charset="0"/>
              </a:rPr>
              <a:t>   </a:t>
            </a:r>
          </a:p>
          <a:p>
            <a:pPr marL="0" indent="0">
              <a:buFont typeface="Arial" panose="020B0604020202020204" pitchFamily="34" charset="0"/>
              <a:buNone/>
            </a:pPr>
            <a:r>
              <a:rPr lang="en-US" altLang="en-US" sz="2000" dirty="0">
                <a:solidFill>
                  <a:schemeClr val="tx1"/>
                </a:solidFill>
                <a:latin typeface="Arial" panose="020B0604020202020204" pitchFamily="34" charset="0"/>
              </a:rPr>
              <a:t>Office of Distributed Education: Mrs. Brenda Hennessey</a:t>
            </a:r>
            <a:br>
              <a:rPr lang="en-US" altLang="en-US" sz="2000" dirty="0">
                <a:solidFill>
                  <a:schemeClr val="tx1"/>
                </a:solidFill>
                <a:latin typeface="Arial" panose="020B0604020202020204" pitchFamily="34" charset="0"/>
              </a:rPr>
            </a:br>
            <a:r>
              <a:rPr lang="en-US" altLang="en-US" sz="2000" dirty="0">
                <a:solidFill>
                  <a:schemeClr val="tx1"/>
                </a:solidFill>
                <a:latin typeface="Arial" panose="020B0604020202020204" pitchFamily="34" charset="0"/>
                <a:hlinkClick r:id="rId7"/>
              </a:rPr>
              <a:t>distributed.education@schulich.uwo.ca</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3457359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p:cNvSpPr>
          <p:nvPr>
            <p:ph type="title" idx="4294967295"/>
          </p:nvPr>
        </p:nvSpPr>
        <p:spPr>
          <a:xfrm>
            <a:off x="360759" y="3752849"/>
            <a:ext cx="2468166" cy="2452687"/>
          </a:xfrm>
        </p:spPr>
        <p:txBody>
          <a:bodyPr vert="horz" lIns="91440" tIns="45720" rIns="91440" bIns="45720" rtlCol="0" anchor="ctr">
            <a:normAutofit/>
          </a:bodyPr>
          <a:lstStyle/>
          <a:p>
            <a:pPr defTabSz="914400" eaLnBrk="1" hangingPunct="1">
              <a:lnSpc>
                <a:spcPct val="90000"/>
              </a:lnSpc>
            </a:pPr>
            <a:r>
              <a:rPr lang="en-US" altLang="en-US" sz="3100">
                <a:solidFill>
                  <a:schemeClr val="tx1"/>
                </a:solidFill>
                <a:latin typeface="+mj-lt"/>
                <a:ea typeface="+mj-ea"/>
                <a:cs typeface="+mj-cs"/>
              </a:rPr>
              <a:t>Primary Care Chronic Disease Management Program</a:t>
            </a:r>
          </a:p>
        </p:txBody>
      </p:sp>
      <p:pic>
        <p:nvPicPr>
          <p:cNvPr id="17412" name="Picture 5" descr="diabetes-mellitus.jpg"/>
          <p:cNvPicPr>
            <a:picLocks noChangeAspect="1"/>
          </p:cNvPicPr>
          <p:nvPr/>
        </p:nvPicPr>
        <p:blipFill rotWithShape="1">
          <a:blip r:embed="rId2">
            <a:extLst>
              <a:ext uri="{28A0092B-C50C-407E-A947-70E740481C1C}">
                <a14:useLocalDpi xmlns:a14="http://schemas.microsoft.com/office/drawing/2010/main" val="0"/>
              </a:ext>
            </a:extLst>
          </a:blip>
          <a:srcRect t="11614" b="34279"/>
          <a:stretch/>
        </p:blipFill>
        <p:spPr bwMode="auto">
          <a:xfrm>
            <a:off x="20" y="351702"/>
            <a:ext cx="9143980" cy="32496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txBox="1">
            <a:spLocks noChangeArrowheads="1"/>
          </p:cNvSpPr>
          <p:nvPr/>
        </p:nvSpPr>
        <p:spPr bwMode="auto">
          <a:xfrm>
            <a:off x="3167986" y="3752850"/>
            <a:ext cx="5614060" cy="24526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Program Director</a:t>
            </a:r>
          </a:p>
          <a:p>
            <a:pPr marL="114300" indent="0" defTabSz="914400" eaLnBrk="1" hangingPunct="1">
              <a:lnSpc>
                <a:spcPct val="90000"/>
              </a:lnSpc>
              <a:spcBef>
                <a:spcPct val="20000"/>
              </a:spcBef>
              <a:spcAft>
                <a:spcPct val="0"/>
              </a:spcAft>
              <a:buSzTx/>
              <a:buNone/>
            </a:pPr>
            <a:endParaRPr lang="en-US" altLang="en-US" sz="1400" dirty="0">
              <a:solidFill>
                <a:schemeClr val="tx1"/>
              </a:solidFill>
              <a:latin typeface="+mn-lt"/>
              <a:ea typeface="+mn-ea"/>
            </a:endParaRPr>
          </a:p>
          <a:p>
            <a:pPr lvl="1" indent="-228600" defTabSz="914400" eaLnBrk="1" hangingPunct="1">
              <a:lnSpc>
                <a:spcPct val="90000"/>
              </a:lnSpc>
              <a:buFont typeface="Arial" panose="020B0604020202020204" pitchFamily="34" charset="0"/>
              <a:buChar char="•"/>
            </a:pPr>
            <a:r>
              <a:rPr lang="en-US" altLang="en-US" sz="1400" dirty="0">
                <a:solidFill>
                  <a:schemeClr val="tx1"/>
                </a:solidFill>
                <a:latin typeface="+mn-lt"/>
                <a:ea typeface="+mn-ea"/>
              </a:rPr>
              <a:t>Dr. Sonja Reichert</a:t>
            </a:r>
          </a:p>
          <a:p>
            <a:pPr lvl="1" indent="-228600" defTabSz="914400" eaLnBrk="1" hangingPunct="1">
              <a:lnSpc>
                <a:spcPct val="90000"/>
              </a:lnSpc>
              <a:buFont typeface="Arial" panose="020B0604020202020204" pitchFamily="34" charset="0"/>
              <a:buChar char="•"/>
            </a:pPr>
            <a:r>
              <a:rPr lang="en-US" altLang="en-US" sz="1400" dirty="0">
                <a:solidFill>
                  <a:schemeClr val="tx1"/>
                </a:solidFill>
                <a:latin typeface="+mn-lt"/>
                <a:ea typeface="+mn-ea"/>
                <a:hlinkClick r:id="rId3"/>
              </a:rPr>
              <a:t>sreiche2@uwo.ca</a:t>
            </a:r>
            <a:endParaRPr lang="en-US" altLang="en-US" sz="1400" dirty="0">
              <a:solidFill>
                <a:schemeClr val="tx1"/>
              </a:solidFill>
              <a:latin typeface="+mn-lt"/>
              <a:ea typeface="+mn-ea"/>
            </a:endParaRPr>
          </a:p>
          <a:p>
            <a:pPr lvl="1" indent="-228600" defTabSz="914400" eaLnBrk="1" hangingPunct="1">
              <a:lnSpc>
                <a:spcPct val="90000"/>
              </a:lnSpc>
              <a:buFont typeface="Arial" panose="020B0604020202020204" pitchFamily="34" charset="0"/>
              <a:buChar char="•"/>
            </a:pPr>
            <a:endParaRPr lang="en-US" altLang="en-US" sz="14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Number of residents</a:t>
            </a:r>
          </a:p>
          <a:p>
            <a:pPr lvl="1" indent="-228600" defTabSz="914400" eaLnBrk="1" hangingPunct="1">
              <a:lnSpc>
                <a:spcPct val="90000"/>
              </a:lnSpc>
              <a:buFont typeface="Arial" panose="020B0604020202020204" pitchFamily="34" charset="0"/>
              <a:buChar char="•"/>
            </a:pPr>
            <a:r>
              <a:rPr lang="en-US" altLang="en-US" sz="1400" dirty="0">
                <a:solidFill>
                  <a:schemeClr val="tx1"/>
                </a:solidFill>
                <a:latin typeface="+mn-lt"/>
                <a:ea typeface="+mn-ea"/>
              </a:rPr>
              <a:t>1-2 residents/year</a:t>
            </a:r>
          </a:p>
          <a:p>
            <a:pPr lvl="1" indent="-228600" defTabSz="914400" eaLnBrk="1" hangingPunct="1">
              <a:lnSpc>
                <a:spcPct val="90000"/>
              </a:lnSpc>
              <a:buFont typeface="Arial" panose="020B0604020202020204" pitchFamily="34" charset="0"/>
              <a:buChar char="•"/>
            </a:pPr>
            <a:endParaRPr lang="en-US" altLang="en-US" sz="1400" dirty="0">
              <a:solidFill>
                <a:schemeClr val="tx1"/>
              </a:solidFill>
              <a:latin typeface="+mn-lt"/>
              <a:ea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pPr defTabSz="914400" eaLnBrk="1" hangingPunct="1">
              <a:lnSpc>
                <a:spcPct val="90000"/>
              </a:lnSpc>
            </a:pPr>
            <a:r>
              <a:rPr lang="en-US" sz="3400" kern="1200">
                <a:solidFill>
                  <a:srgbClr val="FFFFFF"/>
                </a:solidFill>
                <a:latin typeface="+mj-lt"/>
                <a:ea typeface="+mj-ea"/>
                <a:cs typeface="+mj-cs"/>
              </a:rPr>
              <a:t>Primary Care Chronic Disease Management Program</a:t>
            </a:r>
          </a:p>
        </p:txBody>
      </p:sp>
      <p:sp>
        <p:nvSpPr>
          <p:cNvPr id="4" name="Rectangle 3"/>
          <p:cNvSpPr txBox="1">
            <a:spLocks noChangeArrowheads="1"/>
          </p:cNvSpPr>
          <p:nvPr/>
        </p:nvSpPr>
        <p:spPr>
          <a:xfrm>
            <a:off x="4567930" y="801866"/>
            <a:ext cx="3979563" cy="523063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1900">
                <a:solidFill>
                  <a:srgbClr val="000000"/>
                </a:solidFill>
              </a:rPr>
              <a:t>12 month program that focuses on the management of patients with chronic diseases</a:t>
            </a:r>
          </a:p>
          <a:p>
            <a:pPr indent="-228600" defTabSz="914400">
              <a:lnSpc>
                <a:spcPct val="90000"/>
              </a:lnSpc>
              <a:buFont typeface="Arial" panose="020B0604020202020204" pitchFamily="34" charset="0"/>
              <a:buChar char="•"/>
            </a:pPr>
            <a:r>
              <a:rPr lang="en-US" sz="1900">
                <a:solidFill>
                  <a:srgbClr val="000000"/>
                </a:solidFill>
              </a:rPr>
              <a:t>Longitudinal rotations allow for flexibility regarding developing interests in specific fields</a:t>
            </a:r>
          </a:p>
          <a:p>
            <a:pPr indent="-228600" defTabSz="914400">
              <a:lnSpc>
                <a:spcPct val="90000"/>
              </a:lnSpc>
              <a:buFont typeface="Arial" panose="020B0604020202020204" pitchFamily="34" charset="0"/>
              <a:buChar char="•"/>
            </a:pPr>
            <a:r>
              <a:rPr lang="en-US" sz="1900">
                <a:solidFill>
                  <a:srgbClr val="000000"/>
                </a:solidFill>
              </a:rPr>
              <a:t>Rotations include outpatient clinics in:</a:t>
            </a:r>
          </a:p>
          <a:p>
            <a:pPr lvl="1" indent="-228600" defTabSz="914400">
              <a:lnSpc>
                <a:spcPct val="90000"/>
              </a:lnSpc>
              <a:buFont typeface="Arial" panose="020B0604020202020204" pitchFamily="34" charset="0"/>
              <a:buChar char="•"/>
            </a:pPr>
            <a:r>
              <a:rPr lang="en-US" sz="1900">
                <a:solidFill>
                  <a:srgbClr val="000000"/>
                </a:solidFill>
              </a:rPr>
              <a:t>Diabetes</a:t>
            </a:r>
          </a:p>
          <a:p>
            <a:pPr lvl="1" indent="-228600" defTabSz="914400">
              <a:lnSpc>
                <a:spcPct val="90000"/>
              </a:lnSpc>
              <a:buFont typeface="Arial" panose="020B0604020202020204" pitchFamily="34" charset="0"/>
              <a:buChar char="•"/>
            </a:pPr>
            <a:r>
              <a:rPr lang="en-US" sz="1900">
                <a:solidFill>
                  <a:srgbClr val="000000"/>
                </a:solidFill>
              </a:rPr>
              <a:t>Cardiovascular health</a:t>
            </a:r>
          </a:p>
          <a:p>
            <a:pPr lvl="1" indent="-228600" defTabSz="914400">
              <a:lnSpc>
                <a:spcPct val="90000"/>
              </a:lnSpc>
              <a:buFont typeface="Arial" panose="020B0604020202020204" pitchFamily="34" charset="0"/>
              <a:buChar char="•"/>
            </a:pPr>
            <a:r>
              <a:rPr lang="en-US" sz="1900">
                <a:solidFill>
                  <a:srgbClr val="000000"/>
                </a:solidFill>
              </a:rPr>
              <a:t>Nephrology</a:t>
            </a:r>
          </a:p>
          <a:p>
            <a:pPr lvl="1" indent="-228600" defTabSz="914400">
              <a:lnSpc>
                <a:spcPct val="90000"/>
              </a:lnSpc>
              <a:buFont typeface="Arial" panose="020B0604020202020204" pitchFamily="34" charset="0"/>
              <a:buChar char="•"/>
            </a:pPr>
            <a:r>
              <a:rPr lang="en-US" sz="1900">
                <a:solidFill>
                  <a:srgbClr val="000000"/>
                </a:solidFill>
              </a:rPr>
              <a:t>Neurology</a:t>
            </a:r>
          </a:p>
          <a:p>
            <a:pPr lvl="1" indent="-228600" defTabSz="914400">
              <a:lnSpc>
                <a:spcPct val="90000"/>
              </a:lnSpc>
              <a:buFont typeface="Arial" panose="020B0604020202020204" pitchFamily="34" charset="0"/>
              <a:buChar char="•"/>
            </a:pPr>
            <a:r>
              <a:rPr lang="en-US" sz="1900">
                <a:solidFill>
                  <a:srgbClr val="000000"/>
                </a:solidFill>
              </a:rPr>
              <a:t>COPD</a:t>
            </a:r>
          </a:p>
          <a:p>
            <a:pPr lvl="1" indent="-228600" defTabSz="914400">
              <a:lnSpc>
                <a:spcPct val="90000"/>
              </a:lnSpc>
              <a:buFont typeface="Arial" panose="020B0604020202020204" pitchFamily="34" charset="0"/>
              <a:buChar char="•"/>
            </a:pPr>
            <a:r>
              <a:rPr lang="en-US" sz="1900">
                <a:solidFill>
                  <a:srgbClr val="000000"/>
                </a:solidFill>
              </a:rPr>
              <a:t>Wound care</a:t>
            </a:r>
          </a:p>
          <a:p>
            <a:pPr lvl="1" indent="-228600" defTabSz="914400">
              <a:lnSpc>
                <a:spcPct val="90000"/>
              </a:lnSpc>
              <a:buFont typeface="Arial" panose="020B0604020202020204" pitchFamily="34" charset="0"/>
              <a:buChar char="•"/>
            </a:pPr>
            <a:r>
              <a:rPr lang="en-US" sz="1900">
                <a:solidFill>
                  <a:srgbClr val="000000"/>
                </a:solidFill>
              </a:rPr>
              <a:t>Rheumatologic diseases</a:t>
            </a:r>
          </a:p>
          <a:p>
            <a:pPr lvl="1" indent="-228600" defTabSz="914400">
              <a:lnSpc>
                <a:spcPct val="90000"/>
              </a:lnSpc>
              <a:buFont typeface="Arial" panose="020B0604020202020204" pitchFamily="34" charset="0"/>
              <a:buChar char="•"/>
            </a:pPr>
            <a:r>
              <a:rPr lang="en-US" sz="1900">
                <a:solidFill>
                  <a:srgbClr val="000000"/>
                </a:solidFill>
              </a:rPr>
              <a:t>Electives based on resident’s educational objectives</a:t>
            </a:r>
          </a:p>
          <a:p>
            <a:pPr lvl="1" indent="-228600" defTabSz="914400">
              <a:lnSpc>
                <a:spcPct val="90000"/>
              </a:lnSpc>
              <a:buFont typeface="Arial" panose="020B0604020202020204" pitchFamily="34" charset="0"/>
              <a:buChar char="•"/>
            </a:pPr>
            <a:endParaRPr lang="en-US" sz="1900">
              <a:solidFill>
                <a:srgbClr val="000000"/>
              </a:solidFill>
            </a:endParaRPr>
          </a:p>
        </p:txBody>
      </p:sp>
    </p:spTree>
    <p:extLst>
      <p:ext uri="{BB962C8B-B14F-4D97-AF65-F5344CB8AC3E}">
        <p14:creationId xmlns:p14="http://schemas.microsoft.com/office/powerpoint/2010/main" val="1498105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a:xfrm>
            <a:off x="3724072" y="629268"/>
            <a:ext cx="4939868" cy="1286160"/>
          </a:xfrm>
        </p:spPr>
        <p:txBody>
          <a:bodyPr anchor="b">
            <a:normAutofit/>
          </a:bodyPr>
          <a:lstStyle/>
          <a:p>
            <a:pPr>
              <a:lnSpc>
                <a:spcPct val="90000"/>
              </a:lnSpc>
            </a:pPr>
            <a:r>
              <a:rPr lang="en-US" altLang="en-US" sz="4300">
                <a:latin typeface="Arial" panose="020B0604020202020204" pitchFamily="34" charset="0"/>
                <a:cs typeface="Arial" panose="020B0604020202020204" pitchFamily="34" charset="0"/>
              </a:rPr>
              <a:t>Primary Care Rheumatology</a:t>
            </a:r>
          </a:p>
        </p:txBody>
      </p:sp>
      <p:sp>
        <p:nvSpPr>
          <p:cNvPr id="4" name="Rectangle 3"/>
          <p:cNvSpPr txBox="1">
            <a:spLocks noGrp="1" noChangeArrowheads="1"/>
          </p:cNvSpPr>
          <p:nvPr>
            <p:ph idx="1"/>
          </p:nvPr>
        </p:nvSpPr>
        <p:spPr>
          <a:xfrm>
            <a:off x="3724073" y="2438400"/>
            <a:ext cx="4939867" cy="3785419"/>
          </a:xfrm>
        </p:spPr>
        <p:txBody>
          <a:bodyPr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CA" sz="1700">
                <a:latin typeface="Arial" charset="0"/>
                <a:ea typeface="ＭＳ Ｐゴシック" charset="0"/>
              </a:rPr>
              <a:t>Program Director</a:t>
            </a:r>
          </a:p>
          <a:p>
            <a:pPr lvl="1">
              <a:defRPr/>
            </a:pPr>
            <a:r>
              <a:rPr lang="en-US" sz="1700">
                <a:latin typeface="Arial" charset="0"/>
                <a:ea typeface="ＭＳ Ｐゴシック" charset="0"/>
              </a:rPr>
              <a:t>Dr. Gina Rohekar</a:t>
            </a:r>
          </a:p>
          <a:p>
            <a:pPr lvl="1">
              <a:defRPr/>
            </a:pPr>
            <a:r>
              <a:rPr lang="en-US" sz="1700">
                <a:latin typeface="Arial" charset="0"/>
                <a:ea typeface="ＭＳ Ｐゴシック" charset="0"/>
                <a:hlinkClick r:id="rId2"/>
              </a:rPr>
              <a:t>gina.rohekar@sjhc.london.on.ca</a:t>
            </a:r>
            <a:endParaRPr lang="en-US" sz="1700">
              <a:latin typeface="Arial" charset="0"/>
              <a:ea typeface="ＭＳ Ｐゴシック" charset="0"/>
            </a:endParaRPr>
          </a:p>
          <a:p>
            <a:pPr lvl="1">
              <a:buFontTx/>
              <a:buNone/>
              <a:defRPr/>
            </a:pPr>
            <a:endParaRPr lang="en-US" sz="1700">
              <a:latin typeface="Arial" charset="0"/>
              <a:ea typeface="ＭＳ Ｐゴシック" charset="0"/>
            </a:endParaRPr>
          </a:p>
          <a:p>
            <a:pPr lvl="1">
              <a:buFontTx/>
              <a:buNone/>
              <a:defRPr/>
            </a:pPr>
            <a:endParaRPr lang="en-US" sz="1700">
              <a:latin typeface="Arial" charset="0"/>
              <a:ea typeface="ＭＳ Ｐゴシック" charset="0"/>
            </a:endParaRPr>
          </a:p>
          <a:p>
            <a:pPr>
              <a:defRPr/>
            </a:pPr>
            <a:r>
              <a:rPr lang="en-US" sz="1700">
                <a:latin typeface="Arial" charset="0"/>
                <a:ea typeface="ＭＳ Ｐゴシック" charset="0"/>
                <a:cs typeface="ＭＳ Ｐゴシック" charset="0"/>
              </a:rPr>
              <a:t>Number of residents</a:t>
            </a:r>
          </a:p>
          <a:p>
            <a:pPr lvl="1">
              <a:defRPr/>
            </a:pPr>
            <a:r>
              <a:rPr lang="en-US" sz="1700">
                <a:latin typeface="Arial" charset="0"/>
                <a:ea typeface="ＭＳ Ｐゴシック" charset="0"/>
              </a:rPr>
              <a:t>1 resident/year</a:t>
            </a:r>
          </a:p>
          <a:p>
            <a:pPr marL="457200" lvl="1" indent="0">
              <a:buFont typeface="Arial"/>
              <a:buNone/>
              <a:defRPr/>
            </a:pPr>
            <a:endParaRPr lang="en-US" sz="1700">
              <a:latin typeface="Arial" charset="0"/>
              <a:ea typeface="ＭＳ Ｐゴシック" charset="0"/>
            </a:endParaRPr>
          </a:p>
        </p:txBody>
      </p:sp>
      <p:pic>
        <p:nvPicPr>
          <p:cNvPr id="19460" name="Picture 4" descr="rheumatology-skeleton-450.jpg"/>
          <p:cNvPicPr>
            <a:picLocks noChangeAspect="1"/>
          </p:cNvPicPr>
          <p:nvPr/>
        </p:nvPicPr>
        <p:blipFill rotWithShape="1">
          <a:blip r:embed="rId3">
            <a:extLst>
              <a:ext uri="{28A0092B-C50C-407E-A947-70E740481C1C}">
                <a14:useLocalDpi xmlns:a14="http://schemas.microsoft.com/office/drawing/2010/main" val="0"/>
              </a:ext>
            </a:extLst>
          </a:blip>
          <a:srcRect l="14416" r="1799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783B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724072" y="629268"/>
            <a:ext cx="4939868" cy="1286160"/>
          </a:xfrm>
        </p:spPr>
        <p:txBody>
          <a:bodyPr anchor="b">
            <a:normAutofit/>
          </a:bodyPr>
          <a:lstStyle/>
          <a:p>
            <a:pPr>
              <a:lnSpc>
                <a:spcPct val="90000"/>
              </a:lnSpc>
            </a:pPr>
            <a:r>
              <a:rPr lang="en-US" altLang="en-US" sz="4300">
                <a:latin typeface="Arial" panose="020B0604020202020204" pitchFamily="34" charset="0"/>
                <a:cs typeface="Arial" panose="020B0604020202020204" pitchFamily="34" charset="0"/>
              </a:rPr>
              <a:t>Primary Care Rheumatology</a:t>
            </a:r>
          </a:p>
        </p:txBody>
      </p:sp>
      <p:sp>
        <p:nvSpPr>
          <p:cNvPr id="7" name="Content Placeholder 2"/>
          <p:cNvSpPr>
            <a:spLocks noGrp="1"/>
          </p:cNvSpPr>
          <p:nvPr>
            <p:ph idx="1"/>
          </p:nvPr>
        </p:nvSpPr>
        <p:spPr>
          <a:xfrm>
            <a:off x="3724073" y="2438400"/>
            <a:ext cx="4939867" cy="3785419"/>
          </a:xfrm>
        </p:spPr>
        <p:txBody>
          <a:bodyPr>
            <a:normAutofit/>
          </a:bodyPr>
          <a:lstStyle/>
          <a:p>
            <a:pPr>
              <a:lnSpc>
                <a:spcPct val="90000"/>
              </a:lnSpc>
            </a:pPr>
            <a:r>
              <a:rPr lang="en-US" sz="1700">
                <a:latin typeface="Arial"/>
                <a:cs typeface="Arial"/>
              </a:rPr>
              <a:t>1 year program based out of the St. Joe’s rheumatology clinic focusing on primary care based rheumatological conditions</a:t>
            </a:r>
          </a:p>
          <a:p>
            <a:pPr>
              <a:lnSpc>
                <a:spcPct val="90000"/>
              </a:lnSpc>
            </a:pPr>
            <a:r>
              <a:rPr lang="en-US" sz="1700">
                <a:latin typeface="Arial"/>
                <a:cs typeface="Arial"/>
              </a:rPr>
              <a:t>Areas of focus: </a:t>
            </a:r>
          </a:p>
          <a:p>
            <a:pPr lvl="1">
              <a:lnSpc>
                <a:spcPct val="90000"/>
              </a:lnSpc>
            </a:pPr>
            <a:r>
              <a:rPr lang="en-US" sz="1700">
                <a:latin typeface="Arial"/>
                <a:cs typeface="Arial"/>
              </a:rPr>
              <a:t>OA</a:t>
            </a:r>
          </a:p>
          <a:p>
            <a:pPr lvl="1">
              <a:lnSpc>
                <a:spcPct val="90000"/>
              </a:lnSpc>
            </a:pPr>
            <a:r>
              <a:rPr lang="en-US" sz="1700">
                <a:latin typeface="Arial"/>
                <a:cs typeface="Arial"/>
              </a:rPr>
              <a:t>Inflammatory arthritis</a:t>
            </a:r>
          </a:p>
          <a:p>
            <a:pPr lvl="1">
              <a:lnSpc>
                <a:spcPct val="90000"/>
              </a:lnSpc>
            </a:pPr>
            <a:r>
              <a:rPr lang="en-US" sz="1700">
                <a:latin typeface="Arial"/>
                <a:cs typeface="Arial"/>
              </a:rPr>
              <a:t>Fibromyalgia</a:t>
            </a:r>
          </a:p>
          <a:p>
            <a:pPr lvl="1">
              <a:lnSpc>
                <a:spcPct val="90000"/>
              </a:lnSpc>
            </a:pPr>
            <a:r>
              <a:rPr lang="en-US" sz="1700">
                <a:latin typeface="Arial"/>
                <a:cs typeface="Arial"/>
              </a:rPr>
              <a:t>Tendonitis</a:t>
            </a:r>
          </a:p>
          <a:p>
            <a:pPr lvl="1">
              <a:lnSpc>
                <a:spcPct val="90000"/>
              </a:lnSpc>
            </a:pPr>
            <a:r>
              <a:rPr lang="en-US" sz="1700">
                <a:latin typeface="Arial"/>
                <a:cs typeface="Arial"/>
              </a:rPr>
              <a:t>Mechanical Back Pain</a:t>
            </a:r>
          </a:p>
          <a:p>
            <a:pPr lvl="1">
              <a:lnSpc>
                <a:spcPct val="90000"/>
              </a:lnSpc>
            </a:pPr>
            <a:r>
              <a:rPr lang="en-US" sz="1700">
                <a:latin typeface="Arial"/>
                <a:cs typeface="Arial"/>
              </a:rPr>
              <a:t>Connective Tissue Diseases</a:t>
            </a:r>
          </a:p>
          <a:p>
            <a:pPr lvl="1">
              <a:lnSpc>
                <a:spcPct val="90000"/>
              </a:lnSpc>
            </a:pPr>
            <a:r>
              <a:rPr lang="en-US" sz="1700">
                <a:latin typeface="Arial"/>
                <a:cs typeface="Arial"/>
              </a:rPr>
              <a:t>PMR</a:t>
            </a:r>
          </a:p>
          <a:p>
            <a:pPr marL="0" indent="0">
              <a:lnSpc>
                <a:spcPct val="90000"/>
              </a:lnSpc>
              <a:buNone/>
            </a:pPr>
            <a:endParaRPr lang="en-US" sz="1700">
              <a:latin typeface="Arial"/>
              <a:cs typeface="Arial"/>
            </a:endParaRPr>
          </a:p>
        </p:txBody>
      </p:sp>
      <p:pic>
        <p:nvPicPr>
          <p:cNvPr id="8" name="Picture 7" descr="shutterstock_17401228-720x380.jpg"/>
          <p:cNvPicPr>
            <a:picLocks noChangeAspect="1"/>
          </p:cNvPicPr>
          <p:nvPr/>
        </p:nvPicPr>
        <p:blipFill rotWithShape="1">
          <a:blip r:embed="rId2">
            <a:extLst>
              <a:ext uri="{28A0092B-C50C-407E-A947-70E740481C1C}">
                <a14:useLocalDpi xmlns:a14="http://schemas.microsoft.com/office/drawing/2010/main" val="0"/>
              </a:ext>
            </a:extLst>
          </a:blip>
          <a:srcRect l="21990" r="51268" b="-1"/>
          <a:stretch/>
        </p:blipFill>
        <p:spPr>
          <a:xfrm>
            <a:off x="20" y="10"/>
            <a:ext cx="3476673"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1A9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187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itting, displayed, close, table&#10;&#10;Description automatically generated">
            <a:extLst>
              <a:ext uri="{FF2B5EF4-FFF2-40B4-BE49-F238E27FC236}">
                <a16:creationId xmlns:a16="http://schemas.microsoft.com/office/drawing/2014/main" id="{63CF64C8-2682-AC4D-8103-E8E1984F65BC}"/>
              </a:ext>
            </a:extLst>
          </p:cNvPr>
          <p:cNvPicPr>
            <a:picLocks noChangeAspect="1"/>
          </p:cNvPicPr>
          <p:nvPr/>
        </p:nvPicPr>
        <p:blipFill rotWithShape="1">
          <a:blip r:embed="rId2"/>
          <a:srcRect l="15623" r="9377"/>
          <a:stretch/>
        </p:blipFill>
        <p:spPr>
          <a:xfrm>
            <a:off x="20" y="10"/>
            <a:ext cx="9143980" cy="6857990"/>
          </a:xfrm>
          <a:prstGeom prst="rect">
            <a:avLst/>
          </a:prstGeom>
        </p:spPr>
      </p:pic>
      <p:sp>
        <p:nvSpPr>
          <p:cNvPr id="76" name="Rectangle 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7404"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Rectangle 2"/>
          <p:cNvSpPr>
            <a:spLocks noGrp="1"/>
          </p:cNvSpPr>
          <p:nvPr>
            <p:ph type="title" idx="4294967295"/>
          </p:nvPr>
        </p:nvSpPr>
        <p:spPr>
          <a:xfrm>
            <a:off x="482600" y="321734"/>
            <a:ext cx="5168389" cy="1135737"/>
          </a:xfrm>
        </p:spPr>
        <p:txBody>
          <a:bodyPr vert="horz" lIns="91440" tIns="45720" rIns="91440" bIns="45720" rtlCol="0" anchor="ctr">
            <a:normAutofit/>
          </a:bodyPr>
          <a:lstStyle/>
          <a:p>
            <a:pPr defTabSz="914400" eaLnBrk="1" hangingPunct="1">
              <a:lnSpc>
                <a:spcPct val="90000"/>
              </a:lnSpc>
            </a:pPr>
            <a:r>
              <a:rPr lang="en-US" altLang="en-US" sz="3100">
                <a:solidFill>
                  <a:schemeClr val="tx1"/>
                </a:solidFill>
                <a:latin typeface="+mj-lt"/>
                <a:ea typeface="+mj-ea"/>
                <a:cs typeface="+mj-cs"/>
              </a:rPr>
              <a:t>Family Med-Oncology</a:t>
            </a:r>
          </a:p>
        </p:txBody>
      </p:sp>
      <p:sp>
        <p:nvSpPr>
          <p:cNvPr id="21507" name="Rectangle 3"/>
          <p:cNvSpPr txBox="1">
            <a:spLocks noChangeArrowheads="1"/>
          </p:cNvSpPr>
          <p:nvPr/>
        </p:nvSpPr>
        <p:spPr bwMode="auto">
          <a:xfrm>
            <a:off x="482600" y="1782981"/>
            <a:ext cx="5168390" cy="43939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Program Director</a:t>
            </a:r>
          </a:p>
          <a:p>
            <a:pPr lvl="1" indent="-228600" defTabSz="914400" eaLnBrk="1" hangingPunct="1">
              <a:lnSpc>
                <a:spcPct val="90000"/>
              </a:lnSpc>
              <a:buFont typeface="Arial" panose="020B0604020202020204" pitchFamily="34" charset="0"/>
              <a:buChar char="•"/>
            </a:pPr>
            <a:r>
              <a:rPr lang="en-US" altLang="en-US" sz="2000" dirty="0">
                <a:solidFill>
                  <a:schemeClr val="tx1"/>
                </a:solidFill>
                <a:latin typeface="+mn-lt"/>
                <a:ea typeface="+mn-ea"/>
              </a:rPr>
              <a:t>Dr. John </a:t>
            </a:r>
            <a:r>
              <a:rPr lang="en-US" altLang="en-US" sz="2000" dirty="0" err="1">
                <a:solidFill>
                  <a:schemeClr val="tx1"/>
                </a:solidFill>
                <a:latin typeface="+mn-lt"/>
                <a:ea typeface="+mn-ea"/>
              </a:rPr>
              <a:t>Lenehan</a:t>
            </a:r>
            <a:endParaRPr lang="en-US" altLang="en-US" sz="2000" dirty="0">
              <a:solidFill>
                <a:schemeClr val="tx1"/>
              </a:solidFill>
              <a:latin typeface="+mn-lt"/>
              <a:ea typeface="+mn-ea"/>
            </a:endParaRPr>
          </a:p>
          <a:p>
            <a:pPr lvl="1" indent="-228600" defTabSz="914400" eaLnBrk="1" hangingPunct="1">
              <a:lnSpc>
                <a:spcPct val="90000"/>
              </a:lnSpc>
              <a:buFont typeface="Arial" panose="020B0604020202020204" pitchFamily="34" charset="0"/>
              <a:buChar char="•"/>
            </a:pPr>
            <a:r>
              <a:rPr lang="en-US" altLang="en-US" sz="2000" dirty="0">
                <a:solidFill>
                  <a:schemeClr val="tx1"/>
                </a:solidFill>
                <a:latin typeface="+mn-lt"/>
                <a:ea typeface="+mn-ea"/>
                <a:hlinkClick r:id="rId3"/>
              </a:rPr>
              <a:t>John.Lenehan@lhsc.on.ca</a:t>
            </a:r>
            <a:r>
              <a:rPr lang="en-US" altLang="en-US" sz="2000" dirty="0">
                <a:solidFill>
                  <a:schemeClr val="tx1"/>
                </a:solidFill>
                <a:latin typeface="+mn-lt"/>
                <a:ea typeface="+mn-ea"/>
              </a:rPr>
              <a:t> </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Number of residents</a:t>
            </a:r>
          </a:p>
          <a:p>
            <a:pPr lvl="1" indent="-228600" defTabSz="914400" eaLnBrk="1" hangingPunct="1">
              <a:lnSpc>
                <a:spcPct val="90000"/>
              </a:lnSpc>
              <a:buFont typeface="Arial" panose="020B0604020202020204" pitchFamily="34" charset="0"/>
              <a:buChar char="•"/>
            </a:pPr>
            <a:r>
              <a:rPr lang="en-US" altLang="en-US" sz="2000" dirty="0">
                <a:solidFill>
                  <a:schemeClr val="tx1"/>
                </a:solidFill>
                <a:latin typeface="+mn-lt"/>
                <a:ea typeface="+mn-ea"/>
              </a:rPr>
              <a:t>1 resident/year</a:t>
            </a:r>
          </a:p>
        </p:txBody>
      </p:sp>
      <p:grpSp>
        <p:nvGrpSpPr>
          <p:cNvPr id="78" name="Group 77">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80" name="Rectangle 7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 name="Isosceles Triangle 8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360759" y="3752849"/>
            <a:ext cx="2468166" cy="2452687"/>
          </a:xfrm>
        </p:spPr>
        <p:txBody>
          <a:bodyPr vert="horz" lIns="91440" tIns="45720" rIns="91440" bIns="45720" rtlCol="0" anchor="ctr">
            <a:normAutofit/>
          </a:bodyPr>
          <a:lstStyle/>
          <a:p>
            <a:pPr defTabSz="914400" eaLnBrk="1" hangingPunct="1">
              <a:lnSpc>
                <a:spcPct val="90000"/>
              </a:lnSpc>
            </a:pPr>
            <a:r>
              <a:rPr lang="en-US" altLang="en-US" sz="3100" dirty="0">
                <a:solidFill>
                  <a:schemeClr val="tx1"/>
                </a:solidFill>
                <a:latin typeface="+mj-lt"/>
                <a:ea typeface="+mj-ea"/>
                <a:cs typeface="+mj-cs"/>
              </a:rPr>
              <a:t>Family Med-Oncology</a:t>
            </a:r>
          </a:p>
        </p:txBody>
      </p:sp>
      <p:pic>
        <p:nvPicPr>
          <p:cNvPr id="4" name="Picture 3" descr="A close up of a flower&#10;&#10;Description automatically generated">
            <a:extLst>
              <a:ext uri="{FF2B5EF4-FFF2-40B4-BE49-F238E27FC236}">
                <a16:creationId xmlns:a16="http://schemas.microsoft.com/office/drawing/2014/main" id="{BCD3BC27-1120-2847-93B9-582613151AC1}"/>
              </a:ext>
            </a:extLst>
          </p:cNvPr>
          <p:cNvPicPr>
            <a:picLocks noChangeAspect="1"/>
          </p:cNvPicPr>
          <p:nvPr/>
        </p:nvPicPr>
        <p:blipFill rotWithShape="1">
          <a:blip r:embed="rId2"/>
          <a:srcRect t="2684" b="2517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1507" name="Rectangle 3"/>
          <p:cNvSpPr txBox="1">
            <a:spLocks noChangeArrowheads="1"/>
          </p:cNvSpPr>
          <p:nvPr/>
        </p:nvSpPr>
        <p:spPr bwMode="auto">
          <a:xfrm>
            <a:off x="3167986" y="3752850"/>
            <a:ext cx="5614060" cy="29996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 Inpatient medical oncology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 Rotations in lung, breast, GI, melanoma, head/neck, GU (5 blocks)</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 Hematology/Oncology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 Gyn/</a:t>
            </a:r>
            <a:r>
              <a:rPr lang="en-US" altLang="en-US" sz="1400" dirty="0" err="1">
                <a:solidFill>
                  <a:schemeClr val="tx1"/>
                </a:solidFill>
                <a:latin typeface="+mn-lt"/>
                <a:ea typeface="+mn-ea"/>
              </a:rPr>
              <a:t>Onc</a:t>
            </a:r>
            <a:r>
              <a:rPr lang="en-US" altLang="en-US" sz="1400" dirty="0">
                <a:solidFill>
                  <a:schemeClr val="tx1"/>
                </a:solidFill>
                <a:latin typeface="+mn-lt"/>
                <a:ea typeface="+mn-ea"/>
              </a:rPr>
              <a:t>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 Palliative Care/Pain Clinic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Windsor: Inpatient Hospitalist-Oncology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 or Windsor: Radiation-Oncology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Windsor: General medical oncology clinic (1 block)</a:t>
            </a:r>
          </a:p>
          <a:p>
            <a:pPr indent="-228600" defTabSz="914400" eaLnBrk="1" hangingPunct="1">
              <a:lnSpc>
                <a:spcPct val="90000"/>
              </a:lnSpc>
              <a:spcBef>
                <a:spcPct val="20000"/>
              </a:spcBef>
              <a:spcAft>
                <a:spcPct val="0"/>
              </a:spcAft>
              <a:buSzTx/>
            </a:pPr>
            <a:r>
              <a:rPr lang="en-US" altLang="en-US" sz="1400" dirty="0">
                <a:solidFill>
                  <a:schemeClr val="tx1"/>
                </a:solidFill>
                <a:latin typeface="+mn-lt"/>
                <a:ea typeface="+mn-ea"/>
              </a:rPr>
              <a:t>London/Windsor/Community: Elective – choice of community ICU, palliative care/hospice, research/admin, family medicine (1 block)</a:t>
            </a:r>
          </a:p>
        </p:txBody>
      </p:sp>
    </p:spTree>
    <p:extLst>
      <p:ext uri="{BB962C8B-B14F-4D97-AF65-F5344CB8AC3E}">
        <p14:creationId xmlns:p14="http://schemas.microsoft.com/office/powerpoint/2010/main" val="3514962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4D171276-DED3-D840-816B-6BDDB02043FE}"/>
              </a:ext>
            </a:extLst>
          </p:cNvPr>
          <p:cNvPicPr>
            <a:picLocks noChangeAspect="1"/>
          </p:cNvPicPr>
          <p:nvPr/>
        </p:nvPicPr>
        <p:blipFill rotWithShape="1">
          <a:blip r:embed="rId2"/>
          <a:srcRect r="-1" b="1427"/>
          <a:stretch/>
        </p:blipFill>
        <p:spPr>
          <a:xfrm>
            <a:off x="20" y="10"/>
            <a:ext cx="9143980" cy="6857990"/>
          </a:xfrm>
          <a:prstGeom prst="rect">
            <a:avLst/>
          </a:prstGeom>
        </p:spPr>
      </p:pic>
      <p:sp>
        <p:nvSpPr>
          <p:cNvPr id="41" name="Freeform: Shape 4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88273" y="632990"/>
            <a:ext cx="3046982" cy="1043409"/>
          </a:xfrm>
        </p:spPr>
        <p:txBody>
          <a:bodyPr vert="horz" lIns="91440" tIns="45720" rIns="91440" bIns="45720" rtlCol="0" anchor="ctr">
            <a:normAutofit/>
          </a:bodyPr>
          <a:lstStyle/>
          <a:p>
            <a:pPr defTabSz="914400" eaLnBrk="1" hangingPunct="1">
              <a:lnSpc>
                <a:spcPct val="90000"/>
              </a:lnSpc>
            </a:pPr>
            <a:r>
              <a:rPr lang="en-US" sz="3100">
                <a:solidFill>
                  <a:schemeClr val="tx1"/>
                </a:solidFill>
                <a:latin typeface="+mj-lt"/>
                <a:ea typeface="+mj-ea"/>
                <a:cs typeface="+mj-cs"/>
              </a:rPr>
              <a:t>Individualized Program</a:t>
            </a:r>
          </a:p>
        </p:txBody>
      </p:sp>
      <p:sp>
        <p:nvSpPr>
          <p:cNvPr id="4" name="Rectangle 3"/>
          <p:cNvSpPr txBox="1">
            <a:spLocks noChangeArrowheads="1"/>
          </p:cNvSpPr>
          <p:nvPr/>
        </p:nvSpPr>
        <p:spPr>
          <a:xfrm>
            <a:off x="4904068" y="1563850"/>
            <a:ext cx="4272947" cy="373030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1600" dirty="0"/>
              <a:t>Program Director</a:t>
            </a:r>
          </a:p>
          <a:p>
            <a:pPr lvl="1" indent="-228600" defTabSz="914400">
              <a:lnSpc>
                <a:spcPct val="90000"/>
              </a:lnSpc>
              <a:buFont typeface="Arial" panose="020B0604020202020204" pitchFamily="34" charset="0"/>
              <a:buChar char="•"/>
            </a:pPr>
            <a:r>
              <a:rPr lang="en-US" sz="1600" dirty="0"/>
              <a:t>Dr. Kyle Carter </a:t>
            </a:r>
            <a:r>
              <a:rPr lang="en-US" sz="1600" dirty="0">
                <a:hlinkClick r:id="rId3"/>
              </a:rPr>
              <a:t>kcarte@uwo.ca</a:t>
            </a:r>
            <a:r>
              <a:rPr lang="en-US" sz="1600" dirty="0"/>
              <a:t> </a:t>
            </a:r>
          </a:p>
          <a:p>
            <a:pPr marL="514350" lvl="1" indent="-228600" defTabSz="914400">
              <a:lnSpc>
                <a:spcPct val="90000"/>
              </a:lnSpc>
              <a:buFont typeface="Arial" panose="020B0604020202020204" pitchFamily="34" charset="0"/>
              <a:buChar char="•"/>
            </a:pPr>
            <a:endParaRPr lang="en-US" sz="1600" dirty="0"/>
          </a:p>
          <a:p>
            <a:pPr indent="-228600" defTabSz="914400">
              <a:lnSpc>
                <a:spcPct val="90000"/>
              </a:lnSpc>
              <a:buFont typeface="Arial" panose="020B0604020202020204" pitchFamily="34" charset="0"/>
              <a:buChar char="•"/>
            </a:pPr>
            <a:r>
              <a:rPr lang="en-US" sz="1600" dirty="0"/>
              <a:t>Number of residents</a:t>
            </a:r>
          </a:p>
          <a:p>
            <a:pPr lvl="1" indent="-228600" defTabSz="914400">
              <a:lnSpc>
                <a:spcPct val="90000"/>
              </a:lnSpc>
              <a:buFont typeface="Arial" panose="020B0604020202020204" pitchFamily="34" charset="0"/>
              <a:buChar char="•"/>
            </a:pPr>
            <a:r>
              <a:rPr lang="en-US" sz="1600" dirty="0"/>
              <a:t>1-2 residents/year</a:t>
            </a:r>
          </a:p>
          <a:p>
            <a:pPr lvl="1" indent="-228600" defTabSz="914400">
              <a:lnSpc>
                <a:spcPct val="90000"/>
              </a:lnSpc>
              <a:buFont typeface="Arial" panose="020B0604020202020204" pitchFamily="34" charset="0"/>
              <a:buChar char="•"/>
            </a:pPr>
            <a:r>
              <a:rPr lang="en-US" sz="1600" dirty="0"/>
              <a:t>6-12 months programs available</a:t>
            </a:r>
          </a:p>
          <a:p>
            <a:pPr marL="514350" lvl="1" indent="0" defTabSz="914400">
              <a:lnSpc>
                <a:spcPct val="90000"/>
              </a:lnSpc>
              <a:buNone/>
            </a:pPr>
            <a:endParaRPr lang="en-US" sz="1600" dirty="0"/>
          </a:p>
          <a:p>
            <a:pPr lvl="1" indent="-228600" defTabSz="914400">
              <a:lnSpc>
                <a:spcPct val="90000"/>
              </a:lnSpc>
              <a:buFont typeface="Arial" panose="020B0604020202020204" pitchFamily="34" charset="0"/>
              <a:buChar char="•"/>
            </a:pPr>
            <a:r>
              <a:rPr lang="en-US" sz="1600" i="1" dirty="0"/>
              <a:t>Preference given to established programs over individualized program, with the exception of a well thought out program with objectives and a clinical supervisor.</a:t>
            </a:r>
          </a:p>
          <a:p>
            <a:pPr lvl="1" indent="-228600" defTabSz="914400">
              <a:lnSpc>
                <a:spcPct val="90000"/>
              </a:lnSpc>
              <a:buFont typeface="Arial" panose="020B0604020202020204" pitchFamily="34" charset="0"/>
              <a:buChar char="•"/>
            </a:pPr>
            <a:endParaRPr lang="en-US" sz="800" dirty="0"/>
          </a:p>
        </p:txBody>
      </p:sp>
    </p:spTree>
    <p:extLst>
      <p:ext uri="{BB962C8B-B14F-4D97-AF65-F5344CB8AC3E}">
        <p14:creationId xmlns:p14="http://schemas.microsoft.com/office/powerpoint/2010/main" val="1959077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7018" y="464037"/>
            <a:ext cx="3046982" cy="1043409"/>
          </a:xfrm>
        </p:spPr>
        <p:txBody>
          <a:bodyPr vert="horz" lIns="91440" tIns="45720" rIns="91440" bIns="45720" rtlCol="0" anchor="ctr">
            <a:normAutofit/>
          </a:bodyPr>
          <a:lstStyle/>
          <a:p>
            <a:pPr defTabSz="914400" eaLnBrk="1" hangingPunct="1">
              <a:lnSpc>
                <a:spcPct val="90000"/>
              </a:lnSpc>
            </a:pPr>
            <a:r>
              <a:rPr lang="en-US" sz="3100" dirty="0">
                <a:solidFill>
                  <a:schemeClr val="tx1"/>
                </a:solidFill>
                <a:latin typeface="+mj-lt"/>
                <a:ea typeface="+mj-ea"/>
                <a:cs typeface="+mj-cs"/>
              </a:rPr>
              <a:t>Individualized Program</a:t>
            </a:r>
          </a:p>
        </p:txBody>
      </p:sp>
      <p:sp>
        <p:nvSpPr>
          <p:cNvPr id="4" name="Rectangle 3"/>
          <p:cNvSpPr txBox="1">
            <a:spLocks noChangeArrowheads="1"/>
          </p:cNvSpPr>
          <p:nvPr/>
        </p:nvSpPr>
        <p:spPr>
          <a:xfrm>
            <a:off x="784178" y="3595955"/>
            <a:ext cx="7383777" cy="274320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228600" defTabSz="914400">
              <a:lnSpc>
                <a:spcPct val="90000"/>
              </a:lnSpc>
              <a:buFont typeface="Arial" panose="020B0604020202020204" pitchFamily="34" charset="0"/>
              <a:buChar char="•"/>
            </a:pPr>
            <a:r>
              <a:rPr lang="en-US" sz="1600" dirty="0"/>
              <a:t>Must fulfill a community need</a:t>
            </a:r>
          </a:p>
          <a:p>
            <a:pPr marL="514350" lvl="1" indent="0" defTabSz="914400">
              <a:lnSpc>
                <a:spcPct val="90000"/>
              </a:lnSpc>
              <a:buNone/>
            </a:pPr>
            <a:endParaRPr lang="en-US" sz="1600" dirty="0"/>
          </a:p>
          <a:p>
            <a:pPr lvl="1" indent="-228600" defTabSz="914400">
              <a:lnSpc>
                <a:spcPct val="90000"/>
              </a:lnSpc>
              <a:buFont typeface="Arial" panose="020B0604020202020204" pitchFamily="34" charset="0"/>
              <a:buChar char="•"/>
            </a:pPr>
            <a:r>
              <a:rPr lang="en-US" sz="1600" dirty="0"/>
              <a:t>Within the extended scope of Family Medicine</a:t>
            </a:r>
          </a:p>
          <a:p>
            <a:pPr marL="514350" lvl="1" indent="0" defTabSz="914400">
              <a:lnSpc>
                <a:spcPct val="90000"/>
              </a:lnSpc>
              <a:buNone/>
            </a:pPr>
            <a:endParaRPr lang="en-US" sz="1600" dirty="0"/>
          </a:p>
          <a:p>
            <a:pPr lvl="1" indent="-228600" defTabSz="914400">
              <a:lnSpc>
                <a:spcPct val="90000"/>
              </a:lnSpc>
              <a:buFont typeface="Arial" panose="020B0604020202020204" pitchFamily="34" charset="0"/>
              <a:buChar char="•"/>
            </a:pPr>
            <a:r>
              <a:rPr lang="en-US" sz="1600" dirty="0"/>
              <a:t>Develop a curriculum design and find a supervisor from that field</a:t>
            </a:r>
          </a:p>
          <a:p>
            <a:pPr marL="514350" lvl="1" indent="0" defTabSz="914400">
              <a:lnSpc>
                <a:spcPct val="90000"/>
              </a:lnSpc>
              <a:buNone/>
            </a:pPr>
            <a:endParaRPr lang="en-US" sz="1600" dirty="0"/>
          </a:p>
          <a:p>
            <a:pPr lvl="1" indent="-228600" defTabSz="914400">
              <a:lnSpc>
                <a:spcPct val="90000"/>
              </a:lnSpc>
              <a:buFont typeface="Arial" panose="020B0604020202020204" pitchFamily="34" charset="0"/>
              <a:buChar char="•"/>
            </a:pPr>
            <a:r>
              <a:rPr lang="en-US" sz="1600" dirty="0"/>
              <a:t>Not an extension of core Family Medicine Training</a:t>
            </a:r>
          </a:p>
          <a:p>
            <a:pPr lvl="1" indent="-228600" defTabSz="914400">
              <a:lnSpc>
                <a:spcPct val="90000"/>
              </a:lnSpc>
              <a:buFont typeface="Arial" panose="020B0604020202020204" pitchFamily="34" charset="0"/>
              <a:buChar char="•"/>
            </a:pPr>
            <a:endParaRPr lang="en-US" sz="800" dirty="0"/>
          </a:p>
        </p:txBody>
      </p:sp>
      <p:pic>
        <p:nvPicPr>
          <p:cNvPr id="3" name="Picture 2">
            <a:extLst>
              <a:ext uri="{FF2B5EF4-FFF2-40B4-BE49-F238E27FC236}">
                <a16:creationId xmlns:a16="http://schemas.microsoft.com/office/drawing/2014/main" id="{C29C8E71-5655-7649-BA74-A3F7EA58FC2C}"/>
              </a:ext>
            </a:extLst>
          </p:cNvPr>
          <p:cNvPicPr>
            <a:picLocks noChangeAspect="1"/>
          </p:cNvPicPr>
          <p:nvPr/>
        </p:nvPicPr>
        <p:blipFill>
          <a:blip r:embed="rId2"/>
          <a:stretch>
            <a:fillRect/>
          </a:stretch>
        </p:blipFill>
        <p:spPr>
          <a:xfrm>
            <a:off x="208123" y="-77628"/>
            <a:ext cx="5658347" cy="3170149"/>
          </a:xfrm>
          <a:prstGeom prst="rect">
            <a:avLst/>
          </a:prstGeom>
        </p:spPr>
      </p:pic>
    </p:spTree>
    <p:extLst>
      <p:ext uri="{BB962C8B-B14F-4D97-AF65-F5344CB8AC3E}">
        <p14:creationId xmlns:p14="http://schemas.microsoft.com/office/powerpoint/2010/main" val="245978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B946685-0DDA-C04F-AB4F-24372736C440}"/>
              </a:ext>
            </a:extLst>
          </p:cNvPr>
          <p:cNvSpPr>
            <a:spLocks noGrp="1" noChangeArrowheads="1"/>
          </p:cNvSpPr>
          <p:nvPr>
            <p:ph type="title"/>
          </p:nvPr>
        </p:nvSpPr>
        <p:spPr>
          <a:xfrm>
            <a:off x="320675" y="255588"/>
            <a:ext cx="8229600" cy="581025"/>
          </a:xfrm>
        </p:spPr>
        <p:txBody>
          <a:bodyPr anchor="t"/>
          <a:lstStyle/>
          <a:p>
            <a:pPr>
              <a:defRPr/>
            </a:pPr>
            <a:r>
              <a:rPr lang="en-US" sz="4000" dirty="0">
                <a:latin typeface="Arial" charset="0"/>
                <a:ea typeface="ＭＳ Ｐゴシック" charset="0"/>
                <a:cs typeface="+mj-cs"/>
              </a:rPr>
              <a:t>Enhanced Skills Requirements</a:t>
            </a:r>
          </a:p>
        </p:txBody>
      </p:sp>
      <p:sp>
        <p:nvSpPr>
          <p:cNvPr id="47107" name="Rectangle 3">
            <a:extLst>
              <a:ext uri="{FF2B5EF4-FFF2-40B4-BE49-F238E27FC236}">
                <a16:creationId xmlns:a16="http://schemas.microsoft.com/office/drawing/2014/main" id="{A9157542-A441-104B-9C4F-74095F7241DE}"/>
              </a:ext>
            </a:extLst>
          </p:cNvPr>
          <p:cNvSpPr>
            <a:spLocks noGrp="1" noChangeArrowheads="1"/>
          </p:cNvSpPr>
          <p:nvPr>
            <p:ph type="body" idx="1"/>
          </p:nvPr>
        </p:nvSpPr>
        <p:spPr>
          <a:xfrm>
            <a:off x="163513" y="1073150"/>
            <a:ext cx="4838700" cy="4525963"/>
          </a:xfrm>
        </p:spPr>
        <p:txBody>
          <a:bodyPr/>
          <a:lstStyle/>
          <a:p>
            <a:pPr>
              <a:lnSpc>
                <a:spcPct val="80000"/>
              </a:lnSpc>
              <a:buFont typeface="Arial" charset="0"/>
              <a:buChar char="•"/>
              <a:defRPr/>
            </a:pPr>
            <a:r>
              <a:rPr lang="en-CA" sz="2000" dirty="0">
                <a:solidFill>
                  <a:srgbClr val="000000"/>
                </a:solidFill>
                <a:latin typeface="Arial" charset="0"/>
                <a:ea typeface="ＭＳ Ｐゴシック" charset="0"/>
                <a:cs typeface="+mn-cs"/>
              </a:rPr>
              <a:t>Scholarly Activity</a:t>
            </a:r>
          </a:p>
          <a:p>
            <a:pPr>
              <a:lnSpc>
                <a:spcPct val="80000"/>
              </a:lnSpc>
              <a:buFont typeface="Arial" charset="0"/>
              <a:buChar char="•"/>
              <a:defRPr/>
            </a:pPr>
            <a:r>
              <a:rPr lang="en-CA" sz="2000" dirty="0">
                <a:solidFill>
                  <a:srgbClr val="000000"/>
                </a:solidFill>
                <a:latin typeface="Arial" charset="0"/>
                <a:ea typeface="ＭＳ Ｐゴシック" charset="0"/>
                <a:cs typeface="+mn-cs"/>
              </a:rPr>
              <a:t>Resident Research Day</a:t>
            </a:r>
          </a:p>
          <a:p>
            <a:pPr>
              <a:lnSpc>
                <a:spcPct val="80000"/>
              </a:lnSpc>
              <a:buFont typeface="Arial" charset="0"/>
              <a:buChar char="•"/>
              <a:defRPr/>
            </a:pPr>
            <a:r>
              <a:rPr lang="en-CA" sz="2000" dirty="0">
                <a:solidFill>
                  <a:srgbClr val="000000"/>
                </a:solidFill>
                <a:latin typeface="Arial" charset="0"/>
                <a:ea typeface="ＭＳ Ｐゴシック" charset="0"/>
                <a:cs typeface="+mn-cs"/>
              </a:rPr>
              <a:t>Longitudinal Clinical Experience</a:t>
            </a:r>
          </a:p>
          <a:p>
            <a:pPr>
              <a:lnSpc>
                <a:spcPct val="80000"/>
              </a:lnSpc>
              <a:buFont typeface="Arial" charset="0"/>
              <a:buChar char="•"/>
              <a:defRPr/>
            </a:pPr>
            <a:r>
              <a:rPr lang="en-CA" sz="2000" dirty="0">
                <a:solidFill>
                  <a:srgbClr val="000000"/>
                </a:solidFill>
                <a:latin typeface="Arial" charset="0"/>
                <a:ea typeface="ＭＳ Ｐゴシック" charset="0"/>
                <a:cs typeface="+mn-cs"/>
              </a:rPr>
              <a:t>Connectivity to Family Medicine</a:t>
            </a:r>
          </a:p>
          <a:p>
            <a:pPr>
              <a:lnSpc>
                <a:spcPct val="80000"/>
              </a:lnSpc>
              <a:buFont typeface="Arial" charset="0"/>
              <a:buChar char="•"/>
              <a:defRPr/>
            </a:pPr>
            <a:r>
              <a:rPr lang="en-CA" sz="2000" dirty="0">
                <a:solidFill>
                  <a:srgbClr val="000000"/>
                </a:solidFill>
                <a:latin typeface="Arial" charset="0"/>
                <a:ea typeface="ＭＳ Ｐゴシック" charset="0"/>
                <a:cs typeface="+mn-cs"/>
              </a:rPr>
              <a:t>Moonlighting</a:t>
            </a:r>
            <a:endParaRPr lang="en-US" sz="2400" dirty="0">
              <a:latin typeface="Arial" charset="0"/>
              <a:ea typeface="ＭＳ Ｐゴシック" charset="0"/>
              <a:cs typeface="+mn-cs"/>
            </a:endParaRPr>
          </a:p>
        </p:txBody>
      </p:sp>
      <p:pic>
        <p:nvPicPr>
          <p:cNvPr id="43011" name="Picture 3" descr="j0178844.jpg">
            <a:extLst>
              <a:ext uri="{FF2B5EF4-FFF2-40B4-BE49-F238E27FC236}">
                <a16:creationId xmlns:a16="http://schemas.microsoft.com/office/drawing/2014/main" id="{5FA81D5A-E9C4-6D47-9AF6-0775A717B1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3325" y="2717800"/>
            <a:ext cx="26574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5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B946685-0DDA-C04F-AB4F-24372736C440}"/>
              </a:ext>
            </a:extLst>
          </p:cNvPr>
          <p:cNvSpPr>
            <a:spLocks noGrp="1" noChangeArrowheads="1"/>
          </p:cNvSpPr>
          <p:nvPr>
            <p:ph type="title"/>
          </p:nvPr>
        </p:nvSpPr>
        <p:spPr>
          <a:xfrm>
            <a:off x="320675" y="255588"/>
            <a:ext cx="8229600" cy="581025"/>
          </a:xfrm>
        </p:spPr>
        <p:txBody>
          <a:bodyPr anchor="t"/>
          <a:lstStyle/>
          <a:p>
            <a:pPr>
              <a:defRPr/>
            </a:pPr>
            <a:r>
              <a:rPr lang="en-US" sz="4000" dirty="0">
                <a:latin typeface="Arial" charset="0"/>
                <a:ea typeface="ＭＳ Ｐゴシック" charset="0"/>
                <a:cs typeface="+mj-cs"/>
              </a:rPr>
              <a:t>Scholarly Activity</a:t>
            </a:r>
          </a:p>
        </p:txBody>
      </p:sp>
      <p:sp>
        <p:nvSpPr>
          <p:cNvPr id="47107" name="Rectangle 3">
            <a:extLst>
              <a:ext uri="{FF2B5EF4-FFF2-40B4-BE49-F238E27FC236}">
                <a16:creationId xmlns:a16="http://schemas.microsoft.com/office/drawing/2014/main" id="{A9157542-A441-104B-9C4F-74095F7241DE}"/>
              </a:ext>
            </a:extLst>
          </p:cNvPr>
          <p:cNvSpPr>
            <a:spLocks noGrp="1" noChangeArrowheads="1"/>
          </p:cNvSpPr>
          <p:nvPr>
            <p:ph type="body" idx="1"/>
          </p:nvPr>
        </p:nvSpPr>
        <p:spPr>
          <a:xfrm>
            <a:off x="163513" y="1073150"/>
            <a:ext cx="4838700" cy="4525963"/>
          </a:xfrm>
        </p:spPr>
        <p:txBody>
          <a:bodyPr/>
          <a:lstStyle/>
          <a:p>
            <a:pPr>
              <a:lnSpc>
                <a:spcPct val="80000"/>
              </a:lnSpc>
              <a:buFont typeface="Arial" charset="0"/>
              <a:buChar char="•"/>
              <a:defRPr/>
            </a:pPr>
            <a:r>
              <a:rPr lang="en-US" sz="2000" dirty="0">
                <a:solidFill>
                  <a:srgbClr val="000000"/>
                </a:solidFill>
                <a:latin typeface="Arial" charset="0"/>
                <a:ea typeface="ＭＳ Ｐゴシック" charset="0"/>
                <a:cs typeface="+mn-cs"/>
              </a:rPr>
              <a:t>The PGY3 project is not meant to be an onerous activity</a:t>
            </a:r>
          </a:p>
          <a:p>
            <a:pPr>
              <a:lnSpc>
                <a:spcPct val="80000"/>
              </a:lnSpc>
              <a:buFont typeface="Arial" charset="0"/>
              <a:buChar char="•"/>
              <a:defRPr/>
            </a:pPr>
            <a:r>
              <a:rPr lang="en-US" sz="2000" dirty="0">
                <a:solidFill>
                  <a:srgbClr val="000000"/>
                </a:solidFill>
                <a:latin typeface="Arial" charset="0"/>
                <a:ea typeface="ＭＳ Ｐゴシック" charset="0"/>
                <a:cs typeface="+mn-cs"/>
              </a:rPr>
              <a:t>All resident are eligible for funding and assistance from the Centre for Studies in Family Medicine</a:t>
            </a:r>
          </a:p>
          <a:p>
            <a:pPr>
              <a:lnSpc>
                <a:spcPct val="80000"/>
              </a:lnSpc>
              <a:buFont typeface="Arial" charset="0"/>
              <a:buChar char="•"/>
              <a:defRPr/>
            </a:pPr>
            <a:r>
              <a:rPr lang="en-CA" sz="2000" dirty="0">
                <a:solidFill>
                  <a:srgbClr val="000000"/>
                </a:solidFill>
                <a:latin typeface="Arial" charset="0"/>
                <a:ea typeface="ＭＳ Ｐゴシック" charset="0"/>
                <a:cs typeface="+mn-cs"/>
              </a:rPr>
              <a:t>Acceptable modes of research include: case reports, quality improvement (QI) analysis, clinical/scientific research, self-reflection projects, etc.</a:t>
            </a:r>
          </a:p>
          <a:p>
            <a:pPr>
              <a:lnSpc>
                <a:spcPct val="80000"/>
              </a:lnSpc>
              <a:buFont typeface="Arial" charset="0"/>
              <a:buChar char="•"/>
              <a:defRPr/>
            </a:pPr>
            <a:r>
              <a:rPr lang="en-US" sz="2000" dirty="0">
                <a:solidFill>
                  <a:srgbClr val="000000"/>
                </a:solidFill>
                <a:latin typeface="Arial" charset="0"/>
                <a:ea typeface="ＭＳ Ｐゴシック" charset="0"/>
                <a:cs typeface="+mn-cs"/>
              </a:rPr>
              <a:t>All topics should be discussed with your program director</a:t>
            </a:r>
            <a:endParaRPr lang="en-US" sz="2400" dirty="0">
              <a:latin typeface="Arial" charset="0"/>
              <a:ea typeface="ＭＳ Ｐゴシック" charset="0"/>
              <a:cs typeface="+mn-cs"/>
            </a:endParaRPr>
          </a:p>
        </p:txBody>
      </p:sp>
      <p:pic>
        <p:nvPicPr>
          <p:cNvPr id="43011" name="Picture 3" descr="j0178844.jpg">
            <a:extLst>
              <a:ext uri="{FF2B5EF4-FFF2-40B4-BE49-F238E27FC236}">
                <a16:creationId xmlns:a16="http://schemas.microsoft.com/office/drawing/2014/main" id="{5FA81D5A-E9C4-6D47-9AF6-0775A717B1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3325" y="2717800"/>
            <a:ext cx="26574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619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Enhanced Skills Programs</a:t>
            </a:r>
          </a:p>
        </p:txBody>
      </p:sp>
      <p:pic>
        <p:nvPicPr>
          <p:cNvPr id="4" name="Picture 3">
            <a:extLst>
              <a:ext uri="{FF2B5EF4-FFF2-40B4-BE49-F238E27FC236}">
                <a16:creationId xmlns:a16="http://schemas.microsoft.com/office/drawing/2014/main" id="{E68D9857-0134-EF4C-9397-F6B700053A73}"/>
              </a:ext>
            </a:extLst>
          </p:cNvPr>
          <p:cNvPicPr>
            <a:picLocks noChangeAspect="1"/>
          </p:cNvPicPr>
          <p:nvPr/>
        </p:nvPicPr>
        <p:blipFill>
          <a:blip r:embed="rId2"/>
          <a:stretch>
            <a:fillRect/>
          </a:stretch>
        </p:blipFill>
        <p:spPr>
          <a:xfrm>
            <a:off x="457200" y="1417638"/>
            <a:ext cx="5637632" cy="4184376"/>
          </a:xfrm>
          <a:prstGeom prst="rect">
            <a:avLst/>
          </a:prstGeom>
        </p:spPr>
      </p:pic>
      <p:pic>
        <p:nvPicPr>
          <p:cNvPr id="5" name="Picture 4">
            <a:extLst>
              <a:ext uri="{FF2B5EF4-FFF2-40B4-BE49-F238E27FC236}">
                <a16:creationId xmlns:a16="http://schemas.microsoft.com/office/drawing/2014/main" id="{986B37D7-2D3A-6449-B114-9DB57A4D2739}"/>
              </a:ext>
            </a:extLst>
          </p:cNvPr>
          <p:cNvPicPr>
            <a:picLocks noChangeAspect="1"/>
          </p:cNvPicPr>
          <p:nvPr/>
        </p:nvPicPr>
        <p:blipFill>
          <a:blip r:embed="rId3"/>
          <a:stretch>
            <a:fillRect/>
          </a:stretch>
        </p:blipFill>
        <p:spPr>
          <a:xfrm>
            <a:off x="6583342" y="1324304"/>
            <a:ext cx="1822476" cy="2617076"/>
          </a:xfrm>
          <a:prstGeom prst="rect">
            <a:avLst/>
          </a:prstGeom>
        </p:spPr>
      </p:pic>
      <p:pic>
        <p:nvPicPr>
          <p:cNvPr id="6" name="Picture 5">
            <a:extLst>
              <a:ext uri="{FF2B5EF4-FFF2-40B4-BE49-F238E27FC236}">
                <a16:creationId xmlns:a16="http://schemas.microsoft.com/office/drawing/2014/main" id="{1E78D7CC-7289-874E-9365-9B47272C7376}"/>
              </a:ext>
            </a:extLst>
          </p:cNvPr>
          <p:cNvPicPr>
            <a:picLocks noChangeAspect="1"/>
          </p:cNvPicPr>
          <p:nvPr/>
        </p:nvPicPr>
        <p:blipFill>
          <a:blip r:embed="rId4"/>
          <a:stretch>
            <a:fillRect/>
          </a:stretch>
        </p:blipFill>
        <p:spPr>
          <a:xfrm>
            <a:off x="6583342" y="3415232"/>
            <a:ext cx="1832210" cy="259668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3F736E1-9D5A-1644-94F2-8C187D028B3C}"/>
              </a:ext>
            </a:extLst>
          </p:cNvPr>
          <p:cNvSpPr>
            <a:spLocks noGrp="1" noChangeArrowheads="1"/>
          </p:cNvSpPr>
          <p:nvPr>
            <p:ph type="title"/>
          </p:nvPr>
        </p:nvSpPr>
        <p:spPr>
          <a:xfrm>
            <a:off x="457200" y="311150"/>
            <a:ext cx="8229600" cy="581025"/>
          </a:xfrm>
        </p:spPr>
        <p:txBody>
          <a:bodyPr anchor="t"/>
          <a:lstStyle/>
          <a:p>
            <a:pPr>
              <a:defRPr/>
            </a:pPr>
            <a:r>
              <a:rPr lang="en-US" sz="4000" dirty="0">
                <a:latin typeface="Arial" charset="0"/>
                <a:ea typeface="ＭＳ Ｐゴシック" charset="0"/>
                <a:cs typeface="+mj-cs"/>
              </a:rPr>
              <a:t>Resident Research Day</a:t>
            </a:r>
          </a:p>
        </p:txBody>
      </p:sp>
      <p:sp>
        <p:nvSpPr>
          <p:cNvPr id="41987" name="Rectangle 3">
            <a:extLst>
              <a:ext uri="{FF2B5EF4-FFF2-40B4-BE49-F238E27FC236}">
                <a16:creationId xmlns:a16="http://schemas.microsoft.com/office/drawing/2014/main" id="{DCDA7F0A-9055-F64D-BCAA-20FA447DF71A}"/>
              </a:ext>
            </a:extLst>
          </p:cNvPr>
          <p:cNvSpPr>
            <a:spLocks noGrp="1" noChangeArrowheads="1"/>
          </p:cNvSpPr>
          <p:nvPr>
            <p:ph type="body" idx="1"/>
          </p:nvPr>
        </p:nvSpPr>
        <p:spPr>
          <a:xfrm>
            <a:off x="147638" y="1201738"/>
            <a:ext cx="5626100" cy="4525962"/>
          </a:xfrm>
        </p:spPr>
        <p:txBody>
          <a:bodyPr/>
          <a:lstStyle/>
          <a:p>
            <a:pPr>
              <a:buFont typeface="Arial" charset="0"/>
              <a:buChar char="•"/>
              <a:defRPr/>
            </a:pPr>
            <a:r>
              <a:rPr lang="en-US" sz="2000" dirty="0">
                <a:solidFill>
                  <a:srgbClr val="000000"/>
                </a:solidFill>
                <a:latin typeface="Arial" charset="0"/>
                <a:ea typeface="ＭＳ Ｐゴシック" charset="0"/>
                <a:cs typeface="+mn-cs"/>
              </a:rPr>
              <a:t>All ES skills residents are required to present at Resident Research Day 2024</a:t>
            </a:r>
          </a:p>
          <a:p>
            <a:pPr>
              <a:buFont typeface="Arial" charset="0"/>
              <a:buChar char="•"/>
              <a:defRPr/>
            </a:pPr>
            <a:r>
              <a:rPr lang="en-US" sz="2000" dirty="0">
                <a:solidFill>
                  <a:srgbClr val="000000"/>
                </a:solidFill>
                <a:latin typeface="Arial" charset="0"/>
                <a:ea typeface="ＭＳ Ｐゴシック" charset="0"/>
                <a:cs typeface="+mn-cs"/>
              </a:rPr>
              <a:t>Presentation format is that of a short oral presentation at Family Medicine Research Day in June </a:t>
            </a:r>
          </a:p>
          <a:p>
            <a:pPr>
              <a:buFont typeface="Arial" charset="0"/>
              <a:buChar char="•"/>
              <a:defRPr/>
            </a:pPr>
            <a:r>
              <a:rPr lang="en-US" sz="2000" dirty="0">
                <a:solidFill>
                  <a:srgbClr val="000000"/>
                </a:solidFill>
                <a:latin typeface="Arial" charset="0"/>
                <a:ea typeface="ＭＳ Ｐゴシック" charset="0"/>
                <a:cs typeface="+mn-cs"/>
              </a:rPr>
              <a:t>Abstracts will be due in April 2024</a:t>
            </a:r>
          </a:p>
        </p:txBody>
      </p:sp>
      <p:pic>
        <p:nvPicPr>
          <p:cNvPr id="44035" name="Picture 1" descr="IMG_5723.JPG">
            <a:extLst>
              <a:ext uri="{FF2B5EF4-FFF2-40B4-BE49-F238E27FC236}">
                <a16:creationId xmlns:a16="http://schemas.microsoft.com/office/drawing/2014/main" id="{D561E6BA-D01C-0A43-B4B4-EB50B29E40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4775" y="3141663"/>
            <a:ext cx="3709988"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828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8F749439-EA53-C94E-ABA0-31113B6D306E}"/>
              </a:ext>
            </a:extLst>
          </p:cNvPr>
          <p:cNvSpPr>
            <a:spLocks noGrp="1"/>
          </p:cNvSpPr>
          <p:nvPr>
            <p:ph type="title"/>
          </p:nvPr>
        </p:nvSpPr>
        <p:spPr>
          <a:xfrm>
            <a:off x="457200" y="274638"/>
            <a:ext cx="8455025" cy="1373187"/>
          </a:xfrm>
        </p:spPr>
        <p:txBody>
          <a:bodyPr/>
          <a:lstStyle/>
          <a:p>
            <a:r>
              <a:rPr lang="en-US" altLang="en-US">
                <a:latin typeface="Arial" panose="020B0604020202020204" pitchFamily="34" charset="0"/>
              </a:rPr>
              <a:t>Field Notes – Longitudinal </a:t>
            </a:r>
          </a:p>
        </p:txBody>
      </p:sp>
      <p:sp>
        <p:nvSpPr>
          <p:cNvPr id="40962" name="Content Placeholder 2">
            <a:extLst>
              <a:ext uri="{FF2B5EF4-FFF2-40B4-BE49-F238E27FC236}">
                <a16:creationId xmlns:a16="http://schemas.microsoft.com/office/drawing/2014/main" id="{87538E30-1CF9-B942-8A62-7C10D352ED2B}"/>
              </a:ext>
            </a:extLst>
          </p:cNvPr>
          <p:cNvSpPr>
            <a:spLocks noGrp="1"/>
          </p:cNvSpPr>
          <p:nvPr>
            <p:ph idx="1"/>
          </p:nvPr>
        </p:nvSpPr>
        <p:spPr>
          <a:xfrm>
            <a:off x="457200" y="1530350"/>
            <a:ext cx="8229600" cy="4525963"/>
          </a:xfrm>
        </p:spPr>
        <p:txBody>
          <a:bodyPr/>
          <a:lstStyle/>
          <a:p>
            <a:r>
              <a:rPr lang="en-US" altLang="en-US" sz="2400">
                <a:solidFill>
                  <a:srgbClr val="000000"/>
                </a:solidFill>
                <a:latin typeface="Arial" panose="020B0604020202020204" pitchFamily="34" charset="0"/>
              </a:rPr>
              <a:t>All residents should identify 2 patients they see early in the year and ask permission to follow up with them later in the year (excluding EM)</a:t>
            </a:r>
          </a:p>
          <a:p>
            <a:pPr lvl="1"/>
            <a:r>
              <a:rPr lang="en-US" altLang="en-US" sz="2400">
                <a:solidFill>
                  <a:srgbClr val="000000"/>
                </a:solidFill>
                <a:latin typeface="Arial" panose="020B0604020202020204" pitchFamily="34" charset="0"/>
              </a:rPr>
              <a:t>Demonstrate continuity of care and comprehensive care within the enhanced skills program</a:t>
            </a:r>
          </a:p>
          <a:p>
            <a:pPr lvl="1"/>
            <a:r>
              <a:rPr lang="en-US" altLang="en-US" sz="2400">
                <a:solidFill>
                  <a:srgbClr val="000000"/>
                </a:solidFill>
                <a:latin typeface="Arial" panose="020B0604020202020204" pitchFamily="34" charset="0"/>
              </a:rPr>
              <a:t>Discuss these cases with the preceptor supervising you when you first encounter these patients.</a:t>
            </a:r>
          </a:p>
        </p:txBody>
      </p:sp>
      <p:pic>
        <p:nvPicPr>
          <p:cNvPr id="40963" name="Picture 4">
            <a:extLst>
              <a:ext uri="{FF2B5EF4-FFF2-40B4-BE49-F238E27FC236}">
                <a16:creationId xmlns:a16="http://schemas.microsoft.com/office/drawing/2014/main" id="{53653E32-983A-7945-BD94-51AA27096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5192713"/>
            <a:ext cx="2247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34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DD0C6A4-D507-8640-8A0F-168A4B258676}"/>
              </a:ext>
            </a:extLst>
          </p:cNvPr>
          <p:cNvSpPr>
            <a:spLocks noGrp="1" noChangeArrowheads="1"/>
          </p:cNvSpPr>
          <p:nvPr>
            <p:ph type="title"/>
          </p:nvPr>
        </p:nvSpPr>
        <p:spPr>
          <a:xfrm>
            <a:off x="457200" y="546100"/>
            <a:ext cx="8229600" cy="581025"/>
          </a:xfrm>
        </p:spPr>
        <p:txBody>
          <a:bodyPr anchor="t"/>
          <a:lstStyle/>
          <a:p>
            <a:pPr>
              <a:defRPr/>
            </a:pPr>
            <a:r>
              <a:rPr lang="en-US" sz="4000" dirty="0">
                <a:latin typeface="Arial" charset="0"/>
                <a:ea typeface="ＭＳ Ｐゴシック" charset="0"/>
                <a:cs typeface="+mj-cs"/>
              </a:rPr>
              <a:t>Academic Connectivity</a:t>
            </a:r>
          </a:p>
        </p:txBody>
      </p:sp>
      <p:sp>
        <p:nvSpPr>
          <p:cNvPr id="40963" name="Rectangle 3">
            <a:extLst>
              <a:ext uri="{FF2B5EF4-FFF2-40B4-BE49-F238E27FC236}">
                <a16:creationId xmlns:a16="http://schemas.microsoft.com/office/drawing/2014/main" id="{2D961933-4D06-C441-B492-56D08DB498B8}"/>
              </a:ext>
            </a:extLst>
          </p:cNvPr>
          <p:cNvSpPr>
            <a:spLocks noGrp="1" noChangeArrowheads="1"/>
          </p:cNvSpPr>
          <p:nvPr>
            <p:ph type="body" idx="1"/>
          </p:nvPr>
        </p:nvSpPr>
        <p:spPr>
          <a:xfrm>
            <a:off x="457200" y="1592263"/>
            <a:ext cx="8464550" cy="4525962"/>
          </a:xfrm>
        </p:spPr>
        <p:txBody>
          <a:bodyPr/>
          <a:lstStyle/>
          <a:p>
            <a:pPr>
              <a:lnSpc>
                <a:spcPct val="80000"/>
              </a:lnSpc>
              <a:buFont typeface="Arial" charset="0"/>
              <a:buChar char="•"/>
              <a:defRPr/>
            </a:pPr>
            <a:r>
              <a:rPr lang="en-US" dirty="0">
                <a:solidFill>
                  <a:srgbClr val="000000"/>
                </a:solidFill>
                <a:latin typeface="Arial" charset="0"/>
                <a:ea typeface="ＭＳ Ｐゴシック" charset="0"/>
                <a:cs typeface="+mn-cs"/>
              </a:rPr>
              <a:t>All residents are invited to: </a:t>
            </a:r>
          </a:p>
          <a:p>
            <a:pPr lvl="1">
              <a:lnSpc>
                <a:spcPct val="80000"/>
              </a:lnSpc>
              <a:buFont typeface="Arial" charset="0"/>
              <a:buChar char="–"/>
              <a:defRPr/>
            </a:pPr>
            <a:r>
              <a:rPr lang="en-US" sz="2400" dirty="0">
                <a:solidFill>
                  <a:srgbClr val="000000"/>
                </a:solidFill>
                <a:latin typeface="Arial" charset="0"/>
                <a:ea typeface="ＭＳ Ｐゴシック" charset="0"/>
                <a:cs typeface="+mn-cs"/>
              </a:rPr>
              <a:t>Attend Family Medicine and PGME grand rounds</a:t>
            </a:r>
          </a:p>
          <a:p>
            <a:pPr lvl="1">
              <a:lnSpc>
                <a:spcPct val="80000"/>
              </a:lnSpc>
              <a:buFont typeface="Arial" charset="0"/>
              <a:buChar char="–"/>
              <a:defRPr/>
            </a:pPr>
            <a:r>
              <a:rPr lang="en-US" sz="2400" dirty="0">
                <a:solidFill>
                  <a:srgbClr val="000000"/>
                </a:solidFill>
                <a:latin typeface="Arial" charset="0"/>
                <a:ea typeface="ＭＳ Ｐゴシック" charset="0"/>
                <a:cs typeface="+mn-cs"/>
              </a:rPr>
              <a:t>Teach at PGY-1 &amp; PGY-2 half days</a:t>
            </a:r>
          </a:p>
          <a:p>
            <a:pPr lvl="1">
              <a:lnSpc>
                <a:spcPct val="80000"/>
              </a:lnSpc>
              <a:buFont typeface="Arial" charset="0"/>
              <a:buChar char="–"/>
              <a:defRPr/>
            </a:pPr>
            <a:endParaRPr lang="en-US" sz="2400" dirty="0">
              <a:solidFill>
                <a:srgbClr val="000000"/>
              </a:solidFill>
              <a:latin typeface="Arial" charset="0"/>
              <a:ea typeface="ＭＳ Ｐゴシック" charset="0"/>
              <a:cs typeface="+mn-cs"/>
            </a:endParaRPr>
          </a:p>
          <a:p>
            <a:pPr>
              <a:lnSpc>
                <a:spcPct val="80000"/>
              </a:lnSpc>
              <a:buFont typeface="Arial" charset="0"/>
              <a:buChar char="•"/>
              <a:defRPr/>
            </a:pPr>
            <a:r>
              <a:rPr lang="en-US" dirty="0">
                <a:solidFill>
                  <a:srgbClr val="000000"/>
                </a:solidFill>
                <a:latin typeface="Arial" charset="0"/>
                <a:ea typeface="ＭＳ Ｐゴシック" charset="0"/>
                <a:cs typeface="+mn-cs"/>
              </a:rPr>
              <a:t>PGY-3 Seminar Series</a:t>
            </a:r>
          </a:p>
          <a:p>
            <a:pPr lvl="1">
              <a:lnSpc>
                <a:spcPct val="80000"/>
              </a:lnSpc>
              <a:buFont typeface="Arial" charset="0"/>
              <a:buChar char="–"/>
              <a:defRPr/>
            </a:pPr>
            <a:r>
              <a:rPr lang="en-US" sz="2400" dirty="0">
                <a:solidFill>
                  <a:srgbClr val="000000"/>
                </a:solidFill>
                <a:latin typeface="Arial" charset="0"/>
                <a:ea typeface="ＭＳ Ｐゴシック" charset="0"/>
                <a:cs typeface="+mn-cs"/>
              </a:rPr>
              <a:t>Topics to be determined by the group in conjunction with the chief resident</a:t>
            </a:r>
          </a:p>
          <a:p>
            <a:pPr lvl="1">
              <a:lnSpc>
                <a:spcPct val="80000"/>
              </a:lnSpc>
              <a:buFont typeface="Arial" charset="0"/>
              <a:buChar char="–"/>
              <a:defRPr/>
            </a:pPr>
            <a:r>
              <a:rPr lang="en-US" sz="2400" dirty="0">
                <a:solidFill>
                  <a:srgbClr val="000000"/>
                </a:solidFill>
                <a:latin typeface="Arial" charset="0"/>
                <a:ea typeface="ＭＳ Ｐゴシック" charset="0"/>
                <a:cs typeface="+mn-cs"/>
              </a:rPr>
              <a:t>Topics can include: </a:t>
            </a:r>
            <a:r>
              <a:rPr lang="en-CA" sz="2400" dirty="0">
                <a:solidFill>
                  <a:srgbClr val="000000"/>
                </a:solidFill>
                <a:latin typeface="Arial" charset="0"/>
                <a:ea typeface="ＭＳ Ｐゴシック" charset="0"/>
                <a:cs typeface="+mn-cs"/>
              </a:rPr>
              <a:t>critical appraisal, practice management, how to set up an office, how to incorporate, CMPA talk, etc.</a:t>
            </a:r>
          </a:p>
        </p:txBody>
      </p:sp>
      <p:pic>
        <p:nvPicPr>
          <p:cNvPr id="41987" name="Picture 1" descr="j0309629.jpg">
            <a:extLst>
              <a:ext uri="{FF2B5EF4-FFF2-40B4-BE49-F238E27FC236}">
                <a16:creationId xmlns:a16="http://schemas.microsoft.com/office/drawing/2014/main" id="{71940251-2154-6C46-839C-E08D450C8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7425" y="250825"/>
            <a:ext cx="13827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275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tv-moonlighting.jpg">
            <a:extLst>
              <a:ext uri="{FF2B5EF4-FFF2-40B4-BE49-F238E27FC236}">
                <a16:creationId xmlns:a16="http://schemas.microsoft.com/office/drawing/2014/main" id="{1C24E868-BB21-3640-A2D2-FCBA2BCBCA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3763" y="1612900"/>
            <a:ext cx="2951162"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a:extLst>
              <a:ext uri="{FF2B5EF4-FFF2-40B4-BE49-F238E27FC236}">
                <a16:creationId xmlns:a16="http://schemas.microsoft.com/office/drawing/2014/main" id="{B212BCF4-14AA-724B-9861-A4C2CC3888E8}"/>
              </a:ext>
            </a:extLst>
          </p:cNvPr>
          <p:cNvSpPr>
            <a:spLocks noGrp="1"/>
          </p:cNvSpPr>
          <p:nvPr>
            <p:ph type="title"/>
          </p:nvPr>
        </p:nvSpPr>
        <p:spPr/>
        <p:txBody>
          <a:bodyPr/>
          <a:lstStyle/>
          <a:p>
            <a:r>
              <a:rPr lang="en-US" altLang="en-US">
                <a:latin typeface="Arial" panose="020B0604020202020204" pitchFamily="34" charset="0"/>
              </a:rPr>
              <a:t>Moonlighting</a:t>
            </a:r>
          </a:p>
        </p:txBody>
      </p:sp>
      <p:sp>
        <p:nvSpPr>
          <p:cNvPr id="48131" name="Content Placeholder 2">
            <a:extLst>
              <a:ext uri="{FF2B5EF4-FFF2-40B4-BE49-F238E27FC236}">
                <a16:creationId xmlns:a16="http://schemas.microsoft.com/office/drawing/2014/main" id="{4ABB515E-BB1E-3449-BCB2-F796D1F3E7B0}"/>
              </a:ext>
            </a:extLst>
          </p:cNvPr>
          <p:cNvSpPr>
            <a:spLocks noGrp="1"/>
          </p:cNvSpPr>
          <p:nvPr>
            <p:ph idx="1"/>
          </p:nvPr>
        </p:nvSpPr>
        <p:spPr>
          <a:xfrm>
            <a:off x="457200" y="1417638"/>
            <a:ext cx="5338763" cy="4789487"/>
          </a:xfrm>
        </p:spPr>
        <p:txBody>
          <a:bodyPr/>
          <a:lstStyle/>
          <a:p>
            <a:r>
              <a:rPr lang="en-US" altLang="en-US">
                <a:solidFill>
                  <a:srgbClr val="000000"/>
                </a:solidFill>
                <a:latin typeface="Arial" panose="020B0604020202020204" pitchFamily="34" charset="0"/>
              </a:rPr>
              <a:t>Refer to complete policy in the ES Resident Manual</a:t>
            </a:r>
          </a:p>
          <a:p>
            <a:r>
              <a:rPr lang="en-US" altLang="en-US">
                <a:solidFill>
                  <a:srgbClr val="000000"/>
                </a:solidFill>
                <a:latin typeface="Arial" panose="020B0604020202020204" pitchFamily="34" charset="0"/>
              </a:rPr>
              <a:t>Complete 50% of program and be in good standing</a:t>
            </a:r>
          </a:p>
          <a:p>
            <a:r>
              <a:rPr lang="en-US" altLang="en-US">
                <a:solidFill>
                  <a:srgbClr val="000000"/>
                </a:solidFill>
                <a:latin typeface="Arial" panose="020B0604020202020204" pitchFamily="34" charset="0"/>
              </a:rPr>
              <a:t>Cannot occur in Western affiliated institutes</a:t>
            </a:r>
          </a:p>
          <a:p>
            <a:r>
              <a:rPr lang="en-US" altLang="en-US">
                <a:solidFill>
                  <a:srgbClr val="000000"/>
                </a:solidFill>
                <a:latin typeface="Arial" panose="020B0604020202020204" pitchFamily="34" charset="0"/>
              </a:rPr>
              <a:t>Cannot interfere with ES commitments</a:t>
            </a:r>
          </a:p>
        </p:txBody>
      </p:sp>
    </p:spTree>
    <p:extLst>
      <p:ext uri="{BB962C8B-B14F-4D97-AF65-F5344CB8AC3E}">
        <p14:creationId xmlns:p14="http://schemas.microsoft.com/office/powerpoint/2010/main" val="2085828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D3A2A54-A2A7-9844-BB1C-90A3EE292FFE}"/>
              </a:ext>
            </a:extLst>
          </p:cNvPr>
          <p:cNvSpPr>
            <a:spLocks noGrp="1" noChangeArrowheads="1"/>
          </p:cNvSpPr>
          <p:nvPr>
            <p:ph type="title"/>
          </p:nvPr>
        </p:nvSpPr>
        <p:spPr>
          <a:xfrm>
            <a:off x="457200" y="255588"/>
            <a:ext cx="8229600" cy="581025"/>
          </a:xfrm>
        </p:spPr>
        <p:txBody>
          <a:bodyPr anchor="t"/>
          <a:lstStyle/>
          <a:p>
            <a:pPr>
              <a:defRPr/>
            </a:pPr>
            <a:r>
              <a:rPr lang="en-US" sz="4000" dirty="0">
                <a:latin typeface="Arial" charset="0"/>
                <a:ea typeface="ＭＳ Ｐゴシック" charset="0"/>
                <a:cs typeface="+mj-cs"/>
              </a:rPr>
              <a:t>Certification</a:t>
            </a:r>
          </a:p>
        </p:txBody>
      </p:sp>
      <p:sp>
        <p:nvSpPr>
          <p:cNvPr id="68611" name="Rectangle 3">
            <a:extLst>
              <a:ext uri="{FF2B5EF4-FFF2-40B4-BE49-F238E27FC236}">
                <a16:creationId xmlns:a16="http://schemas.microsoft.com/office/drawing/2014/main" id="{545785EB-B88F-7944-8B79-200FF54F558D}"/>
              </a:ext>
            </a:extLst>
          </p:cNvPr>
          <p:cNvSpPr>
            <a:spLocks noGrp="1" noChangeArrowheads="1"/>
          </p:cNvSpPr>
          <p:nvPr>
            <p:ph type="body" idx="1"/>
          </p:nvPr>
        </p:nvSpPr>
        <p:spPr>
          <a:xfrm>
            <a:off x="457200" y="1104900"/>
            <a:ext cx="5565775" cy="4833938"/>
          </a:xfrm>
        </p:spPr>
        <p:txBody>
          <a:bodyPr/>
          <a:lstStyle/>
          <a:p>
            <a:pPr>
              <a:lnSpc>
                <a:spcPct val="80000"/>
              </a:lnSpc>
              <a:buFont typeface="Arial" charset="0"/>
              <a:buChar char="•"/>
              <a:defRPr/>
            </a:pPr>
            <a:r>
              <a:rPr lang="en-US" sz="1800" b="1" dirty="0">
                <a:solidFill>
                  <a:srgbClr val="000000"/>
                </a:solidFill>
                <a:latin typeface="Arial" charset="0"/>
                <a:ea typeface="ＭＳ Ｐゴシック" charset="0"/>
                <a:cs typeface="+mn-cs"/>
              </a:rPr>
              <a:t>All residents who successfully complete the program will receive</a:t>
            </a:r>
            <a:r>
              <a:rPr lang="en-US" sz="1800" dirty="0">
                <a:solidFill>
                  <a:srgbClr val="000000"/>
                </a:solidFill>
                <a:latin typeface="Arial" charset="0"/>
                <a:ea typeface="ＭＳ Ｐゴシック" charset="0"/>
                <a:cs typeface="+mn-cs"/>
              </a:rPr>
              <a:t>:</a:t>
            </a:r>
          </a:p>
          <a:p>
            <a:pPr lvl="2">
              <a:lnSpc>
                <a:spcPct val="80000"/>
              </a:lnSpc>
              <a:buFont typeface="Arial" charset="0"/>
              <a:buChar char="•"/>
              <a:defRPr/>
            </a:pPr>
            <a:r>
              <a:rPr lang="en-US" sz="1800" dirty="0">
                <a:solidFill>
                  <a:srgbClr val="000000"/>
                </a:solidFill>
                <a:latin typeface="Arial" charset="0"/>
                <a:ea typeface="ＭＳ Ｐゴシック" charset="0"/>
                <a:cs typeface="+mn-cs"/>
              </a:rPr>
              <a:t>UWO certificate</a:t>
            </a:r>
          </a:p>
          <a:p>
            <a:pPr lvl="2">
              <a:lnSpc>
                <a:spcPct val="80000"/>
              </a:lnSpc>
              <a:buFont typeface="Arial" charset="0"/>
              <a:buChar char="•"/>
              <a:defRPr/>
            </a:pPr>
            <a:r>
              <a:rPr lang="en-US" sz="1800" dirty="0">
                <a:solidFill>
                  <a:srgbClr val="000000"/>
                </a:solidFill>
                <a:latin typeface="Arial" charset="0"/>
                <a:ea typeface="ＭＳ Ｐゴシック" charset="0"/>
                <a:cs typeface="+mn-cs"/>
              </a:rPr>
              <a:t>Category 1 programs are eligible for CAC from CFPC</a:t>
            </a:r>
          </a:p>
          <a:p>
            <a:pPr lvl="1">
              <a:lnSpc>
                <a:spcPct val="80000"/>
              </a:lnSpc>
              <a:buFont typeface="Arial" charset="0"/>
              <a:buChar char="–"/>
              <a:defRPr/>
            </a:pPr>
            <a:endParaRPr lang="en-US" sz="1800" dirty="0">
              <a:solidFill>
                <a:srgbClr val="000000"/>
              </a:solidFill>
              <a:latin typeface="Arial" charset="0"/>
              <a:ea typeface="ＭＳ Ｐゴシック" charset="0"/>
              <a:cs typeface="+mn-cs"/>
            </a:endParaRPr>
          </a:p>
          <a:p>
            <a:pPr>
              <a:lnSpc>
                <a:spcPct val="80000"/>
              </a:lnSpc>
              <a:buFont typeface="Arial" charset="0"/>
              <a:buChar char="•"/>
              <a:defRPr/>
            </a:pPr>
            <a:r>
              <a:rPr lang="en-US" sz="1800" b="1" dirty="0">
                <a:solidFill>
                  <a:srgbClr val="000000"/>
                </a:solidFill>
                <a:latin typeface="Arial" charset="0"/>
                <a:ea typeface="ＭＳ Ｐゴシック" charset="0"/>
                <a:cs typeface="+mn-cs"/>
              </a:rPr>
              <a:t>Exams for certification:</a:t>
            </a:r>
          </a:p>
          <a:p>
            <a:pPr lvl="2">
              <a:lnSpc>
                <a:spcPct val="80000"/>
              </a:lnSpc>
              <a:buFont typeface="Arial" charset="0"/>
              <a:buChar char="•"/>
              <a:defRPr/>
            </a:pPr>
            <a:r>
              <a:rPr lang="en-US" sz="1800" dirty="0">
                <a:solidFill>
                  <a:srgbClr val="000000"/>
                </a:solidFill>
                <a:latin typeface="Arial" charset="0"/>
                <a:ea typeface="ＭＳ Ｐゴシック" charset="0"/>
                <a:cs typeface="+mn-cs"/>
              </a:rPr>
              <a:t>Sports Medicine (conducted through CASM)</a:t>
            </a:r>
          </a:p>
          <a:p>
            <a:pPr lvl="2">
              <a:lnSpc>
                <a:spcPct val="80000"/>
              </a:lnSpc>
              <a:buFont typeface="Arial" charset="0"/>
              <a:buChar char="•"/>
              <a:defRPr/>
            </a:pPr>
            <a:r>
              <a:rPr lang="en-US" sz="1800" dirty="0">
                <a:solidFill>
                  <a:srgbClr val="000000"/>
                </a:solidFill>
                <a:latin typeface="Arial" charset="0"/>
                <a:ea typeface="ＭＳ Ｐゴシック" charset="0"/>
                <a:cs typeface="+mn-cs"/>
              </a:rPr>
              <a:t>Palliative Care (conducted through UWO)</a:t>
            </a:r>
          </a:p>
          <a:p>
            <a:pPr lvl="2">
              <a:lnSpc>
                <a:spcPct val="80000"/>
              </a:lnSpc>
              <a:buFont typeface="Arial" charset="0"/>
              <a:buChar char="•"/>
              <a:defRPr/>
            </a:pPr>
            <a:r>
              <a:rPr lang="en-US" sz="1800" dirty="0">
                <a:solidFill>
                  <a:srgbClr val="000000"/>
                </a:solidFill>
                <a:latin typeface="Arial" charset="0"/>
                <a:ea typeface="ＭＳ Ｐゴシック" charset="0"/>
                <a:cs typeface="+mn-cs"/>
              </a:rPr>
              <a:t>Emergency Medicine (conducted through CFPC)</a:t>
            </a:r>
          </a:p>
          <a:p>
            <a:pPr lvl="1">
              <a:lnSpc>
                <a:spcPct val="80000"/>
              </a:lnSpc>
              <a:buFont typeface="Arial" charset="0"/>
              <a:buChar char="–"/>
              <a:defRPr/>
            </a:pPr>
            <a:endParaRPr lang="en-US" sz="1800" dirty="0">
              <a:solidFill>
                <a:srgbClr val="000000"/>
              </a:solidFill>
              <a:latin typeface="Arial" charset="0"/>
              <a:ea typeface="ＭＳ Ｐゴシック" charset="0"/>
              <a:cs typeface="+mn-cs"/>
            </a:endParaRPr>
          </a:p>
          <a:p>
            <a:pPr>
              <a:lnSpc>
                <a:spcPct val="80000"/>
              </a:lnSpc>
              <a:buFont typeface="Arial" charset="0"/>
              <a:buChar char="•"/>
              <a:defRPr/>
            </a:pPr>
            <a:r>
              <a:rPr lang="en-US" sz="1800" b="1" dirty="0">
                <a:solidFill>
                  <a:srgbClr val="000000"/>
                </a:solidFill>
                <a:latin typeface="Arial" charset="0"/>
                <a:ea typeface="ＭＳ Ｐゴシック" charset="0"/>
                <a:cs typeface="+mn-cs"/>
              </a:rPr>
              <a:t>Thesis required:</a:t>
            </a:r>
          </a:p>
          <a:p>
            <a:pPr lvl="2">
              <a:lnSpc>
                <a:spcPct val="80000"/>
              </a:lnSpc>
              <a:buFont typeface="Arial" charset="0"/>
              <a:buChar char="•"/>
              <a:defRPr/>
            </a:pPr>
            <a:r>
              <a:rPr lang="en-US" sz="1800" dirty="0">
                <a:solidFill>
                  <a:srgbClr val="000000"/>
                </a:solidFill>
                <a:latin typeface="Arial" charset="0"/>
                <a:ea typeface="ＭＳ Ｐゴシック" charset="0"/>
                <a:cs typeface="+mn-cs"/>
              </a:rPr>
              <a:t>Academic Family Medicine</a:t>
            </a:r>
          </a:p>
          <a:p>
            <a:pPr lvl="1">
              <a:lnSpc>
                <a:spcPct val="80000"/>
              </a:lnSpc>
              <a:buFont typeface="Arial" charset="0"/>
              <a:buChar char="–"/>
              <a:defRPr/>
            </a:pPr>
            <a:endParaRPr lang="en-US" sz="2400" dirty="0">
              <a:latin typeface="Arial" charset="0"/>
              <a:ea typeface="ＭＳ Ｐゴシック" charset="0"/>
              <a:cs typeface="+mn-cs"/>
            </a:endParaRPr>
          </a:p>
          <a:p>
            <a:pPr lvl="1">
              <a:lnSpc>
                <a:spcPct val="80000"/>
              </a:lnSpc>
              <a:buFont typeface="Arial" charset="0"/>
              <a:buChar char="–"/>
              <a:defRPr/>
            </a:pPr>
            <a:endParaRPr lang="en-US" sz="2400" dirty="0">
              <a:latin typeface="Arial" charset="0"/>
              <a:ea typeface="ＭＳ Ｐゴシック" charset="0"/>
              <a:cs typeface="+mn-cs"/>
            </a:endParaRPr>
          </a:p>
        </p:txBody>
      </p:sp>
      <p:pic>
        <p:nvPicPr>
          <p:cNvPr id="49155" name="Picture 1" descr="ED000082.png">
            <a:extLst>
              <a:ext uri="{FF2B5EF4-FFF2-40B4-BE49-F238E27FC236}">
                <a16:creationId xmlns:a16="http://schemas.microsoft.com/office/drawing/2014/main" id="{2F498CE0-8A39-7347-B8B6-0A8DBCE2BA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1739900"/>
            <a:ext cx="312102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178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1237B443-07FE-FC4D-95F9-22838BB9A1D3}"/>
              </a:ext>
            </a:extLst>
          </p:cNvPr>
          <p:cNvSpPr>
            <a:spLocks noGrp="1"/>
          </p:cNvSpPr>
          <p:nvPr>
            <p:ph type="title"/>
          </p:nvPr>
        </p:nvSpPr>
        <p:spPr/>
        <p:txBody>
          <a:bodyPr/>
          <a:lstStyle/>
          <a:p>
            <a:r>
              <a:rPr lang="en-US" altLang="en-US">
                <a:latin typeface="Arial" panose="020B0604020202020204" pitchFamily="34" charset="0"/>
              </a:rPr>
              <a:t>CACs</a:t>
            </a:r>
          </a:p>
        </p:txBody>
      </p:sp>
      <p:sp>
        <p:nvSpPr>
          <p:cNvPr id="50178" name="Content Placeholder 2">
            <a:extLst>
              <a:ext uri="{FF2B5EF4-FFF2-40B4-BE49-F238E27FC236}">
                <a16:creationId xmlns:a16="http://schemas.microsoft.com/office/drawing/2014/main" id="{BF2B1E33-A6B4-FB45-9A56-233F59A4773D}"/>
              </a:ext>
            </a:extLst>
          </p:cNvPr>
          <p:cNvSpPr>
            <a:spLocks noGrp="1"/>
          </p:cNvSpPr>
          <p:nvPr>
            <p:ph idx="1"/>
          </p:nvPr>
        </p:nvSpPr>
        <p:spPr/>
        <p:txBody>
          <a:bodyPr/>
          <a:lstStyle/>
          <a:p>
            <a:r>
              <a:rPr lang="en-US" altLang="en-US">
                <a:solidFill>
                  <a:srgbClr val="000000"/>
                </a:solidFill>
                <a:latin typeface="Arial" panose="020B0604020202020204" pitchFamily="34" charset="0"/>
              </a:rPr>
              <a:t>All residents in Category 1 programs who successfully complete the program will be granted a CAC from the CFPC</a:t>
            </a:r>
          </a:p>
          <a:p>
            <a:r>
              <a:rPr lang="en-US" altLang="en-US">
                <a:latin typeface="Arial" panose="020B0604020202020204" pitchFamily="34" charset="0"/>
                <a:hlinkClick r:id="rId2"/>
              </a:rPr>
              <a:t>http://www.cfpc.ca/cac/</a:t>
            </a:r>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pic>
        <p:nvPicPr>
          <p:cNvPr id="50179" name="Picture 4" descr="CFPC #1">
            <a:extLst>
              <a:ext uri="{FF2B5EF4-FFF2-40B4-BE49-F238E27FC236}">
                <a16:creationId xmlns:a16="http://schemas.microsoft.com/office/drawing/2014/main" id="{4DD5B916-8491-8549-B0D8-00FBAC3B0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4302125"/>
            <a:ext cx="64738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579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S_089.png"/>
          <p:cNvPicPr>
            <a:picLocks noChangeAspect="1"/>
          </p:cNvPicPr>
          <p:nvPr/>
        </p:nvPicPr>
        <p:blipFill rotWithShape="1">
          <a:blip r:embed="rId2">
            <a:alphaModFix amt="35000"/>
            <a:extLst>
              <a:ext uri="{28A0092B-C50C-407E-A947-70E740481C1C}">
                <a14:useLocalDpi xmlns:a14="http://schemas.microsoft.com/office/drawing/2010/main" val="0"/>
              </a:ext>
            </a:extLst>
          </a:blip>
          <a:srcRect l="3316" r="4684"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CA" sz="3200" dirty="0">
                <a:solidFill>
                  <a:schemeClr val="tx1"/>
                </a:solidFill>
              </a:rPr>
              <a:t>Application Process</a:t>
            </a:r>
          </a:p>
        </p:txBody>
      </p:sp>
      <p:sp>
        <p:nvSpPr>
          <p:cNvPr id="4" name="Rectangle 3"/>
          <p:cNvSpPr>
            <a:spLocks noGrp="1" noChangeArrowheads="1"/>
          </p:cNvSpPr>
          <p:nvPr>
            <p:ph idx="1"/>
          </p:nvPr>
        </p:nvSpPr>
        <p:spPr>
          <a:xfrm>
            <a:off x="3866534" y="1065862"/>
            <a:ext cx="4308514" cy="4726276"/>
          </a:xfrm>
        </p:spPr>
        <p:txBody>
          <a:bodyPr anchor="ctr">
            <a:normAutofit/>
          </a:bodyPr>
          <a:lstStyle/>
          <a:p>
            <a:pPr marL="0" indent="0" eaLnBrk="1" hangingPunct="1">
              <a:lnSpc>
                <a:spcPct val="90000"/>
              </a:lnSpc>
              <a:buNone/>
            </a:pPr>
            <a:r>
              <a:rPr lang="en-US" sz="2000" dirty="0">
                <a:solidFill>
                  <a:schemeClr val="tx1"/>
                </a:solidFill>
                <a:latin typeface="Arial" charset="0"/>
                <a:ea typeface="ＭＳ Ｐゴシック" charset="0"/>
                <a:cs typeface="ＭＳ Ｐゴシック" charset="0"/>
              </a:rPr>
              <a:t>Required documentation:</a:t>
            </a:r>
          </a:p>
          <a:p>
            <a:pPr lvl="1" eaLnBrk="1" hangingPunct="1">
              <a:lnSpc>
                <a:spcPct val="90000"/>
              </a:lnSpc>
            </a:pPr>
            <a:r>
              <a:rPr lang="en-US" sz="2000" dirty="0">
                <a:solidFill>
                  <a:schemeClr val="tx1"/>
                </a:solidFill>
                <a:latin typeface="Arial" charset="0"/>
                <a:ea typeface="ＭＳ Ｐゴシック" charset="0"/>
              </a:rPr>
              <a:t>Application form on </a:t>
            </a:r>
            <a:r>
              <a:rPr lang="en-US" sz="2000" dirty="0" err="1">
                <a:solidFill>
                  <a:schemeClr val="tx1"/>
                </a:solidFill>
                <a:latin typeface="Arial" charset="0"/>
                <a:ea typeface="ＭＳ Ｐゴシック" charset="0"/>
              </a:rPr>
              <a:t>myFM</a:t>
            </a:r>
            <a:r>
              <a:rPr lang="en-US" sz="2000" dirty="0">
                <a:solidFill>
                  <a:schemeClr val="tx1"/>
                </a:solidFill>
                <a:latin typeface="Arial" charset="0"/>
                <a:ea typeface="ＭＳ Ｐゴシック" charset="0"/>
              </a:rPr>
              <a:t> / </a:t>
            </a:r>
            <a:r>
              <a:rPr lang="en-US" sz="2000" dirty="0" err="1">
                <a:solidFill>
                  <a:schemeClr val="tx1"/>
                </a:solidFill>
                <a:latin typeface="Arial" charset="0"/>
                <a:ea typeface="ＭＳ Ｐゴシック" charset="0"/>
              </a:rPr>
              <a:t>CaRMS</a:t>
            </a:r>
            <a:r>
              <a:rPr lang="en-US" sz="2000" dirty="0">
                <a:solidFill>
                  <a:schemeClr val="tx1"/>
                </a:solidFill>
                <a:latin typeface="Arial" charset="0"/>
                <a:ea typeface="ＭＳ Ｐゴシック" charset="0"/>
              </a:rPr>
              <a:t> application</a:t>
            </a:r>
          </a:p>
          <a:p>
            <a:pPr lvl="1" eaLnBrk="1" hangingPunct="1">
              <a:lnSpc>
                <a:spcPct val="90000"/>
              </a:lnSpc>
            </a:pPr>
            <a:r>
              <a:rPr lang="en-US" sz="2000" dirty="0">
                <a:solidFill>
                  <a:schemeClr val="tx1"/>
                </a:solidFill>
                <a:latin typeface="Arial" charset="0"/>
                <a:ea typeface="ＭＳ Ｐゴシック" charset="0"/>
              </a:rPr>
              <a:t>4 reference letters</a:t>
            </a:r>
          </a:p>
          <a:p>
            <a:pPr lvl="2" eaLnBrk="1" hangingPunct="1">
              <a:lnSpc>
                <a:spcPct val="90000"/>
              </a:lnSpc>
            </a:pPr>
            <a:r>
              <a:rPr lang="en-US" sz="1600" dirty="0">
                <a:solidFill>
                  <a:schemeClr val="tx1"/>
                </a:solidFill>
                <a:latin typeface="Arial" charset="0"/>
                <a:ea typeface="ＭＳ Ｐゴシック" charset="0"/>
              </a:rPr>
              <a:t>1 letter from PD</a:t>
            </a:r>
          </a:p>
          <a:p>
            <a:pPr lvl="2" eaLnBrk="1" hangingPunct="1">
              <a:lnSpc>
                <a:spcPct val="90000"/>
              </a:lnSpc>
            </a:pPr>
            <a:r>
              <a:rPr lang="en-US" sz="1600" dirty="0">
                <a:solidFill>
                  <a:schemeClr val="tx1"/>
                </a:solidFill>
                <a:latin typeface="Arial" charset="0"/>
                <a:ea typeface="ＭＳ Ｐゴシック" charset="0"/>
              </a:rPr>
              <a:t>1 letter from primary FM supervisor</a:t>
            </a:r>
          </a:p>
          <a:p>
            <a:pPr lvl="2" eaLnBrk="1" hangingPunct="1">
              <a:lnSpc>
                <a:spcPct val="90000"/>
              </a:lnSpc>
            </a:pPr>
            <a:r>
              <a:rPr lang="en-US" sz="1600" dirty="0">
                <a:solidFill>
                  <a:schemeClr val="tx1"/>
                </a:solidFill>
                <a:latin typeface="Arial" charset="0"/>
                <a:ea typeface="ＭＳ Ｐゴシック" charset="0"/>
              </a:rPr>
              <a:t>2 letters from ES related physicians</a:t>
            </a:r>
          </a:p>
          <a:p>
            <a:pPr lvl="1" eaLnBrk="1" hangingPunct="1">
              <a:lnSpc>
                <a:spcPct val="90000"/>
              </a:lnSpc>
            </a:pPr>
            <a:r>
              <a:rPr lang="en-US" sz="2000" dirty="0">
                <a:solidFill>
                  <a:schemeClr val="tx1"/>
                </a:solidFill>
                <a:latin typeface="Arial" charset="0"/>
                <a:ea typeface="ＭＳ Ｐゴシック" charset="0"/>
              </a:rPr>
              <a:t>Letter of intent </a:t>
            </a:r>
          </a:p>
          <a:p>
            <a:pPr lvl="1" eaLnBrk="1" hangingPunct="1">
              <a:lnSpc>
                <a:spcPct val="90000"/>
              </a:lnSpc>
            </a:pPr>
            <a:r>
              <a:rPr lang="en-US" sz="2000" dirty="0">
                <a:solidFill>
                  <a:schemeClr val="tx1"/>
                </a:solidFill>
                <a:latin typeface="Arial" charset="0"/>
                <a:ea typeface="ＭＳ Ｐゴシック" charset="0"/>
              </a:rPr>
              <a:t>CV</a:t>
            </a:r>
          </a:p>
          <a:p>
            <a:pPr marL="457200" lvl="1" indent="0" eaLnBrk="1" hangingPunct="1">
              <a:lnSpc>
                <a:spcPct val="90000"/>
              </a:lnSpc>
              <a:buNone/>
            </a:pPr>
            <a:endParaRPr lang="en-US" sz="17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019173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l="16790" r="36360" b="2"/>
          <a:stretch/>
        </p:blipFill>
        <p:spPr>
          <a:xfrm>
            <a:off x="4375482" y="10"/>
            <a:ext cx="4795614" cy="6857990"/>
          </a:xfrm>
          <a:prstGeom prst="rect">
            <a:avLst/>
          </a:prstGeom>
        </p:spPr>
      </p:pic>
      <p:sp>
        <p:nvSpPr>
          <p:cNvPr id="2" name="Title 1"/>
          <p:cNvSpPr>
            <a:spLocks noGrp="1"/>
          </p:cNvSpPr>
          <p:nvPr>
            <p:ph type="title"/>
          </p:nvPr>
        </p:nvSpPr>
        <p:spPr>
          <a:xfrm>
            <a:off x="731838" y="506393"/>
            <a:ext cx="3602727" cy="506392"/>
          </a:xfrm>
        </p:spPr>
        <p:txBody>
          <a:bodyPr vert="horz" lIns="91440" tIns="45720" rIns="91440" bIns="45720" rtlCol="0" anchor="b">
            <a:normAutofit fontScale="90000"/>
          </a:bodyPr>
          <a:lstStyle/>
          <a:p>
            <a:pPr defTabSz="914400" eaLnBrk="1" hangingPunct="1">
              <a:lnSpc>
                <a:spcPct val="90000"/>
              </a:lnSpc>
            </a:pPr>
            <a:r>
              <a:rPr lang="en-US" sz="3100" dirty="0">
                <a:solidFill>
                  <a:schemeClr val="tx2"/>
                </a:solidFill>
                <a:latin typeface="+mj-lt"/>
                <a:ea typeface="+mj-ea"/>
                <a:cs typeface="+mj-cs"/>
              </a:rPr>
              <a:t>Eligibility</a:t>
            </a:r>
          </a:p>
        </p:txBody>
      </p:sp>
      <p:sp>
        <p:nvSpPr>
          <p:cNvPr id="5" name="Rectangle 3"/>
          <p:cNvSpPr txBox="1">
            <a:spLocks noChangeArrowheads="1"/>
          </p:cNvSpPr>
          <p:nvPr/>
        </p:nvSpPr>
        <p:spPr>
          <a:xfrm>
            <a:off x="290973" y="1285826"/>
            <a:ext cx="5647490" cy="460126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lvl="1" indent="0" defTabSz="914400">
              <a:lnSpc>
                <a:spcPct val="90000"/>
              </a:lnSpc>
              <a:buNone/>
              <a:defRPr/>
            </a:pPr>
            <a:r>
              <a:rPr lang="en-US" sz="1600" u="sng" dirty="0">
                <a:solidFill>
                  <a:schemeClr val="tx2"/>
                </a:solidFill>
              </a:rPr>
              <a:t>Current</a:t>
            </a:r>
            <a:r>
              <a:rPr lang="en-US" sz="1600" dirty="0">
                <a:solidFill>
                  <a:schemeClr val="tx2"/>
                </a:solidFill>
              </a:rPr>
              <a:t> PGY2 resident in Family Medicine Training Program </a:t>
            </a:r>
          </a:p>
          <a:p>
            <a:pPr marL="514350" lvl="1" indent="0" defTabSz="914400">
              <a:lnSpc>
                <a:spcPct val="90000"/>
              </a:lnSpc>
              <a:buNone/>
              <a:defRPr/>
            </a:pPr>
            <a:endParaRPr lang="en-US" sz="1600" dirty="0">
              <a:solidFill>
                <a:schemeClr val="tx2"/>
              </a:solidFill>
            </a:endParaRPr>
          </a:p>
          <a:p>
            <a:pPr marL="514350" lvl="1" indent="0" defTabSz="914400">
              <a:lnSpc>
                <a:spcPct val="90000"/>
              </a:lnSpc>
              <a:buNone/>
              <a:defRPr/>
            </a:pPr>
            <a:r>
              <a:rPr lang="en-US" sz="1600" dirty="0">
                <a:solidFill>
                  <a:schemeClr val="tx2"/>
                </a:solidFill>
              </a:rPr>
              <a:t>Successful completion of a Family Medicine Resident Training Program in Canada prior to starting the ES program</a:t>
            </a:r>
          </a:p>
          <a:p>
            <a:pPr marL="228600" lvl="1" indent="0" defTabSz="914400">
              <a:lnSpc>
                <a:spcPct val="90000"/>
              </a:lnSpc>
              <a:buNone/>
              <a:defRPr/>
            </a:pPr>
            <a:endParaRPr lang="en-US" sz="1600" dirty="0">
              <a:solidFill>
                <a:schemeClr val="tx2"/>
              </a:solidFill>
            </a:endParaRPr>
          </a:p>
          <a:p>
            <a:pPr marL="514350" lvl="1" indent="0" defTabSz="914400">
              <a:lnSpc>
                <a:spcPct val="90000"/>
              </a:lnSpc>
              <a:buNone/>
              <a:defRPr/>
            </a:pPr>
            <a:r>
              <a:rPr lang="en-US" sz="1600" b="1" i="1" dirty="0">
                <a:solidFill>
                  <a:schemeClr val="tx2"/>
                </a:solidFill>
              </a:rPr>
              <a:t>As per the Postgraduate Education Office, IMG's who entered the postgraduate system through </a:t>
            </a:r>
            <a:r>
              <a:rPr lang="en-US" sz="1600" b="1" i="1" dirty="0" err="1">
                <a:solidFill>
                  <a:schemeClr val="tx2"/>
                </a:solidFill>
              </a:rPr>
              <a:t>CaRMS</a:t>
            </a:r>
            <a:r>
              <a:rPr lang="en-US" sz="1600" b="1" i="1" dirty="0">
                <a:solidFill>
                  <a:schemeClr val="tx2"/>
                </a:solidFill>
              </a:rPr>
              <a:t> in Ontario are eligible to be considered for Family Medicine PGY3 MOHLTC funded positions. IMG's from other provinces are eligible but would have to complete a ROS in Ontario prior to ROS in their original province of study.</a:t>
            </a:r>
          </a:p>
          <a:p>
            <a:pPr lvl="1" indent="-228600" defTabSz="914400">
              <a:lnSpc>
                <a:spcPct val="90000"/>
              </a:lnSpc>
              <a:buFont typeface="Arial" panose="020B0604020202020204" pitchFamily="34" charset="0"/>
              <a:buChar char="•"/>
              <a:defRPr/>
            </a:pPr>
            <a:endParaRPr lang="en-US" sz="1600" dirty="0">
              <a:solidFill>
                <a:schemeClr val="tx2"/>
              </a:solidFill>
            </a:endParaRPr>
          </a:p>
          <a:p>
            <a:pPr marL="514350" lvl="1" indent="0" defTabSz="914400">
              <a:lnSpc>
                <a:spcPct val="90000"/>
              </a:lnSpc>
              <a:buNone/>
              <a:defRPr/>
            </a:pPr>
            <a:r>
              <a:rPr lang="en-US" sz="1600" dirty="0">
                <a:solidFill>
                  <a:schemeClr val="tx2"/>
                </a:solidFill>
              </a:rPr>
              <a:t>Must hold CPSO, CMPA</a:t>
            </a:r>
          </a:p>
          <a:p>
            <a:pPr marL="457200" lvl="1" indent="-228600" defTabSz="914400">
              <a:lnSpc>
                <a:spcPct val="90000"/>
              </a:lnSpc>
              <a:buFont typeface="Arial" panose="020B0604020202020204" pitchFamily="34" charset="0"/>
              <a:buChar char="•"/>
              <a:defRPr/>
            </a:pPr>
            <a:endParaRPr lang="en-US" sz="1600" dirty="0">
              <a:solidFill>
                <a:schemeClr val="tx2"/>
              </a:solidFill>
            </a:endParaRPr>
          </a:p>
          <a:p>
            <a:pPr marL="514350" lvl="1" indent="0" defTabSz="914400">
              <a:lnSpc>
                <a:spcPct val="90000"/>
              </a:lnSpc>
              <a:buNone/>
              <a:defRPr/>
            </a:pPr>
            <a:r>
              <a:rPr lang="en-US" sz="1600" dirty="0">
                <a:solidFill>
                  <a:schemeClr val="tx2"/>
                </a:solidFill>
              </a:rPr>
              <a:t>Must pass prior to entering program: </a:t>
            </a:r>
          </a:p>
          <a:p>
            <a:pPr lvl="2" defTabSz="914400">
              <a:lnSpc>
                <a:spcPct val="90000"/>
              </a:lnSpc>
              <a:buFont typeface="Arial" panose="020B0604020202020204" pitchFamily="34" charset="0"/>
              <a:buChar char="•"/>
              <a:defRPr/>
            </a:pPr>
            <a:r>
              <a:rPr lang="en-US" sz="1600" dirty="0">
                <a:solidFill>
                  <a:schemeClr val="tx2"/>
                </a:solidFill>
              </a:rPr>
              <a:t>LMCC I</a:t>
            </a:r>
          </a:p>
        </p:txBody>
      </p:sp>
    </p:spTree>
    <p:extLst>
      <p:ext uri="{BB962C8B-B14F-4D97-AF65-F5344CB8AC3E}">
        <p14:creationId xmlns:p14="http://schemas.microsoft.com/office/powerpoint/2010/main" val="3354123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705188" y="4872926"/>
            <a:ext cx="5614060" cy="2452687"/>
          </a:xfrm>
        </p:spPr>
        <p:txBody>
          <a:bodyPr anchor="ctr">
            <a:normAutofit/>
          </a:bodyPr>
          <a:lstStyle/>
          <a:p>
            <a:pPr>
              <a:lnSpc>
                <a:spcPct val="90000"/>
              </a:lnSpc>
            </a:pPr>
            <a:r>
              <a:rPr lang="en-US" sz="1600" dirty="0">
                <a:latin typeface="Arial"/>
                <a:cs typeface="Arial"/>
              </a:rPr>
              <a:t>Category 2 Enhanced Skills Programs</a:t>
            </a:r>
          </a:p>
          <a:p>
            <a:pPr lvl="1">
              <a:lnSpc>
                <a:spcPct val="90000"/>
              </a:lnSpc>
            </a:pPr>
            <a:r>
              <a:rPr lang="en-US" sz="1600" dirty="0">
                <a:latin typeface="Arial"/>
                <a:cs typeface="Arial"/>
                <a:hlinkClick r:id="rId2"/>
              </a:rPr>
              <a:t>https://fm.schulich.uwo.ca/MyFM/es_application/</a:t>
            </a:r>
            <a:endParaRPr lang="en-US" sz="1600" dirty="0">
              <a:latin typeface="Arial"/>
              <a:cs typeface="Arial"/>
            </a:endParaRPr>
          </a:p>
          <a:p>
            <a:pPr lvl="1">
              <a:lnSpc>
                <a:spcPct val="90000"/>
              </a:lnSpc>
            </a:pPr>
            <a:endParaRPr lang="en-US" sz="1600" dirty="0">
              <a:latin typeface="Arial"/>
              <a:cs typeface="Arial"/>
            </a:endParaRPr>
          </a:p>
          <a:p>
            <a:pPr lvl="1">
              <a:lnSpc>
                <a:spcPct val="90000"/>
              </a:lnSpc>
            </a:pPr>
            <a:endParaRPr lang="en-US" sz="1600" dirty="0"/>
          </a:p>
        </p:txBody>
      </p:sp>
      <p:pic>
        <p:nvPicPr>
          <p:cNvPr id="3" name="Picture 2">
            <a:extLst>
              <a:ext uri="{FF2B5EF4-FFF2-40B4-BE49-F238E27FC236}">
                <a16:creationId xmlns:a16="http://schemas.microsoft.com/office/drawing/2014/main" id="{23FBDDB3-3B93-5F44-9CA0-87071A083D02}"/>
              </a:ext>
            </a:extLst>
          </p:cNvPr>
          <p:cNvPicPr>
            <a:picLocks noChangeAspect="1"/>
          </p:cNvPicPr>
          <p:nvPr/>
        </p:nvPicPr>
        <p:blipFill>
          <a:blip r:embed="rId3"/>
          <a:stretch>
            <a:fillRect/>
          </a:stretch>
        </p:blipFill>
        <p:spPr>
          <a:xfrm>
            <a:off x="873303" y="346253"/>
            <a:ext cx="7777538" cy="5634939"/>
          </a:xfrm>
          <a:prstGeom prst="rect">
            <a:avLst/>
          </a:prstGeom>
        </p:spPr>
      </p:pic>
    </p:spTree>
    <p:extLst>
      <p:ext uri="{BB962C8B-B14F-4D97-AF65-F5344CB8AC3E}">
        <p14:creationId xmlns:p14="http://schemas.microsoft.com/office/powerpoint/2010/main" val="2644422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67E443-9309-5A40-A123-03ED00DD3812}"/>
              </a:ext>
            </a:extLst>
          </p:cNvPr>
          <p:cNvPicPr>
            <a:picLocks noChangeAspect="1"/>
          </p:cNvPicPr>
          <p:nvPr/>
        </p:nvPicPr>
        <p:blipFill>
          <a:blip r:embed="rId2"/>
          <a:stretch>
            <a:fillRect/>
          </a:stretch>
        </p:blipFill>
        <p:spPr>
          <a:xfrm>
            <a:off x="0" y="116878"/>
            <a:ext cx="9144000" cy="5432440"/>
          </a:xfrm>
          <a:prstGeom prst="rect">
            <a:avLst/>
          </a:prstGeom>
        </p:spPr>
      </p:pic>
      <p:sp>
        <p:nvSpPr>
          <p:cNvPr id="4" name="Content Placeholder 2"/>
          <p:cNvSpPr>
            <a:spLocks noGrp="1"/>
          </p:cNvSpPr>
          <p:nvPr>
            <p:ph idx="1"/>
          </p:nvPr>
        </p:nvSpPr>
        <p:spPr>
          <a:xfrm>
            <a:off x="3804984" y="4009703"/>
            <a:ext cx="5614060" cy="2452687"/>
          </a:xfrm>
        </p:spPr>
        <p:txBody>
          <a:bodyPr anchor="ctr">
            <a:normAutofit/>
          </a:bodyPr>
          <a:lstStyle/>
          <a:p>
            <a:r>
              <a:rPr lang="en-US" sz="1600" dirty="0">
                <a:latin typeface="Arial"/>
                <a:cs typeface="Arial"/>
              </a:rPr>
              <a:t>Category 1 Enhanced Skills Programs</a:t>
            </a:r>
          </a:p>
          <a:p>
            <a:pPr lvl="1"/>
            <a:r>
              <a:rPr lang="en-US" sz="1600" dirty="0">
                <a:latin typeface="Arial"/>
                <a:cs typeface="Arial"/>
                <a:hlinkClick r:id="rId3"/>
              </a:rPr>
              <a:t>https://www.carms.ca/match/family-medicine-enhanced-skills-match/</a:t>
            </a:r>
            <a:endParaRPr lang="en-US" sz="1600" dirty="0">
              <a:latin typeface="Arial"/>
              <a:cs typeface="Arial"/>
            </a:endParaRPr>
          </a:p>
          <a:p>
            <a:pPr lvl="1"/>
            <a:endParaRPr lang="en-US" sz="1600" dirty="0">
              <a:latin typeface="Arial"/>
              <a:cs typeface="Arial"/>
            </a:endParaRPr>
          </a:p>
          <a:p>
            <a:pPr marL="457200" lvl="1" indent="0">
              <a:buNone/>
            </a:pPr>
            <a:endParaRPr lang="en-US" sz="1600" dirty="0"/>
          </a:p>
        </p:txBody>
      </p:sp>
    </p:spTree>
    <p:extLst>
      <p:ext uri="{BB962C8B-B14F-4D97-AF65-F5344CB8AC3E}">
        <p14:creationId xmlns:p14="http://schemas.microsoft.com/office/powerpoint/2010/main" val="1077876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406400"/>
            <a:ext cx="22479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en-CA"/>
          </a:p>
        </p:txBody>
      </p:sp>
      <p:sp>
        <p:nvSpPr>
          <p:cNvPr id="3" name="Title 2"/>
          <p:cNvSpPr>
            <a:spLocks noGrp="1"/>
          </p:cNvSpPr>
          <p:nvPr>
            <p:ph type="title"/>
          </p:nvPr>
        </p:nvSpPr>
        <p:spPr/>
        <p:txBody>
          <a:bodyPr/>
          <a:lstStyle/>
          <a:p>
            <a:endParaRPr lang="en-CA" dirty="0"/>
          </a:p>
        </p:txBody>
      </p:sp>
      <p:pic>
        <p:nvPicPr>
          <p:cNvPr id="7" name="Picture 6" descr="perfect resident final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27" y="24687"/>
            <a:ext cx="8534141" cy="6101476"/>
          </a:xfrm>
          <a:prstGeom prst="rect">
            <a:avLst/>
          </a:prstGeom>
        </p:spPr>
      </p:pic>
    </p:spTree>
    <p:extLst>
      <p:ext uri="{BB962C8B-B14F-4D97-AF65-F5344CB8AC3E}">
        <p14:creationId xmlns:p14="http://schemas.microsoft.com/office/powerpoint/2010/main" val="2152016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EFBFA6-BC4A-824F-BB60-BE2AA87EAFB8}"/>
              </a:ext>
            </a:extLst>
          </p:cNvPr>
          <p:cNvPicPr>
            <a:picLocks noChangeAspect="1"/>
          </p:cNvPicPr>
          <p:nvPr/>
        </p:nvPicPr>
        <p:blipFill>
          <a:blip r:embed="rId2"/>
          <a:stretch>
            <a:fillRect/>
          </a:stretch>
        </p:blipFill>
        <p:spPr>
          <a:xfrm>
            <a:off x="0" y="1009083"/>
            <a:ext cx="9144000" cy="4901480"/>
          </a:xfrm>
          <a:prstGeom prst="rect">
            <a:avLst/>
          </a:prstGeom>
        </p:spPr>
      </p:pic>
      <p:sp>
        <p:nvSpPr>
          <p:cNvPr id="8" name="Title 1">
            <a:extLst>
              <a:ext uri="{FF2B5EF4-FFF2-40B4-BE49-F238E27FC236}">
                <a16:creationId xmlns:a16="http://schemas.microsoft.com/office/drawing/2014/main" id="{D505664A-A299-6847-8892-DE273BE9D94C}"/>
              </a:ext>
            </a:extLst>
          </p:cNvPr>
          <p:cNvSpPr>
            <a:spLocks noGrp="1"/>
          </p:cNvSpPr>
          <p:nvPr>
            <p:ph type="title"/>
          </p:nvPr>
        </p:nvSpPr>
        <p:spPr>
          <a:xfrm>
            <a:off x="293532" y="0"/>
            <a:ext cx="8555615" cy="1325563"/>
          </a:xfrm>
        </p:spPr>
        <p:txBody>
          <a:bodyPr>
            <a:normAutofit/>
          </a:bodyPr>
          <a:lstStyle/>
          <a:p>
            <a:r>
              <a:rPr lang="en-CA" sz="4700" dirty="0"/>
              <a:t>Category 2 Application</a:t>
            </a:r>
          </a:p>
        </p:txBody>
      </p:sp>
    </p:spTree>
    <p:extLst>
      <p:ext uri="{BB962C8B-B14F-4D97-AF65-F5344CB8AC3E}">
        <p14:creationId xmlns:p14="http://schemas.microsoft.com/office/powerpoint/2010/main" val="559241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32" y="0"/>
            <a:ext cx="8555615" cy="1325563"/>
          </a:xfrm>
        </p:spPr>
        <p:txBody>
          <a:bodyPr>
            <a:normAutofit/>
          </a:bodyPr>
          <a:lstStyle/>
          <a:p>
            <a:r>
              <a:rPr lang="en-CA" sz="4700" dirty="0" err="1"/>
              <a:t>CaRMS</a:t>
            </a:r>
            <a:r>
              <a:rPr lang="en-CA" sz="4700" dirty="0"/>
              <a:t> Timeline</a:t>
            </a:r>
          </a:p>
        </p:txBody>
      </p:sp>
      <p:graphicFrame>
        <p:nvGraphicFramePr>
          <p:cNvPr id="5" name="Content Placeholder 2">
            <a:extLst>
              <a:ext uri="{FF2B5EF4-FFF2-40B4-BE49-F238E27FC236}">
                <a16:creationId xmlns:a16="http://schemas.microsoft.com/office/drawing/2014/main" id="{FB16BE49-78DE-41FE-BCC3-66DA501EC352}"/>
              </a:ext>
            </a:extLst>
          </p:cNvPr>
          <p:cNvGraphicFramePr>
            <a:graphicFrameLocks noGrp="1"/>
          </p:cNvGraphicFramePr>
          <p:nvPr>
            <p:ph idx="1"/>
            <p:extLst>
              <p:ext uri="{D42A27DB-BD31-4B8C-83A1-F6EECF244321}">
                <p14:modId xmlns:p14="http://schemas.microsoft.com/office/powerpoint/2010/main" val="881772074"/>
              </p:ext>
            </p:extLst>
          </p:nvPr>
        </p:nvGraphicFramePr>
        <p:xfrm>
          <a:off x="293533" y="4161034"/>
          <a:ext cx="8555615" cy="240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2">
            <a:extLst>
              <a:ext uri="{FF2B5EF4-FFF2-40B4-BE49-F238E27FC236}">
                <a16:creationId xmlns:a16="http://schemas.microsoft.com/office/drawing/2014/main" id="{FBACABDF-3E62-1741-BE0C-5AF3FAC42883}"/>
              </a:ext>
            </a:extLst>
          </p:cNvPr>
          <p:cNvGraphicFramePr>
            <a:graphicFrameLocks/>
          </p:cNvGraphicFramePr>
          <p:nvPr>
            <p:extLst>
              <p:ext uri="{D42A27DB-BD31-4B8C-83A1-F6EECF244321}">
                <p14:modId xmlns:p14="http://schemas.microsoft.com/office/powerpoint/2010/main" val="2248360909"/>
              </p:ext>
            </p:extLst>
          </p:nvPr>
        </p:nvGraphicFramePr>
        <p:xfrm>
          <a:off x="209627" y="662780"/>
          <a:ext cx="8555615" cy="31283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1">
            <a:extLst>
              <a:ext uri="{FF2B5EF4-FFF2-40B4-BE49-F238E27FC236}">
                <a16:creationId xmlns:a16="http://schemas.microsoft.com/office/drawing/2014/main" id="{DF65441F-2969-0343-AB74-B21A6F84B97F}"/>
              </a:ext>
            </a:extLst>
          </p:cNvPr>
          <p:cNvSpPr txBox="1">
            <a:spLocks/>
          </p:cNvSpPr>
          <p:nvPr/>
        </p:nvSpPr>
        <p:spPr bwMode="auto">
          <a:xfrm>
            <a:off x="209627" y="3287727"/>
            <a:ext cx="855561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ts val="1200"/>
              </a:spcAft>
              <a:defRPr sz="5000" b="1" kern="1200">
                <a:solidFill>
                  <a:srgbClr val="3C1B71"/>
                </a:solidFill>
                <a:latin typeface="Arial"/>
                <a:ea typeface="MS PGothic" pitchFamily="34" charset="-128"/>
                <a:cs typeface="MS PGothic" charset="0"/>
              </a:defRPr>
            </a:lvl1pPr>
            <a:lvl2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2pPr>
            <a:lvl3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3pPr>
            <a:lvl4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4pPr>
            <a:lvl5pPr algn="l" defTabSz="457200" rtl="0" eaLnBrk="0" fontAlgn="base" hangingPunct="0">
              <a:spcBef>
                <a:spcPct val="0"/>
              </a:spcBef>
              <a:spcAft>
                <a:spcPts val="1200"/>
              </a:spcAft>
              <a:defRPr sz="5000" b="1">
                <a:solidFill>
                  <a:srgbClr val="3C1B71"/>
                </a:solidFill>
                <a:latin typeface="Arial" charset="0"/>
                <a:ea typeface="MS PGothic" pitchFamily="34" charset="-128"/>
                <a:cs typeface="MS PGothic" charset="0"/>
              </a:defRPr>
            </a:lvl5pPr>
            <a:lvl6pPr marL="457200" algn="l" defTabSz="457200" rtl="0" fontAlgn="base">
              <a:spcBef>
                <a:spcPct val="0"/>
              </a:spcBef>
              <a:spcAft>
                <a:spcPts val="1200"/>
              </a:spcAft>
              <a:defRPr sz="5000" b="1">
                <a:solidFill>
                  <a:srgbClr val="3C1B71"/>
                </a:solidFill>
                <a:latin typeface="Arial" charset="0"/>
              </a:defRPr>
            </a:lvl6pPr>
            <a:lvl7pPr marL="914400" algn="l" defTabSz="457200" rtl="0" fontAlgn="base">
              <a:spcBef>
                <a:spcPct val="0"/>
              </a:spcBef>
              <a:spcAft>
                <a:spcPts val="1200"/>
              </a:spcAft>
              <a:defRPr sz="5000" b="1">
                <a:solidFill>
                  <a:srgbClr val="3C1B71"/>
                </a:solidFill>
                <a:latin typeface="Arial" charset="0"/>
              </a:defRPr>
            </a:lvl7pPr>
            <a:lvl8pPr marL="1371600" algn="l" defTabSz="457200" rtl="0" fontAlgn="base">
              <a:spcBef>
                <a:spcPct val="0"/>
              </a:spcBef>
              <a:spcAft>
                <a:spcPts val="1200"/>
              </a:spcAft>
              <a:defRPr sz="5000" b="1">
                <a:solidFill>
                  <a:srgbClr val="3C1B71"/>
                </a:solidFill>
                <a:latin typeface="Arial" charset="0"/>
              </a:defRPr>
            </a:lvl8pPr>
            <a:lvl9pPr marL="1828800" algn="l" defTabSz="457200" rtl="0" fontAlgn="base">
              <a:spcBef>
                <a:spcPct val="0"/>
              </a:spcBef>
              <a:spcAft>
                <a:spcPts val="1200"/>
              </a:spcAft>
              <a:defRPr sz="5000" b="1">
                <a:solidFill>
                  <a:srgbClr val="3C1B71"/>
                </a:solidFill>
                <a:latin typeface="Arial" charset="0"/>
              </a:defRPr>
            </a:lvl9pPr>
          </a:lstStyle>
          <a:p>
            <a:r>
              <a:rPr lang="en-CA" sz="4700" dirty="0"/>
              <a:t>Category 2 Timeline</a:t>
            </a:r>
          </a:p>
        </p:txBody>
      </p:sp>
    </p:spTree>
    <p:extLst>
      <p:ext uri="{BB962C8B-B14F-4D97-AF65-F5344CB8AC3E}">
        <p14:creationId xmlns:p14="http://schemas.microsoft.com/office/powerpoint/2010/main" val="3658362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505664A-A299-6847-8892-DE273BE9D94C}"/>
              </a:ext>
            </a:extLst>
          </p:cNvPr>
          <p:cNvSpPr>
            <a:spLocks noGrp="1"/>
          </p:cNvSpPr>
          <p:nvPr>
            <p:ph type="title"/>
          </p:nvPr>
        </p:nvSpPr>
        <p:spPr>
          <a:xfrm>
            <a:off x="293532" y="0"/>
            <a:ext cx="8555615" cy="1325563"/>
          </a:xfrm>
        </p:spPr>
        <p:txBody>
          <a:bodyPr>
            <a:normAutofit/>
          </a:bodyPr>
          <a:lstStyle/>
          <a:p>
            <a:r>
              <a:rPr lang="en-CA" sz="4700" dirty="0"/>
              <a:t>Application FAQ</a:t>
            </a:r>
          </a:p>
        </p:txBody>
      </p:sp>
      <p:sp>
        <p:nvSpPr>
          <p:cNvPr id="4" name="Rectangle 3">
            <a:extLst>
              <a:ext uri="{FF2B5EF4-FFF2-40B4-BE49-F238E27FC236}">
                <a16:creationId xmlns:a16="http://schemas.microsoft.com/office/drawing/2014/main" id="{E6B5F0B9-DB50-F545-909E-0F91E74DCF98}"/>
              </a:ext>
            </a:extLst>
          </p:cNvPr>
          <p:cNvSpPr txBox="1">
            <a:spLocks noChangeArrowheads="1"/>
          </p:cNvSpPr>
          <p:nvPr/>
        </p:nvSpPr>
        <p:spPr bwMode="auto">
          <a:xfrm>
            <a:off x="825478" y="1325563"/>
            <a:ext cx="5614060" cy="45127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Category 2 offers completed prior to </a:t>
            </a:r>
            <a:r>
              <a:rPr lang="en-US" altLang="en-US" sz="2000" dirty="0" err="1">
                <a:solidFill>
                  <a:schemeClr val="tx1"/>
                </a:solidFill>
                <a:latin typeface="+mn-lt"/>
                <a:ea typeface="+mn-ea"/>
              </a:rPr>
              <a:t>CaRMS</a:t>
            </a:r>
            <a:r>
              <a:rPr lang="en-US" altLang="en-US" sz="2000" dirty="0">
                <a:solidFill>
                  <a:schemeClr val="tx1"/>
                </a:solidFill>
                <a:latin typeface="+mn-lt"/>
                <a:ea typeface="+mn-ea"/>
              </a:rPr>
              <a:t> match and is a binding contract with the University</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Successful applicants are asked to withdrawal from </a:t>
            </a:r>
            <a:r>
              <a:rPr lang="en-US" altLang="en-US" sz="2000" dirty="0" err="1">
                <a:solidFill>
                  <a:schemeClr val="tx1"/>
                </a:solidFill>
                <a:latin typeface="+mn-lt"/>
                <a:ea typeface="+mn-ea"/>
              </a:rPr>
              <a:t>CaRMS</a:t>
            </a:r>
            <a:r>
              <a:rPr lang="en-US" altLang="en-US" sz="2000" dirty="0">
                <a:solidFill>
                  <a:schemeClr val="tx1"/>
                </a:solidFill>
                <a:latin typeface="+mn-lt"/>
                <a:ea typeface="+mn-ea"/>
              </a:rPr>
              <a:t> upon acceptance of position</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Can apply to both or multiple programs</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Off-cycle residents must be current PGY2 resident during application period (Aug 2-December 13</a:t>
            </a:r>
            <a:r>
              <a:rPr lang="en-US" altLang="en-US" sz="2000" baseline="30000" dirty="0">
                <a:solidFill>
                  <a:schemeClr val="tx1"/>
                </a:solidFill>
                <a:latin typeface="+mn-lt"/>
                <a:ea typeface="+mn-ea"/>
              </a:rPr>
              <a:t>th</a:t>
            </a:r>
            <a:r>
              <a:rPr lang="en-US" altLang="en-US" sz="2000" dirty="0">
                <a:solidFill>
                  <a:schemeClr val="tx1"/>
                </a:solidFill>
                <a:latin typeface="+mn-lt"/>
                <a:ea typeface="+mn-ea"/>
              </a:rPr>
              <a:t> 2023) to apply</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Interviews via ZOOM</a:t>
            </a:r>
          </a:p>
          <a:p>
            <a:pPr indent="-228600" defTabSz="914400" eaLnBrk="1" hangingPunct="1">
              <a:lnSpc>
                <a:spcPct val="90000"/>
              </a:lnSpc>
              <a:spcBef>
                <a:spcPct val="20000"/>
              </a:spcBef>
              <a:spcAft>
                <a:spcPct val="0"/>
              </a:spcAft>
              <a:buSzTx/>
            </a:pPr>
            <a:endParaRPr lang="en-US" altLang="en-US" sz="1400" dirty="0">
              <a:solidFill>
                <a:schemeClr val="tx1"/>
              </a:solidFill>
              <a:latin typeface="+mn-lt"/>
              <a:ea typeface="+mn-ea"/>
            </a:endParaRPr>
          </a:p>
        </p:txBody>
      </p:sp>
    </p:spTree>
    <p:extLst>
      <p:ext uri="{BB962C8B-B14F-4D97-AF65-F5344CB8AC3E}">
        <p14:creationId xmlns:p14="http://schemas.microsoft.com/office/powerpoint/2010/main" val="3669218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505664A-A299-6847-8892-DE273BE9D94C}"/>
              </a:ext>
            </a:extLst>
          </p:cNvPr>
          <p:cNvSpPr>
            <a:spLocks noGrp="1"/>
          </p:cNvSpPr>
          <p:nvPr>
            <p:ph type="title"/>
          </p:nvPr>
        </p:nvSpPr>
        <p:spPr>
          <a:xfrm>
            <a:off x="293532" y="0"/>
            <a:ext cx="8555615" cy="1325563"/>
          </a:xfrm>
        </p:spPr>
        <p:txBody>
          <a:bodyPr>
            <a:normAutofit/>
          </a:bodyPr>
          <a:lstStyle/>
          <a:p>
            <a:r>
              <a:rPr lang="en-CA" sz="4700" dirty="0"/>
              <a:t>Ministry of Health Re-entry</a:t>
            </a:r>
          </a:p>
        </p:txBody>
      </p:sp>
      <p:sp>
        <p:nvSpPr>
          <p:cNvPr id="4" name="Rectangle 3">
            <a:extLst>
              <a:ext uri="{FF2B5EF4-FFF2-40B4-BE49-F238E27FC236}">
                <a16:creationId xmlns:a16="http://schemas.microsoft.com/office/drawing/2014/main" id="{E6B5F0B9-DB50-F545-909E-0F91E74DCF98}"/>
              </a:ext>
            </a:extLst>
          </p:cNvPr>
          <p:cNvSpPr txBox="1">
            <a:spLocks noChangeArrowheads="1"/>
          </p:cNvSpPr>
          <p:nvPr/>
        </p:nvSpPr>
        <p:spPr bwMode="auto">
          <a:xfrm>
            <a:off x="825478" y="1325563"/>
            <a:ext cx="5614060" cy="45127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Practicing Family Physicians (minimum 1 year clinical practice)</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Apply to the MOH directly</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Deadline January 13</a:t>
            </a:r>
            <a:r>
              <a:rPr lang="en-US" altLang="en-US" sz="2000" baseline="30000" dirty="0">
                <a:solidFill>
                  <a:schemeClr val="tx1"/>
                </a:solidFill>
                <a:latin typeface="+mn-lt"/>
                <a:ea typeface="+mn-ea"/>
              </a:rPr>
              <a:t>th</a:t>
            </a:r>
            <a:r>
              <a:rPr lang="en-US" altLang="en-US" sz="2000" dirty="0">
                <a:solidFill>
                  <a:schemeClr val="tx1"/>
                </a:solidFill>
                <a:latin typeface="+mn-lt"/>
                <a:ea typeface="+mn-ea"/>
              </a:rPr>
              <a:t> 2024</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Approved applications presented to programs </a:t>
            </a:r>
            <a:r>
              <a:rPr lang="en-US" altLang="en-US" sz="2000" dirty="0" err="1">
                <a:solidFill>
                  <a:schemeClr val="tx1"/>
                </a:solidFill>
                <a:latin typeface="+mn-lt"/>
                <a:ea typeface="+mn-ea"/>
              </a:rPr>
              <a:t>Februrary</a:t>
            </a:r>
            <a:r>
              <a:rPr lang="en-US" altLang="en-US" sz="2000" dirty="0">
                <a:solidFill>
                  <a:schemeClr val="tx1"/>
                </a:solidFill>
                <a:latin typeface="+mn-lt"/>
                <a:ea typeface="+mn-ea"/>
              </a:rPr>
              <a:t> 2024</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Programs offer interviews or decline based on capacity March 2024</a:t>
            </a:r>
          </a:p>
          <a:p>
            <a:pPr indent="-228600" defTabSz="914400" eaLnBrk="1" hangingPunct="1">
              <a:lnSpc>
                <a:spcPct val="90000"/>
              </a:lnSpc>
              <a:spcBef>
                <a:spcPct val="20000"/>
              </a:spcBef>
              <a:spcAft>
                <a:spcPct val="0"/>
              </a:spcAft>
              <a:buSzTx/>
            </a:pPr>
            <a:endParaRPr lang="en-US" altLang="en-US" sz="1400" dirty="0">
              <a:solidFill>
                <a:schemeClr val="tx1"/>
              </a:solidFill>
              <a:latin typeface="+mn-lt"/>
              <a:ea typeface="+mn-ea"/>
            </a:endParaRPr>
          </a:p>
        </p:txBody>
      </p:sp>
    </p:spTree>
    <p:extLst>
      <p:ext uri="{BB962C8B-B14F-4D97-AF65-F5344CB8AC3E}">
        <p14:creationId xmlns:p14="http://schemas.microsoft.com/office/powerpoint/2010/main" val="41388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5669687" y="204341"/>
            <a:ext cx="2468166" cy="2452687"/>
          </a:xfrm>
        </p:spPr>
        <p:txBody>
          <a:bodyPr vert="horz" lIns="91440" tIns="45720" rIns="91440" bIns="45720" rtlCol="0" anchor="ctr">
            <a:normAutofit/>
          </a:bodyPr>
          <a:lstStyle/>
          <a:p>
            <a:pPr defTabSz="914400" eaLnBrk="1" hangingPunct="1">
              <a:lnSpc>
                <a:spcPct val="90000"/>
              </a:lnSpc>
            </a:pPr>
            <a:r>
              <a:rPr lang="en-US" altLang="en-US" sz="3100" dirty="0">
                <a:solidFill>
                  <a:schemeClr val="tx1"/>
                </a:solidFill>
                <a:latin typeface="+mj-lt"/>
                <a:ea typeface="+mj-ea"/>
                <a:cs typeface="+mj-cs"/>
              </a:rPr>
              <a:t>How to prepare</a:t>
            </a:r>
          </a:p>
        </p:txBody>
      </p:sp>
      <p:sp>
        <p:nvSpPr>
          <p:cNvPr id="21507" name="Rectangle 3"/>
          <p:cNvSpPr txBox="1">
            <a:spLocks noChangeArrowheads="1"/>
          </p:cNvSpPr>
          <p:nvPr/>
        </p:nvSpPr>
        <p:spPr bwMode="auto">
          <a:xfrm>
            <a:off x="873303" y="3380198"/>
            <a:ext cx="7908743" cy="33722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Gain experience in your area of interest</a:t>
            </a:r>
          </a:p>
          <a:p>
            <a:pPr lvl="1" indent="-228600" defTabSz="914400" eaLnBrk="1" hangingPunct="1">
              <a:lnSpc>
                <a:spcPct val="90000"/>
              </a:lnSpc>
            </a:pPr>
            <a:r>
              <a:rPr lang="en-US" altLang="en-US" sz="2000" dirty="0">
                <a:solidFill>
                  <a:schemeClr val="tx1"/>
                </a:solidFill>
                <a:latin typeface="+mn-lt"/>
                <a:ea typeface="+mn-ea"/>
              </a:rPr>
              <a:t>Electives, horizontal electives, research, academic pursuits</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Go beyond your training</a:t>
            </a:r>
          </a:p>
          <a:p>
            <a:pPr lvl="1" indent="-228600" defTabSz="914400" eaLnBrk="1" hangingPunct="1">
              <a:lnSpc>
                <a:spcPct val="90000"/>
              </a:lnSpc>
            </a:pPr>
            <a:r>
              <a:rPr lang="en-US" altLang="en-US" sz="2000" dirty="0">
                <a:solidFill>
                  <a:schemeClr val="tx1"/>
                </a:solidFill>
                <a:latin typeface="+mn-lt"/>
                <a:ea typeface="+mn-ea"/>
              </a:rPr>
              <a:t>Courses, conferences, certifications, </a:t>
            </a:r>
            <a:r>
              <a:rPr lang="en-US" altLang="en-US" sz="2000" dirty="0" err="1">
                <a:solidFill>
                  <a:schemeClr val="tx1"/>
                </a:solidFill>
                <a:latin typeface="+mn-lt"/>
                <a:ea typeface="+mn-ea"/>
              </a:rPr>
              <a:t>etc</a:t>
            </a: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Demonstrate roundedness to your area</a:t>
            </a:r>
          </a:p>
          <a:p>
            <a:pPr lvl="1" indent="-228600" defTabSz="914400" eaLnBrk="1" hangingPunct="1">
              <a:lnSpc>
                <a:spcPct val="90000"/>
              </a:lnSpc>
            </a:pPr>
            <a:r>
              <a:rPr lang="en-US" altLang="en-US" sz="2000" dirty="0">
                <a:solidFill>
                  <a:schemeClr val="tx1"/>
                </a:solidFill>
                <a:latin typeface="+mn-lt"/>
                <a:ea typeface="+mn-ea"/>
              </a:rPr>
              <a:t>Understand the breadth of required training</a:t>
            </a: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Get facetime with those that may train you</a:t>
            </a:r>
          </a:p>
          <a:p>
            <a:pPr indent="-228600" defTabSz="914400" eaLnBrk="1" hangingPunct="1">
              <a:lnSpc>
                <a:spcPct val="90000"/>
              </a:lnSpc>
              <a:spcBef>
                <a:spcPct val="20000"/>
              </a:spcBef>
              <a:spcAft>
                <a:spcPct val="0"/>
              </a:spcAft>
              <a:buSzTx/>
            </a:pPr>
            <a:endParaRPr lang="en-US" altLang="en-US" sz="2000" dirty="0">
              <a:solidFill>
                <a:schemeClr val="tx1"/>
              </a:solidFill>
              <a:latin typeface="+mn-lt"/>
              <a:ea typeface="+mn-ea"/>
            </a:endParaRPr>
          </a:p>
          <a:p>
            <a:pPr marL="114300" indent="0" defTabSz="914400" eaLnBrk="1" hangingPunct="1">
              <a:lnSpc>
                <a:spcPct val="90000"/>
              </a:lnSpc>
              <a:spcBef>
                <a:spcPct val="20000"/>
              </a:spcBef>
              <a:spcAft>
                <a:spcPct val="0"/>
              </a:spcAft>
              <a:buSzTx/>
              <a:buNone/>
            </a:pPr>
            <a:endParaRPr lang="en-US" altLang="en-US" sz="2000" dirty="0">
              <a:solidFill>
                <a:schemeClr val="tx1"/>
              </a:solidFill>
              <a:latin typeface="+mn-lt"/>
              <a:ea typeface="+mn-ea"/>
            </a:endParaRPr>
          </a:p>
        </p:txBody>
      </p:sp>
      <p:pic>
        <p:nvPicPr>
          <p:cNvPr id="6" name="Picture 5">
            <a:extLst>
              <a:ext uri="{FF2B5EF4-FFF2-40B4-BE49-F238E27FC236}">
                <a16:creationId xmlns:a16="http://schemas.microsoft.com/office/drawing/2014/main" id="{6410E98D-898B-564C-917A-0AFD2DD8B5E7}"/>
              </a:ext>
            </a:extLst>
          </p:cNvPr>
          <p:cNvPicPr>
            <a:picLocks noChangeAspect="1"/>
          </p:cNvPicPr>
          <p:nvPr/>
        </p:nvPicPr>
        <p:blipFill>
          <a:blip r:embed="rId2"/>
          <a:stretch>
            <a:fillRect/>
          </a:stretch>
        </p:blipFill>
        <p:spPr>
          <a:xfrm>
            <a:off x="189501" y="129424"/>
            <a:ext cx="4848946" cy="3030591"/>
          </a:xfrm>
          <a:prstGeom prst="rect">
            <a:avLst/>
          </a:prstGeom>
        </p:spPr>
      </p:pic>
    </p:spTree>
    <p:extLst>
      <p:ext uri="{BB962C8B-B14F-4D97-AF65-F5344CB8AC3E}">
        <p14:creationId xmlns:p14="http://schemas.microsoft.com/office/powerpoint/2010/main" val="3374328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3724684" y="-576496"/>
            <a:ext cx="2468166" cy="2452687"/>
          </a:xfrm>
        </p:spPr>
        <p:txBody>
          <a:bodyPr vert="horz" lIns="91440" tIns="45720" rIns="91440" bIns="45720" rtlCol="0" anchor="ctr">
            <a:normAutofit/>
          </a:bodyPr>
          <a:lstStyle/>
          <a:p>
            <a:pPr defTabSz="914400" eaLnBrk="1" hangingPunct="1">
              <a:lnSpc>
                <a:spcPct val="90000"/>
              </a:lnSpc>
            </a:pPr>
            <a:r>
              <a:rPr lang="en-US" altLang="en-US" sz="3100" dirty="0">
                <a:solidFill>
                  <a:schemeClr val="tx1"/>
                </a:solidFill>
                <a:latin typeface="+mj-lt"/>
                <a:ea typeface="+mj-ea"/>
                <a:cs typeface="+mj-cs"/>
              </a:rPr>
              <a:t>What Were Looking For</a:t>
            </a:r>
          </a:p>
        </p:txBody>
      </p:sp>
      <p:sp>
        <p:nvSpPr>
          <p:cNvPr id="21507" name="Rectangle 3"/>
          <p:cNvSpPr txBox="1">
            <a:spLocks noChangeArrowheads="1"/>
          </p:cNvSpPr>
          <p:nvPr/>
        </p:nvSpPr>
        <p:spPr bwMode="auto">
          <a:xfrm>
            <a:off x="3167986" y="0"/>
            <a:ext cx="5614060" cy="67524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What you plan to do with the training</a:t>
            </a:r>
          </a:p>
          <a:p>
            <a:pPr marL="114300" indent="0" defTabSz="914400" eaLnBrk="1" hangingPunct="1">
              <a:lnSpc>
                <a:spcPct val="90000"/>
              </a:lnSpc>
              <a:spcBef>
                <a:spcPct val="20000"/>
              </a:spcBef>
              <a:spcAft>
                <a:spcPct val="0"/>
              </a:spcAft>
              <a:buSzTx/>
              <a:buNone/>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A longitudinal preparedness for the year</a:t>
            </a:r>
          </a:p>
          <a:p>
            <a:pPr marL="114300" indent="0" defTabSz="914400" eaLnBrk="1" hangingPunct="1">
              <a:lnSpc>
                <a:spcPct val="90000"/>
              </a:lnSpc>
              <a:spcBef>
                <a:spcPct val="20000"/>
              </a:spcBef>
              <a:spcAft>
                <a:spcPct val="0"/>
              </a:spcAft>
              <a:buSzTx/>
              <a:buNone/>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Strong letters of reference from those within the field</a:t>
            </a:r>
          </a:p>
          <a:p>
            <a:pPr marL="114300" indent="0" defTabSz="914400" eaLnBrk="1" hangingPunct="1">
              <a:lnSpc>
                <a:spcPct val="90000"/>
              </a:lnSpc>
              <a:spcBef>
                <a:spcPct val="20000"/>
              </a:spcBef>
              <a:spcAft>
                <a:spcPct val="0"/>
              </a:spcAft>
              <a:buSzTx/>
              <a:buNone/>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Clear goals to achieve with the additional training</a:t>
            </a:r>
          </a:p>
          <a:p>
            <a:pPr marL="114300" indent="0" defTabSz="914400" eaLnBrk="1" hangingPunct="1">
              <a:lnSpc>
                <a:spcPct val="90000"/>
              </a:lnSpc>
              <a:spcBef>
                <a:spcPct val="20000"/>
              </a:spcBef>
              <a:spcAft>
                <a:spcPct val="0"/>
              </a:spcAft>
              <a:buSzTx/>
              <a:buNone/>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Demonstration of qualities that are important for your field</a:t>
            </a:r>
          </a:p>
          <a:p>
            <a:pPr indent="-228600" defTabSz="914400" eaLnBrk="1" hangingPunct="1">
              <a:lnSpc>
                <a:spcPct val="90000"/>
              </a:lnSpc>
              <a:spcBef>
                <a:spcPct val="20000"/>
              </a:spcBef>
              <a:spcAft>
                <a:spcPct val="0"/>
              </a:spcAft>
              <a:buSzTx/>
            </a:pPr>
            <a:endParaRPr lang="en-US" altLang="en-US" sz="1400" dirty="0">
              <a:solidFill>
                <a:schemeClr val="tx1"/>
              </a:solidFill>
              <a:latin typeface="+mn-lt"/>
              <a:ea typeface="+mn-ea"/>
            </a:endParaRPr>
          </a:p>
        </p:txBody>
      </p:sp>
      <p:pic>
        <p:nvPicPr>
          <p:cNvPr id="3" name="Picture 2">
            <a:extLst>
              <a:ext uri="{FF2B5EF4-FFF2-40B4-BE49-F238E27FC236}">
                <a16:creationId xmlns:a16="http://schemas.microsoft.com/office/drawing/2014/main" id="{7A7C71F4-13BC-6E47-BE4C-B42ADE1495E6}"/>
              </a:ext>
            </a:extLst>
          </p:cNvPr>
          <p:cNvPicPr>
            <a:picLocks noChangeAspect="1"/>
          </p:cNvPicPr>
          <p:nvPr/>
        </p:nvPicPr>
        <p:blipFill>
          <a:blip r:embed="rId2"/>
          <a:stretch>
            <a:fillRect/>
          </a:stretch>
        </p:blipFill>
        <p:spPr>
          <a:xfrm>
            <a:off x="0" y="853291"/>
            <a:ext cx="3225158" cy="4663718"/>
          </a:xfrm>
          <a:prstGeom prst="rect">
            <a:avLst/>
          </a:prstGeom>
        </p:spPr>
      </p:pic>
    </p:spTree>
    <p:extLst>
      <p:ext uri="{BB962C8B-B14F-4D97-AF65-F5344CB8AC3E}">
        <p14:creationId xmlns:p14="http://schemas.microsoft.com/office/powerpoint/2010/main" val="1961353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2317914" y="-330312"/>
            <a:ext cx="4188393" cy="2452687"/>
          </a:xfrm>
        </p:spPr>
        <p:txBody>
          <a:bodyPr vert="horz" lIns="91440" tIns="45720" rIns="91440" bIns="45720" rtlCol="0" anchor="ctr">
            <a:normAutofit/>
          </a:bodyPr>
          <a:lstStyle/>
          <a:p>
            <a:pPr defTabSz="914400" eaLnBrk="1" hangingPunct="1">
              <a:lnSpc>
                <a:spcPct val="90000"/>
              </a:lnSpc>
            </a:pPr>
            <a:r>
              <a:rPr lang="en-US" altLang="en-US" sz="3100" dirty="0">
                <a:solidFill>
                  <a:schemeClr val="tx1"/>
                </a:solidFill>
                <a:latin typeface="+mj-lt"/>
                <a:ea typeface="+mj-ea"/>
                <a:cs typeface="+mj-cs"/>
              </a:rPr>
              <a:t>Things to Consider</a:t>
            </a:r>
          </a:p>
        </p:txBody>
      </p:sp>
      <p:sp>
        <p:nvSpPr>
          <p:cNvPr id="21507" name="Rectangle 3"/>
          <p:cNvSpPr txBox="1">
            <a:spLocks noChangeArrowheads="1"/>
          </p:cNvSpPr>
          <p:nvPr/>
        </p:nvSpPr>
        <p:spPr bwMode="auto">
          <a:xfrm>
            <a:off x="398907" y="1483743"/>
            <a:ext cx="5614060" cy="45009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What do you see your practice looking like?</a:t>
            </a:r>
          </a:p>
          <a:p>
            <a:pPr indent="-228600" defTabSz="914400" eaLnBrk="1" hangingPunct="1">
              <a:lnSpc>
                <a:spcPct val="90000"/>
              </a:lnSpc>
              <a:spcBef>
                <a:spcPct val="20000"/>
              </a:spcBef>
              <a:spcAft>
                <a:spcPct val="0"/>
              </a:spcAft>
              <a:buSzTx/>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How will that model serve your community?</a:t>
            </a:r>
          </a:p>
          <a:p>
            <a:pPr indent="-228600" defTabSz="914400" eaLnBrk="1" hangingPunct="1">
              <a:lnSpc>
                <a:spcPct val="90000"/>
              </a:lnSpc>
              <a:spcBef>
                <a:spcPct val="20000"/>
              </a:spcBef>
              <a:spcAft>
                <a:spcPct val="0"/>
              </a:spcAft>
              <a:buSzTx/>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Will the model remunerate you?</a:t>
            </a:r>
          </a:p>
          <a:p>
            <a:pPr indent="-228600" defTabSz="914400" eaLnBrk="1" hangingPunct="1">
              <a:lnSpc>
                <a:spcPct val="90000"/>
              </a:lnSpc>
              <a:spcBef>
                <a:spcPct val="20000"/>
              </a:spcBef>
              <a:spcAft>
                <a:spcPct val="0"/>
              </a:spcAft>
              <a:buSzTx/>
            </a:pPr>
            <a:endParaRPr lang="en-US" altLang="en-US" sz="2000" dirty="0">
              <a:solidFill>
                <a:schemeClr val="tx1"/>
              </a:solidFill>
              <a:latin typeface="+mn-lt"/>
              <a:ea typeface="+mn-ea"/>
            </a:endParaRPr>
          </a:p>
          <a:p>
            <a:pPr indent="-228600" defTabSz="914400" eaLnBrk="1" hangingPunct="1">
              <a:lnSpc>
                <a:spcPct val="90000"/>
              </a:lnSpc>
              <a:spcBef>
                <a:spcPct val="20000"/>
              </a:spcBef>
              <a:spcAft>
                <a:spcPct val="0"/>
              </a:spcAft>
              <a:buSzTx/>
            </a:pPr>
            <a:r>
              <a:rPr lang="en-US" altLang="en-US" sz="2000" dirty="0">
                <a:solidFill>
                  <a:schemeClr val="tx1"/>
                </a:solidFill>
                <a:latin typeface="+mn-lt"/>
                <a:ea typeface="+mn-ea"/>
              </a:rPr>
              <a:t>How will you career and practice change with time?</a:t>
            </a:r>
          </a:p>
          <a:p>
            <a:pPr indent="-228600" defTabSz="914400" eaLnBrk="1" hangingPunct="1">
              <a:lnSpc>
                <a:spcPct val="90000"/>
              </a:lnSpc>
              <a:spcBef>
                <a:spcPct val="20000"/>
              </a:spcBef>
              <a:spcAft>
                <a:spcPct val="0"/>
              </a:spcAft>
              <a:buSzTx/>
            </a:pPr>
            <a:endParaRPr lang="en-US" altLang="en-US" sz="1400" dirty="0">
              <a:solidFill>
                <a:schemeClr val="tx1"/>
              </a:solidFill>
              <a:latin typeface="+mn-lt"/>
              <a:ea typeface="+mn-ea"/>
            </a:endParaRPr>
          </a:p>
        </p:txBody>
      </p:sp>
      <p:pic>
        <p:nvPicPr>
          <p:cNvPr id="4" name="Picture 3">
            <a:extLst>
              <a:ext uri="{FF2B5EF4-FFF2-40B4-BE49-F238E27FC236}">
                <a16:creationId xmlns:a16="http://schemas.microsoft.com/office/drawing/2014/main" id="{04C45BD3-749A-5844-8B53-41FF2C2712FD}"/>
              </a:ext>
            </a:extLst>
          </p:cNvPr>
          <p:cNvPicPr>
            <a:picLocks noChangeAspect="1"/>
          </p:cNvPicPr>
          <p:nvPr/>
        </p:nvPicPr>
        <p:blipFill>
          <a:blip r:embed="rId2"/>
          <a:stretch>
            <a:fillRect/>
          </a:stretch>
        </p:blipFill>
        <p:spPr>
          <a:xfrm>
            <a:off x="5843752" y="896031"/>
            <a:ext cx="3048000" cy="2019300"/>
          </a:xfrm>
          <a:prstGeom prst="rect">
            <a:avLst/>
          </a:prstGeom>
        </p:spPr>
      </p:pic>
      <p:pic>
        <p:nvPicPr>
          <p:cNvPr id="5" name="Picture 4">
            <a:extLst>
              <a:ext uri="{FF2B5EF4-FFF2-40B4-BE49-F238E27FC236}">
                <a16:creationId xmlns:a16="http://schemas.microsoft.com/office/drawing/2014/main" id="{EE442D57-535C-554C-8509-C020EDB8340C}"/>
              </a:ext>
            </a:extLst>
          </p:cNvPr>
          <p:cNvPicPr>
            <a:picLocks noChangeAspect="1"/>
          </p:cNvPicPr>
          <p:nvPr/>
        </p:nvPicPr>
        <p:blipFill>
          <a:blip r:embed="rId3"/>
          <a:stretch>
            <a:fillRect/>
          </a:stretch>
        </p:blipFill>
        <p:spPr>
          <a:xfrm>
            <a:off x="5843752" y="3069021"/>
            <a:ext cx="2964277" cy="3167774"/>
          </a:xfrm>
          <a:prstGeom prst="rect">
            <a:avLst/>
          </a:prstGeom>
        </p:spPr>
      </p:pic>
    </p:spTree>
    <p:extLst>
      <p:ext uri="{BB962C8B-B14F-4D97-AF65-F5344CB8AC3E}">
        <p14:creationId xmlns:p14="http://schemas.microsoft.com/office/powerpoint/2010/main" val="3313083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724072" y="629268"/>
            <a:ext cx="4939868" cy="1286160"/>
          </a:xfrm>
        </p:spPr>
        <p:txBody>
          <a:bodyPr anchor="b">
            <a:normAutofit/>
          </a:bodyPr>
          <a:lstStyle/>
          <a:p>
            <a:pPr>
              <a:defRPr/>
            </a:pPr>
            <a:r>
              <a:rPr lang="en-US">
                <a:latin typeface="Arial" charset="0"/>
                <a:ea typeface="ＭＳ Ｐゴシック" charset="0"/>
                <a:cs typeface="+mj-cs"/>
              </a:rPr>
              <a:t>Resources</a:t>
            </a:r>
          </a:p>
        </p:txBody>
      </p:sp>
      <p:sp>
        <p:nvSpPr>
          <p:cNvPr id="65539" name="Rectangle 3"/>
          <p:cNvSpPr>
            <a:spLocks noGrp="1" noChangeArrowheads="1"/>
          </p:cNvSpPr>
          <p:nvPr>
            <p:ph type="body" idx="1"/>
          </p:nvPr>
        </p:nvSpPr>
        <p:spPr>
          <a:xfrm>
            <a:off x="3724073" y="2438400"/>
            <a:ext cx="5293318" cy="3785419"/>
          </a:xfrm>
        </p:spPr>
        <p:txBody>
          <a:bodyPr>
            <a:normAutofit/>
          </a:bodyPr>
          <a:lstStyle/>
          <a:p>
            <a:pPr>
              <a:lnSpc>
                <a:spcPct val="90000"/>
              </a:lnSpc>
              <a:defRPr/>
            </a:pPr>
            <a:r>
              <a:rPr lang="en-US" sz="1700" dirty="0">
                <a:latin typeface="Arial" pitchFamily="34" charset="0"/>
                <a:cs typeface="ＭＳ Ｐゴシック" charset="0"/>
              </a:rPr>
              <a:t>Family Medicine website: </a:t>
            </a:r>
            <a:r>
              <a:rPr lang="en-US" sz="1700" dirty="0">
                <a:latin typeface="Arial" pitchFamily="34" charset="0"/>
                <a:cs typeface="ＭＳ Ｐゴシック" charset="0"/>
                <a:hlinkClick r:id="rId2"/>
              </a:rPr>
              <a:t>http://www.schulich.uwo.ca/familymedicine/</a:t>
            </a:r>
            <a:endParaRPr lang="en-US" sz="1700" dirty="0">
              <a:latin typeface="Arial" pitchFamily="34" charset="0"/>
              <a:cs typeface="ＭＳ Ｐゴシック" charset="0"/>
            </a:endParaRPr>
          </a:p>
          <a:p>
            <a:pPr>
              <a:lnSpc>
                <a:spcPct val="90000"/>
              </a:lnSpc>
              <a:defRPr/>
            </a:pPr>
            <a:r>
              <a:rPr lang="en-US" sz="1700" dirty="0">
                <a:latin typeface="Arial" pitchFamily="34" charset="0"/>
                <a:cs typeface="ＭＳ Ｐゴシック" charset="0"/>
              </a:rPr>
              <a:t>Please refer to website regarding updates from the department and the new Enhanced Skills Program website</a:t>
            </a:r>
          </a:p>
          <a:p>
            <a:pPr>
              <a:lnSpc>
                <a:spcPct val="90000"/>
              </a:lnSpc>
              <a:defRPr/>
            </a:pPr>
            <a:r>
              <a:rPr lang="en-US" sz="1700" dirty="0">
                <a:latin typeface="Arial" pitchFamily="34" charset="0"/>
                <a:cs typeface="ＭＳ Ｐゴシック" charset="0"/>
              </a:rPr>
              <a:t>Please refer to the </a:t>
            </a:r>
            <a:r>
              <a:rPr lang="en-US" sz="1700" b="1" u="sng" dirty="0">
                <a:latin typeface="Arial" pitchFamily="34" charset="0"/>
                <a:cs typeface="ＭＳ Ｐゴシック" charset="0"/>
              </a:rPr>
              <a:t>orientation manual</a:t>
            </a:r>
            <a:r>
              <a:rPr lang="en-US" sz="1700" dirty="0">
                <a:latin typeface="Arial" pitchFamily="34" charset="0"/>
                <a:cs typeface="ＭＳ Ｐゴシック" charset="0"/>
              </a:rPr>
              <a:t> for all policies</a:t>
            </a:r>
          </a:p>
          <a:p>
            <a:pPr>
              <a:lnSpc>
                <a:spcPct val="90000"/>
              </a:lnSpc>
              <a:defRPr/>
            </a:pPr>
            <a:r>
              <a:rPr lang="en-US" sz="1700" b="1" i="1" dirty="0">
                <a:latin typeface="Arial" pitchFamily="34" charset="0"/>
                <a:cs typeface="+mn-cs"/>
              </a:rPr>
              <a:t>All policies that govern PGY-1 &amp; PGY-2 apply to PGY-3 residents</a:t>
            </a:r>
          </a:p>
          <a:p>
            <a:pPr>
              <a:lnSpc>
                <a:spcPct val="90000"/>
              </a:lnSpc>
              <a:defRPr/>
            </a:pPr>
            <a:endParaRPr lang="en-US" sz="1700" dirty="0">
              <a:latin typeface="Arial" pitchFamily="34" charset="0"/>
              <a:cs typeface="ＭＳ Ｐゴシック" charset="0"/>
            </a:endParaRPr>
          </a:p>
        </p:txBody>
      </p:sp>
      <p:pic>
        <p:nvPicPr>
          <p:cNvPr id="35844" name="Picture 1" descr="j0309261.jpg"/>
          <p:cNvPicPr>
            <a:picLocks noChangeAspect="1"/>
          </p:cNvPicPr>
          <p:nvPr/>
        </p:nvPicPr>
        <p:blipFill rotWithShape="1">
          <a:blip r:embed="rId3">
            <a:extLst>
              <a:ext uri="{28A0092B-C50C-407E-A947-70E740481C1C}">
                <a14:useLocalDpi xmlns:a14="http://schemas.microsoft.com/office/drawing/2010/main" val="0"/>
              </a:ext>
            </a:extLst>
          </a:blip>
          <a:srcRect l="36989" r="29678"/>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6" name="Straight Connector 1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1F87E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lede 20" descr="dreamstime_Hospital doct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ktangel 8"/>
          <p:cNvSpPr>
            <a:spLocks noChangeArrowheads="1"/>
          </p:cNvSpPr>
          <p:nvPr/>
        </p:nvSpPr>
        <p:spPr bwMode="auto">
          <a:xfrm>
            <a:off x="-15875" y="5073650"/>
            <a:ext cx="9159875" cy="1346200"/>
          </a:xfrm>
          <a:prstGeom prst="rect">
            <a:avLst/>
          </a:prstGeom>
          <a:solidFill>
            <a:srgbClr val="594099"/>
          </a:solidFill>
          <a:ln>
            <a:noFill/>
          </a:ln>
          <a:effectLst>
            <a:outerShdw blurRad="63500" dist="38100" dir="2700000" algn="tl" rotWithShape="0">
              <a:srgbClr val="000000">
                <a:alpha val="39998"/>
              </a:srgbClr>
            </a:outerShdw>
          </a:effectLst>
        </p:spPr>
        <p:txBody>
          <a:bodyPr anchor="ctr"/>
          <a:lstStyle/>
          <a:p>
            <a:pPr indent="-342900" algn="ctr" eaLnBrk="1" hangingPunct="1">
              <a:buFont typeface="+mj-lt"/>
              <a:buAutoNum type="arabicPeriod"/>
              <a:defRPr/>
            </a:pPr>
            <a:endParaRPr lang="da-DK" noProof="1">
              <a:solidFill>
                <a:srgbClr val="FFFFFF"/>
              </a:solidFill>
              <a:latin typeface="Arial" pitchFamily="34" charset="0"/>
              <a:ea typeface="+mn-ea"/>
            </a:endParaRPr>
          </a:p>
        </p:txBody>
      </p:sp>
      <p:sp>
        <p:nvSpPr>
          <p:cNvPr id="41988" name="Rectangle 5"/>
          <p:cNvSpPr txBox="1">
            <a:spLocks noChangeArrowheads="1"/>
          </p:cNvSpPr>
          <p:nvPr/>
        </p:nvSpPr>
        <p:spPr bwMode="gray">
          <a:xfrm>
            <a:off x="512763" y="5124450"/>
            <a:ext cx="6310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spcAft>
                <a:spcPts val="2400"/>
              </a:spcAft>
              <a:buSzPct val="75000"/>
              <a:buFont typeface="Arial" panose="020B0604020202020204" pitchFamily="34" charset="0"/>
              <a:buChar char="•"/>
              <a:defRPr sz="2800">
                <a:solidFill>
                  <a:srgbClr val="807F8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807F83"/>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807F83"/>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807F83"/>
                </a:solidFill>
                <a:latin typeface="Calibri" panose="020F0502020204030204" pitchFamily="34" charset="0"/>
                <a:ea typeface="MS PGothic" panose="020B0600070205080204" pitchFamily="34" charset="-128"/>
              </a:defRPr>
            </a:lvl9pPr>
          </a:lstStyle>
          <a:p>
            <a:pPr eaLnBrk="1" hangingPunct="1">
              <a:lnSpc>
                <a:spcPct val="95000"/>
              </a:lnSpc>
              <a:spcAft>
                <a:spcPct val="0"/>
              </a:spcAft>
              <a:buSzTx/>
              <a:buFontTx/>
              <a:buNone/>
            </a:pPr>
            <a:r>
              <a:rPr lang="en-US" altLang="en-US" sz="3200" b="1" dirty="0">
                <a:solidFill>
                  <a:schemeClr val="bg1"/>
                </a:solidFill>
              </a:rPr>
              <a:t>Questions??</a:t>
            </a:r>
          </a:p>
          <a:p>
            <a:pPr eaLnBrk="1" hangingPunct="1">
              <a:lnSpc>
                <a:spcPct val="95000"/>
              </a:lnSpc>
              <a:spcAft>
                <a:spcPct val="0"/>
              </a:spcAft>
              <a:buSzTx/>
              <a:buFontTx/>
              <a:buNone/>
            </a:pPr>
            <a:endParaRPr lang="en-US" altLang="en-US" b="1" dirty="0">
              <a:solidFill>
                <a:schemeClr val="bg1"/>
              </a:solidFill>
            </a:endParaRPr>
          </a:p>
        </p:txBody>
      </p:sp>
      <p:pic>
        <p:nvPicPr>
          <p:cNvPr id="4198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0100" y="5080000"/>
            <a:ext cx="17875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 descr="main_page_whi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5080000"/>
            <a:ext cx="17875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F5E487B-4A3A-864F-B09E-25AEF7A0AFB4}"/>
              </a:ext>
            </a:extLst>
          </p:cNvPr>
          <p:cNvSpPr>
            <a:spLocks noGrp="1" noChangeArrowheads="1"/>
          </p:cNvSpPr>
          <p:nvPr>
            <p:ph type="title"/>
          </p:nvPr>
        </p:nvSpPr>
        <p:spPr>
          <a:xfrm>
            <a:off x="457200" y="836613"/>
            <a:ext cx="8229600" cy="581025"/>
          </a:xfrm>
        </p:spPr>
        <p:txBody>
          <a:bodyPr anchor="t"/>
          <a:lstStyle/>
          <a:p>
            <a:pPr>
              <a:defRPr/>
            </a:pPr>
            <a:r>
              <a:rPr lang="en-US" sz="4000">
                <a:latin typeface="Arial" charset="0"/>
                <a:ea typeface="ＭＳ Ｐゴシック" charset="0"/>
                <a:cs typeface="+mj-cs"/>
              </a:rPr>
              <a:t>Program Vision</a:t>
            </a:r>
            <a:br>
              <a:rPr lang="en-US" sz="4000">
                <a:latin typeface="Arial" charset="0"/>
                <a:ea typeface="ＭＳ Ｐゴシック" charset="0"/>
                <a:cs typeface="+mj-cs"/>
              </a:rPr>
            </a:br>
            <a:endParaRPr lang="en-US" sz="4000">
              <a:latin typeface="Arial" charset="0"/>
              <a:ea typeface="ＭＳ Ｐゴシック" charset="0"/>
              <a:cs typeface="+mj-cs"/>
            </a:endParaRPr>
          </a:p>
        </p:txBody>
      </p:sp>
      <p:sp>
        <p:nvSpPr>
          <p:cNvPr id="37891" name="Rectangle 3">
            <a:extLst>
              <a:ext uri="{FF2B5EF4-FFF2-40B4-BE49-F238E27FC236}">
                <a16:creationId xmlns:a16="http://schemas.microsoft.com/office/drawing/2014/main" id="{BC5C88E8-5598-A644-AA1F-C388FF6BF013}"/>
              </a:ext>
            </a:extLst>
          </p:cNvPr>
          <p:cNvSpPr>
            <a:spLocks noGrp="1" noChangeArrowheads="1"/>
          </p:cNvSpPr>
          <p:nvPr>
            <p:ph type="body" idx="1"/>
          </p:nvPr>
        </p:nvSpPr>
        <p:spPr>
          <a:xfrm>
            <a:off x="457200" y="1600200"/>
            <a:ext cx="8448675" cy="4525963"/>
          </a:xfrm>
        </p:spPr>
        <p:txBody>
          <a:bodyPr/>
          <a:lstStyle/>
          <a:p>
            <a:pPr algn="just">
              <a:lnSpc>
                <a:spcPct val="80000"/>
              </a:lnSpc>
              <a:buFont typeface="Arial" charset="0"/>
              <a:buChar char="•"/>
              <a:defRPr/>
            </a:pPr>
            <a:r>
              <a:rPr lang="en-US" sz="2400" dirty="0">
                <a:solidFill>
                  <a:schemeClr val="tx1"/>
                </a:solidFill>
                <a:latin typeface="Arial" charset="0"/>
                <a:ea typeface="ＭＳ Ｐゴシック" charset="0"/>
                <a:cs typeface="+mn-cs"/>
              </a:rPr>
              <a:t>Provide family medicine residents with additional training in specialized </a:t>
            </a:r>
            <a:r>
              <a:rPr lang="en-US" sz="2400" b="1" dirty="0">
                <a:solidFill>
                  <a:srgbClr val="7030A0"/>
                </a:solidFill>
                <a:latin typeface="Arial" charset="0"/>
                <a:ea typeface="ＭＳ Ｐゴシック" charset="0"/>
                <a:cs typeface="+mn-cs"/>
              </a:rPr>
              <a:t>fields of family medicine </a:t>
            </a:r>
            <a:r>
              <a:rPr lang="en-US" sz="2400" dirty="0">
                <a:solidFill>
                  <a:schemeClr val="tx1"/>
                </a:solidFill>
                <a:latin typeface="Arial" charset="0"/>
                <a:ea typeface="ＭＳ Ｐゴシック" charset="0"/>
                <a:cs typeface="+mn-cs"/>
              </a:rPr>
              <a:t>for a duration of 6 to 12 months in length.  </a:t>
            </a:r>
          </a:p>
          <a:p>
            <a:pPr algn="just">
              <a:lnSpc>
                <a:spcPct val="80000"/>
              </a:lnSpc>
              <a:buFont typeface="Arial" charset="0"/>
              <a:buChar char="•"/>
              <a:defRPr/>
            </a:pPr>
            <a:r>
              <a:rPr lang="en-US" sz="2400" dirty="0">
                <a:solidFill>
                  <a:schemeClr val="tx1"/>
                </a:solidFill>
                <a:latin typeface="Arial" charset="0"/>
                <a:ea typeface="ＭＳ Ｐゴシック" charset="0"/>
                <a:cs typeface="+mn-cs"/>
              </a:rPr>
              <a:t>Attract </a:t>
            </a:r>
            <a:r>
              <a:rPr lang="en-US" sz="2400" b="1" i="1" dirty="0">
                <a:solidFill>
                  <a:srgbClr val="4F2683"/>
                </a:solidFill>
                <a:latin typeface="Arial" charset="0"/>
                <a:ea typeface="ＭＳ Ｐゴシック" charset="0"/>
                <a:cs typeface="+mn-cs"/>
              </a:rPr>
              <a:t>exceptional residents</a:t>
            </a:r>
            <a:r>
              <a:rPr lang="en-US" sz="2400" dirty="0">
                <a:solidFill>
                  <a:srgbClr val="4F2683"/>
                </a:solidFill>
                <a:latin typeface="Arial" charset="0"/>
                <a:ea typeface="ＭＳ Ｐゴシック" charset="0"/>
                <a:cs typeface="+mn-cs"/>
              </a:rPr>
              <a:t> </a:t>
            </a:r>
            <a:r>
              <a:rPr lang="en-US" sz="2400" dirty="0">
                <a:solidFill>
                  <a:schemeClr val="tx1"/>
                </a:solidFill>
                <a:latin typeface="Arial" charset="0"/>
                <a:ea typeface="ＭＳ Ｐゴシック" charset="0"/>
                <a:cs typeface="+mn-cs"/>
              </a:rPr>
              <a:t>who want to be </a:t>
            </a:r>
            <a:r>
              <a:rPr lang="en-US" sz="2400" b="1" dirty="0">
                <a:solidFill>
                  <a:srgbClr val="7030A0"/>
                </a:solidFill>
                <a:latin typeface="Arial" charset="0"/>
                <a:ea typeface="ＭＳ Ｐゴシック" charset="0"/>
                <a:cs typeface="+mn-cs"/>
              </a:rPr>
              <a:t>leaders</a:t>
            </a:r>
            <a:r>
              <a:rPr lang="en-US" sz="2400" dirty="0">
                <a:solidFill>
                  <a:schemeClr val="tx1"/>
                </a:solidFill>
                <a:latin typeface="Arial" charset="0"/>
                <a:ea typeface="ＭＳ Ｐゴシック" charset="0"/>
                <a:cs typeface="+mn-cs"/>
              </a:rPr>
              <a:t> in these sub-specialized fields of family medicine while still adhering to the guiding principles of family medicine.  </a:t>
            </a:r>
          </a:p>
          <a:p>
            <a:pPr algn="just">
              <a:lnSpc>
                <a:spcPct val="80000"/>
              </a:lnSpc>
              <a:buFont typeface="Arial" charset="0"/>
              <a:buChar char="•"/>
              <a:defRPr/>
            </a:pPr>
            <a:r>
              <a:rPr lang="en-US" sz="2400" dirty="0">
                <a:solidFill>
                  <a:schemeClr val="tx1"/>
                </a:solidFill>
                <a:latin typeface="Arial" charset="0"/>
                <a:ea typeface="ＭＳ Ｐゴシック" charset="0"/>
                <a:cs typeface="+mn-cs"/>
              </a:rPr>
              <a:t>Graduate family physicians that then encompass these focused skills within the practice of family medicine</a:t>
            </a:r>
          </a:p>
        </p:txBody>
      </p:sp>
      <p:pic>
        <p:nvPicPr>
          <p:cNvPr id="17411" name="Picture 3">
            <a:extLst>
              <a:ext uri="{FF2B5EF4-FFF2-40B4-BE49-F238E27FC236}">
                <a16:creationId xmlns:a16="http://schemas.microsoft.com/office/drawing/2014/main" id="{F9BB24A9-3B4F-1445-A951-DC46671444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406400"/>
            <a:ext cx="22479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70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06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058" name="Rectangle 2"/>
          <p:cNvSpPr>
            <a:spLocks noGrp="1" noChangeArrowheads="1"/>
          </p:cNvSpPr>
          <p:nvPr>
            <p:ph type="title"/>
          </p:nvPr>
        </p:nvSpPr>
        <p:spPr>
          <a:xfrm>
            <a:off x="3288029" y="365125"/>
            <a:ext cx="5373370" cy="1325563"/>
          </a:xfrm>
        </p:spPr>
        <p:txBody>
          <a:bodyPr vert="horz" lIns="91440" tIns="45720" rIns="91440" bIns="45720" rtlCol="0" anchor="ctr">
            <a:normAutofit/>
          </a:bodyPr>
          <a:lstStyle/>
          <a:p>
            <a:pPr defTabSz="914400" eaLnBrk="1" hangingPunct="1">
              <a:lnSpc>
                <a:spcPct val="90000"/>
              </a:lnSpc>
              <a:defRPr/>
            </a:pPr>
            <a:r>
              <a:rPr lang="en-US" sz="4400" kern="1200">
                <a:solidFill>
                  <a:schemeClr val="tx1"/>
                </a:solidFill>
                <a:latin typeface="+mj-lt"/>
                <a:ea typeface="+mj-ea"/>
                <a:cs typeface="+mj-cs"/>
              </a:rPr>
              <a:t>Why Enhanced Skills?</a:t>
            </a:r>
          </a:p>
        </p:txBody>
      </p:sp>
      <p:pic>
        <p:nvPicPr>
          <p:cNvPr id="10244" name="Picture 3" descr="rbso_23.pn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3505" y="642988"/>
            <a:ext cx="2242546" cy="55715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3290636" y="2022601"/>
            <a:ext cx="5370763" cy="415436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marL="687388" indent="-687388" algn="l" defTabSz="457200" rtl="0" eaLnBrk="0" fontAlgn="base" hangingPunct="0">
              <a:spcBef>
                <a:spcPct val="0"/>
              </a:spcBef>
              <a:spcAft>
                <a:spcPts val="2400"/>
              </a:spcAft>
              <a:buSzPct val="75000"/>
              <a:buFont typeface="Arial" panose="020B0604020202020204" pitchFamily="34" charset="0"/>
              <a:buChar char="•"/>
              <a:defRPr sz="2800" kern="1200">
                <a:solidFill>
                  <a:srgbClr val="807F83"/>
                </a:solidFill>
                <a:latin typeface="Arial"/>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807F83"/>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807F83"/>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807F83"/>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807F83"/>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eaLnBrk="1" hangingPunct="1">
              <a:lnSpc>
                <a:spcPct val="90000"/>
              </a:lnSpc>
              <a:defRPr/>
            </a:pPr>
            <a:r>
              <a:rPr lang="en-US" sz="1700" dirty="0">
                <a:solidFill>
                  <a:schemeClr val="tx1"/>
                </a:solidFill>
                <a:latin typeface="+mn-lt"/>
                <a:ea typeface="+mn-ea"/>
                <a:cs typeface="+mn-cs"/>
              </a:rPr>
              <a:t>Opportunity to become and expert and resource to your community</a:t>
            </a:r>
          </a:p>
          <a:p>
            <a:pPr indent="-228600" defTabSz="914400" eaLnBrk="1" hangingPunct="1">
              <a:lnSpc>
                <a:spcPct val="90000"/>
              </a:lnSpc>
              <a:defRPr/>
            </a:pPr>
            <a:r>
              <a:rPr lang="en-US" sz="1700" dirty="0">
                <a:solidFill>
                  <a:schemeClr val="tx1"/>
                </a:solidFill>
                <a:latin typeface="+mn-lt"/>
                <a:ea typeface="+mn-ea"/>
                <a:cs typeface="+mn-cs"/>
              </a:rPr>
              <a:t>Increased job opportunities in varied </a:t>
            </a:r>
            <a:r>
              <a:rPr lang="en-US" sz="1700" dirty="0" err="1">
                <a:solidFill>
                  <a:schemeClr val="tx1"/>
                </a:solidFill>
                <a:latin typeface="+mn-lt"/>
                <a:ea typeface="+mn-ea"/>
                <a:cs typeface="+mn-cs"/>
              </a:rPr>
              <a:t>centres</a:t>
            </a:r>
            <a:r>
              <a:rPr lang="en-US" sz="1700" dirty="0">
                <a:solidFill>
                  <a:schemeClr val="tx1"/>
                </a:solidFill>
                <a:latin typeface="+mn-lt"/>
                <a:ea typeface="+mn-ea"/>
                <a:cs typeface="+mn-cs"/>
              </a:rPr>
              <a:t>: urban, rural, academic.</a:t>
            </a:r>
          </a:p>
          <a:p>
            <a:pPr indent="-228600" defTabSz="914400" eaLnBrk="1" hangingPunct="1">
              <a:lnSpc>
                <a:spcPct val="90000"/>
              </a:lnSpc>
              <a:defRPr/>
            </a:pPr>
            <a:r>
              <a:rPr lang="en-US" sz="1700" dirty="0">
                <a:solidFill>
                  <a:schemeClr val="tx1"/>
                </a:solidFill>
                <a:latin typeface="+mn-lt"/>
                <a:ea typeface="+mn-ea"/>
                <a:cs typeface="+mn-cs"/>
              </a:rPr>
              <a:t>Ability to develop a focused practice.</a:t>
            </a:r>
          </a:p>
          <a:p>
            <a:pPr indent="-228600" defTabSz="914400" eaLnBrk="1" hangingPunct="1">
              <a:lnSpc>
                <a:spcPct val="90000"/>
              </a:lnSpc>
              <a:defRPr/>
            </a:pPr>
            <a:r>
              <a:rPr lang="en-US" sz="1700" dirty="0">
                <a:solidFill>
                  <a:schemeClr val="tx1"/>
                </a:solidFill>
                <a:latin typeface="+mn-lt"/>
                <a:ea typeface="+mn-ea"/>
                <a:cs typeface="+mn-cs"/>
              </a:rPr>
              <a:t>Excellent remuneration and flexible lifestyle options.</a:t>
            </a:r>
          </a:p>
          <a:p>
            <a:pPr indent="-228600" defTabSz="914400" eaLnBrk="1" hangingPunct="1">
              <a:lnSpc>
                <a:spcPct val="90000"/>
              </a:lnSpc>
              <a:defRPr/>
            </a:pPr>
            <a:r>
              <a:rPr lang="en-US" sz="1700" dirty="0">
                <a:solidFill>
                  <a:schemeClr val="tx1"/>
                </a:solidFill>
                <a:latin typeface="+mn-lt"/>
                <a:ea typeface="+mn-ea"/>
                <a:cs typeface="+mn-cs"/>
              </a:rPr>
              <a:t>Limited reentry opportunities after graduating</a:t>
            </a:r>
          </a:p>
          <a:p>
            <a:pPr indent="-228600" defTabSz="914400" eaLnBrk="1" hangingPunct="1">
              <a:lnSpc>
                <a:spcPct val="90000"/>
              </a:lnSpc>
              <a:defRPr/>
            </a:pPr>
            <a:endParaRPr lang="en-US" sz="1700" dirty="0">
              <a:solidFill>
                <a:schemeClr val="tx1"/>
              </a:solidFill>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90513"/>
            <a:ext cx="8229600" cy="581025"/>
          </a:xfrm>
        </p:spPr>
        <p:txBody>
          <a:bodyPr anchor="t"/>
          <a:lstStyle/>
          <a:p>
            <a:pPr>
              <a:defRPr/>
            </a:pPr>
            <a:r>
              <a:rPr lang="en-US" sz="4000" dirty="0">
                <a:latin typeface="Arial" charset="0"/>
                <a:ea typeface="ＭＳ Ｐゴシック" charset="0"/>
                <a:cs typeface="+mj-cs"/>
              </a:rPr>
              <a:t>Why Western?</a:t>
            </a:r>
          </a:p>
        </p:txBody>
      </p:sp>
      <p:sp>
        <p:nvSpPr>
          <p:cNvPr id="45059" name="Rectangle 3"/>
          <p:cNvSpPr>
            <a:spLocks noGrp="1" noChangeArrowheads="1"/>
          </p:cNvSpPr>
          <p:nvPr>
            <p:ph type="body" idx="1"/>
          </p:nvPr>
        </p:nvSpPr>
        <p:spPr>
          <a:xfrm>
            <a:off x="457200" y="1081454"/>
            <a:ext cx="5152292" cy="4980299"/>
          </a:xfrm>
        </p:spPr>
        <p:txBody>
          <a:bodyPr/>
          <a:lstStyle/>
          <a:p>
            <a:pPr>
              <a:buFont typeface="Arial" charset="0"/>
              <a:buChar char="•"/>
              <a:defRPr/>
            </a:pPr>
            <a:r>
              <a:rPr lang="en-US" dirty="0">
                <a:solidFill>
                  <a:srgbClr val="000000"/>
                </a:solidFill>
                <a:latin typeface="Arial" charset="0"/>
                <a:ea typeface="ＭＳ Ｐゴシック" charset="0"/>
                <a:cs typeface="+mn-cs"/>
              </a:rPr>
              <a:t>Fully accredited program (2020)</a:t>
            </a:r>
          </a:p>
          <a:p>
            <a:pPr>
              <a:buFont typeface="Arial" charset="0"/>
              <a:buChar char="•"/>
              <a:defRPr/>
            </a:pPr>
            <a:r>
              <a:rPr lang="en-US" dirty="0">
                <a:solidFill>
                  <a:srgbClr val="000000"/>
                </a:solidFill>
                <a:latin typeface="Arial" charset="0"/>
                <a:ea typeface="ＭＳ Ｐゴシック" charset="0"/>
                <a:cs typeface="+mn-cs"/>
              </a:rPr>
              <a:t>Long track record of excellence</a:t>
            </a:r>
          </a:p>
          <a:p>
            <a:pPr>
              <a:buFont typeface="Arial" charset="0"/>
              <a:buChar char="•"/>
              <a:defRPr/>
            </a:pPr>
            <a:r>
              <a:rPr lang="en-US" dirty="0">
                <a:solidFill>
                  <a:srgbClr val="000000"/>
                </a:solidFill>
                <a:latin typeface="Arial" charset="0"/>
                <a:ea typeface="ＭＳ Ｐゴシック" charset="0"/>
                <a:cs typeface="+mn-cs"/>
              </a:rPr>
              <a:t>Graduates have found employment in all areas: urban, rural, academic</a:t>
            </a:r>
          </a:p>
          <a:p>
            <a:pPr>
              <a:buFont typeface="Arial" charset="0"/>
              <a:buChar char="•"/>
              <a:defRPr/>
            </a:pPr>
            <a:r>
              <a:rPr lang="en-US" dirty="0">
                <a:solidFill>
                  <a:srgbClr val="000000"/>
                </a:solidFill>
                <a:latin typeface="Arial" charset="0"/>
                <a:ea typeface="ＭＳ Ｐゴシック" charset="0"/>
                <a:cs typeface="+mn-cs"/>
              </a:rPr>
              <a:t>Third largest program in Canada</a:t>
            </a:r>
          </a:p>
        </p:txBody>
      </p:sp>
      <p:pic>
        <p:nvPicPr>
          <p:cNvPr id="6" name="Picture 5" descr="imgCFPC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458" y="1751358"/>
            <a:ext cx="3763661" cy="682422"/>
          </a:xfrm>
          <a:prstGeom prst="rect">
            <a:avLst/>
          </a:prstGeom>
        </p:spPr>
      </p:pic>
      <p:pic>
        <p:nvPicPr>
          <p:cNvPr id="7" name="Picture 6" descr="UWO-300x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205" y="2958064"/>
            <a:ext cx="2743200" cy="16459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evice&#10;&#10;Description automatically generated">
            <a:extLst>
              <a:ext uri="{FF2B5EF4-FFF2-40B4-BE49-F238E27FC236}">
                <a16:creationId xmlns:a16="http://schemas.microsoft.com/office/drawing/2014/main" id="{B52AF764-7D8E-2D4B-B9BF-AF220EBEE07B}"/>
              </a:ext>
            </a:extLst>
          </p:cNvPr>
          <p:cNvPicPr>
            <a:picLocks noChangeAspect="1"/>
          </p:cNvPicPr>
          <p:nvPr/>
        </p:nvPicPr>
        <p:blipFill rotWithShape="1">
          <a:blip r:embed="rId2">
            <a:alphaModFix/>
          </a:blip>
          <a:srcRect t="17146" r="1" b="1"/>
          <a:stretch/>
        </p:blipFill>
        <p:spPr>
          <a:xfrm>
            <a:off x="4686513" y="362667"/>
            <a:ext cx="4457486" cy="4780834"/>
          </a:xfrm>
          <a:prstGeom prst="rect">
            <a:avLst/>
          </a:prstGeom>
        </p:spPr>
      </p:pic>
      <p:pic>
        <p:nvPicPr>
          <p:cNvPr id="77" name="Picture 7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37890" name="Title 1"/>
          <p:cNvSpPr>
            <a:spLocks noGrp="1"/>
          </p:cNvSpPr>
          <p:nvPr>
            <p:ph type="title"/>
          </p:nvPr>
        </p:nvSpPr>
        <p:spPr>
          <a:xfrm>
            <a:off x="603749" y="806450"/>
            <a:ext cx="3602727" cy="318965"/>
          </a:xfrm>
        </p:spPr>
        <p:txBody>
          <a:bodyPr>
            <a:normAutofit fontScale="90000"/>
          </a:bodyPr>
          <a:lstStyle/>
          <a:p>
            <a:r>
              <a:rPr lang="en-US" altLang="en-US" dirty="0">
                <a:solidFill>
                  <a:srgbClr val="000000"/>
                </a:solidFill>
                <a:latin typeface="Arial" panose="020B0604020202020204" pitchFamily="34" charset="0"/>
                <a:cs typeface="Arial" panose="020B0604020202020204" pitchFamily="34" charset="0"/>
              </a:rPr>
              <a:t>Types of Programs</a:t>
            </a:r>
          </a:p>
        </p:txBody>
      </p:sp>
      <p:sp>
        <p:nvSpPr>
          <p:cNvPr id="3" name="Content Placeholder 2"/>
          <p:cNvSpPr>
            <a:spLocks noGrp="1"/>
          </p:cNvSpPr>
          <p:nvPr>
            <p:ph idx="1"/>
          </p:nvPr>
        </p:nvSpPr>
        <p:spPr>
          <a:xfrm>
            <a:off x="209854" y="2517803"/>
            <a:ext cx="4165198" cy="3766202"/>
          </a:xfrm>
        </p:spPr>
        <p:txBody>
          <a:bodyPr anchor="ctr">
            <a:noAutofit/>
          </a:bodyPr>
          <a:lstStyle/>
          <a:p>
            <a:pPr>
              <a:lnSpc>
                <a:spcPct val="90000"/>
              </a:lnSpc>
              <a:buFont typeface="Arial" charset="0"/>
              <a:buChar char="•"/>
              <a:defRPr/>
            </a:pPr>
            <a:r>
              <a:rPr lang="en-US" sz="1600" b="1" dirty="0">
                <a:solidFill>
                  <a:srgbClr val="000000"/>
                </a:solidFill>
                <a:cs typeface="Arial"/>
              </a:rPr>
              <a:t>Category 1 programs</a:t>
            </a:r>
          </a:p>
          <a:p>
            <a:pPr lvl="1">
              <a:lnSpc>
                <a:spcPct val="90000"/>
              </a:lnSpc>
              <a:buFont typeface="Arial" charset="0"/>
              <a:buChar char="–"/>
              <a:defRPr/>
            </a:pPr>
            <a:r>
              <a:rPr lang="en-US" sz="1600" dirty="0">
                <a:solidFill>
                  <a:srgbClr val="000000"/>
                </a:solidFill>
                <a:latin typeface="Arial"/>
                <a:cs typeface="Arial"/>
              </a:rPr>
              <a:t>Programs that adhere to an agreed upon set of national guidelines, objectives and evaluations</a:t>
            </a:r>
          </a:p>
          <a:p>
            <a:pPr lvl="1">
              <a:lnSpc>
                <a:spcPct val="90000"/>
              </a:lnSpc>
              <a:buFont typeface="Arial" charset="0"/>
              <a:buChar char="–"/>
              <a:defRPr/>
            </a:pPr>
            <a:r>
              <a:rPr lang="en-US" sz="1600" dirty="0">
                <a:solidFill>
                  <a:srgbClr val="000000"/>
                </a:solidFill>
                <a:latin typeface="Arial"/>
                <a:cs typeface="Arial"/>
              </a:rPr>
              <a:t>ER, COE, Palliative Care, SEM</a:t>
            </a:r>
          </a:p>
          <a:p>
            <a:pPr lvl="1">
              <a:lnSpc>
                <a:spcPct val="90000"/>
              </a:lnSpc>
              <a:buFont typeface="Arial" charset="0"/>
              <a:buChar char="–"/>
              <a:defRPr/>
            </a:pPr>
            <a:r>
              <a:rPr lang="en-US" sz="1600" dirty="0">
                <a:solidFill>
                  <a:srgbClr val="000000"/>
                </a:solidFill>
                <a:latin typeface="Arial"/>
                <a:cs typeface="Arial"/>
              </a:rPr>
              <a:t>Cannot deviate from the program objectives</a:t>
            </a:r>
          </a:p>
          <a:p>
            <a:pPr marL="457200" lvl="1" indent="0">
              <a:lnSpc>
                <a:spcPct val="90000"/>
              </a:lnSpc>
              <a:buFont typeface="Arial" charset="0"/>
              <a:buNone/>
              <a:defRPr/>
            </a:pPr>
            <a:r>
              <a:rPr lang="en-US" sz="1600" dirty="0">
                <a:solidFill>
                  <a:srgbClr val="000000"/>
                </a:solidFill>
                <a:latin typeface="Arial"/>
                <a:cs typeface="Arial"/>
              </a:rPr>
              <a:t> </a:t>
            </a:r>
          </a:p>
          <a:p>
            <a:pPr>
              <a:lnSpc>
                <a:spcPct val="90000"/>
              </a:lnSpc>
              <a:buFont typeface="Arial" charset="0"/>
              <a:buChar char="•"/>
              <a:defRPr/>
            </a:pPr>
            <a:r>
              <a:rPr lang="en-US" sz="1600" b="1" dirty="0">
                <a:solidFill>
                  <a:srgbClr val="000000"/>
                </a:solidFill>
                <a:cs typeface="Arial"/>
              </a:rPr>
              <a:t>Category 2 programs</a:t>
            </a:r>
          </a:p>
          <a:p>
            <a:pPr lvl="1">
              <a:lnSpc>
                <a:spcPct val="90000"/>
              </a:lnSpc>
              <a:buFont typeface="Arial" charset="0"/>
              <a:buChar char="–"/>
              <a:defRPr/>
            </a:pPr>
            <a:r>
              <a:rPr lang="en-US" sz="1600" dirty="0">
                <a:solidFill>
                  <a:srgbClr val="000000"/>
                </a:solidFill>
                <a:latin typeface="Arial"/>
                <a:cs typeface="Arial"/>
              </a:rPr>
              <a:t>Programs that have been designed at the university level that adhere to the guiding principles of Enhanced Skills training in the CFPC red book, but do not have a nationally agreed upon set of guidelines, objectives and evaluations</a:t>
            </a:r>
          </a:p>
          <a:p>
            <a:pPr lvl="1">
              <a:lnSpc>
                <a:spcPct val="90000"/>
              </a:lnSpc>
              <a:buFont typeface="Arial" charset="0"/>
              <a:buChar char="–"/>
              <a:defRPr/>
            </a:pPr>
            <a:r>
              <a:rPr lang="en-US" sz="1600" dirty="0">
                <a:solidFill>
                  <a:srgbClr val="000000"/>
                </a:solidFill>
                <a:latin typeface="Arial"/>
                <a:cs typeface="Arial"/>
              </a:rPr>
              <a:t>More internal flexibility with regards to training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33514</TotalTime>
  <Words>2633</Words>
  <Application>Microsoft Office PowerPoint</Application>
  <PresentationFormat>On-screen Show (4:3)</PresentationFormat>
  <Paragraphs>498</Paragraphs>
  <Slides>58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MS PGothic</vt:lpstr>
      <vt:lpstr>MS PGothic</vt:lpstr>
      <vt:lpstr>Arial</vt:lpstr>
      <vt:lpstr>Calibri</vt:lpstr>
      <vt:lpstr>Office Theme</vt:lpstr>
      <vt:lpstr>PowerPoint Presentation</vt:lpstr>
      <vt:lpstr>Who am I?</vt:lpstr>
      <vt:lpstr>Program Contacts</vt:lpstr>
      <vt:lpstr>Enhanced Skills Programs</vt:lpstr>
      <vt:lpstr>PowerPoint Presentation</vt:lpstr>
      <vt:lpstr>Program Vision </vt:lpstr>
      <vt:lpstr>Why Enhanced Skills?</vt:lpstr>
      <vt:lpstr>Why Western?</vt:lpstr>
      <vt:lpstr>Types of Programs</vt:lpstr>
      <vt:lpstr>CATEGORY 1 Programs</vt:lpstr>
      <vt:lpstr>CATEGORY 2 Programs</vt:lpstr>
      <vt:lpstr>Emergency Medicine</vt:lpstr>
      <vt:lpstr>Positions Nationally</vt:lpstr>
      <vt:lpstr>Emergency Medicine</vt:lpstr>
      <vt:lpstr>Sport &amp; Exercise Medicine</vt:lpstr>
      <vt:lpstr>Sport &amp; Exercise Medicine</vt:lpstr>
      <vt:lpstr>Palliative Care</vt:lpstr>
      <vt:lpstr>Palliative Care</vt:lpstr>
      <vt:lpstr>Western Highlights</vt:lpstr>
      <vt:lpstr>CATEGORY 2 Programs</vt:lpstr>
      <vt:lpstr>Academic Family Medicine</vt:lpstr>
      <vt:lpstr>Academic Family Medicine</vt:lpstr>
      <vt:lpstr>Windsor Hospitalist Program</vt:lpstr>
      <vt:lpstr>Windsor Hospitalist Program</vt:lpstr>
      <vt:lpstr>Obstetrics &amp; Women’s Health</vt:lpstr>
      <vt:lpstr>Obstetrics &amp; Women’s Health</vt:lpstr>
      <vt:lpstr>Horizontal Women’s Health Electives</vt:lpstr>
      <vt:lpstr>Child Health</vt:lpstr>
      <vt:lpstr>Child Health</vt:lpstr>
      <vt:lpstr>Primary Care Chronic Disease Management Program</vt:lpstr>
      <vt:lpstr>Primary Care Chronic Disease Management Program</vt:lpstr>
      <vt:lpstr>Primary Care Rheumatology</vt:lpstr>
      <vt:lpstr>Primary Care Rheumatology</vt:lpstr>
      <vt:lpstr>Family Med-Oncology</vt:lpstr>
      <vt:lpstr>Family Med-Oncology</vt:lpstr>
      <vt:lpstr>Individualized Program</vt:lpstr>
      <vt:lpstr>Individualized Program</vt:lpstr>
      <vt:lpstr>Enhanced Skills Requirements</vt:lpstr>
      <vt:lpstr>Scholarly Activity</vt:lpstr>
      <vt:lpstr>Resident Research Day</vt:lpstr>
      <vt:lpstr>Field Notes – Longitudinal </vt:lpstr>
      <vt:lpstr>Academic Connectivity</vt:lpstr>
      <vt:lpstr>Moonlighting</vt:lpstr>
      <vt:lpstr>Certification</vt:lpstr>
      <vt:lpstr>CACs</vt:lpstr>
      <vt:lpstr>Application Process</vt:lpstr>
      <vt:lpstr>Eligibility</vt:lpstr>
      <vt:lpstr>PowerPoint Presentation</vt:lpstr>
      <vt:lpstr>PowerPoint Presentation</vt:lpstr>
      <vt:lpstr>Category 2 Application</vt:lpstr>
      <vt:lpstr>CaRMS Timeline</vt:lpstr>
      <vt:lpstr>Application FAQ</vt:lpstr>
      <vt:lpstr>Ministry of Health Re-entry</vt:lpstr>
      <vt:lpstr>How to prepare</vt:lpstr>
      <vt:lpstr>What Were Looking For</vt:lpstr>
      <vt:lpstr>Things to Consider</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Grushka</dc:creator>
  <cp:lastModifiedBy>Laura Sparrow</cp:lastModifiedBy>
  <cp:revision>37</cp:revision>
  <dcterms:created xsi:type="dcterms:W3CDTF">2020-08-05T18:19:14Z</dcterms:created>
  <dcterms:modified xsi:type="dcterms:W3CDTF">2023-11-16T14:41:29Z</dcterms:modified>
</cp:coreProperties>
</file>