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79"/>
  </p:notesMasterIdLst>
  <p:sldIdLst>
    <p:sldId id="392" r:id="rId2"/>
    <p:sldId id="354" r:id="rId3"/>
    <p:sldId id="399" r:id="rId4"/>
    <p:sldId id="364" r:id="rId5"/>
    <p:sldId id="358" r:id="rId6"/>
    <p:sldId id="359" r:id="rId7"/>
    <p:sldId id="360" r:id="rId8"/>
    <p:sldId id="361" r:id="rId9"/>
    <p:sldId id="365" r:id="rId10"/>
    <p:sldId id="366" r:id="rId11"/>
    <p:sldId id="304" r:id="rId12"/>
    <p:sldId id="394" r:id="rId13"/>
    <p:sldId id="395" r:id="rId14"/>
    <p:sldId id="336" r:id="rId15"/>
    <p:sldId id="305" r:id="rId16"/>
    <p:sldId id="396" r:id="rId17"/>
    <p:sldId id="307" r:id="rId18"/>
    <p:sldId id="309" r:id="rId19"/>
    <p:sldId id="368" r:id="rId20"/>
    <p:sldId id="369" r:id="rId21"/>
    <p:sldId id="370" r:id="rId22"/>
    <p:sldId id="371" r:id="rId23"/>
    <p:sldId id="372" r:id="rId24"/>
    <p:sldId id="381" r:id="rId25"/>
    <p:sldId id="373" r:id="rId26"/>
    <p:sldId id="374" r:id="rId27"/>
    <p:sldId id="375" r:id="rId28"/>
    <p:sldId id="376" r:id="rId29"/>
    <p:sldId id="302" r:id="rId30"/>
    <p:sldId id="306" r:id="rId31"/>
    <p:sldId id="397" r:id="rId32"/>
    <p:sldId id="331" r:id="rId33"/>
    <p:sldId id="333" r:id="rId34"/>
    <p:sldId id="398" r:id="rId35"/>
    <p:sldId id="334" r:id="rId36"/>
    <p:sldId id="379" r:id="rId37"/>
    <p:sldId id="355" r:id="rId38"/>
    <p:sldId id="356" r:id="rId39"/>
    <p:sldId id="357" r:id="rId40"/>
    <p:sldId id="400" r:id="rId41"/>
    <p:sldId id="377" r:id="rId42"/>
    <p:sldId id="351" r:id="rId43"/>
    <p:sldId id="281" r:id="rId44"/>
    <p:sldId id="313" r:id="rId45"/>
    <p:sldId id="344" r:id="rId46"/>
    <p:sldId id="312" r:id="rId47"/>
    <p:sldId id="315" r:id="rId48"/>
    <p:sldId id="316" r:id="rId49"/>
    <p:sldId id="314" r:id="rId50"/>
    <p:sldId id="317" r:id="rId51"/>
    <p:sldId id="318" r:id="rId52"/>
    <p:sldId id="283" r:id="rId53"/>
    <p:sldId id="352" r:id="rId54"/>
    <p:sldId id="284" r:id="rId55"/>
    <p:sldId id="288" r:id="rId56"/>
    <p:sldId id="320" r:id="rId57"/>
    <p:sldId id="323" r:id="rId58"/>
    <p:sldId id="324" r:id="rId59"/>
    <p:sldId id="325" r:id="rId60"/>
    <p:sldId id="391" r:id="rId61"/>
    <p:sldId id="393" r:id="rId62"/>
    <p:sldId id="274" r:id="rId63"/>
    <p:sldId id="275" r:id="rId64"/>
    <p:sldId id="279" r:id="rId65"/>
    <p:sldId id="278" r:id="rId66"/>
    <p:sldId id="382" r:id="rId67"/>
    <p:sldId id="383" r:id="rId68"/>
    <p:sldId id="384" r:id="rId69"/>
    <p:sldId id="385" r:id="rId70"/>
    <p:sldId id="386" r:id="rId71"/>
    <p:sldId id="387" r:id="rId72"/>
    <p:sldId id="388" r:id="rId73"/>
    <p:sldId id="389" r:id="rId74"/>
    <p:sldId id="390" r:id="rId75"/>
    <p:sldId id="277" r:id="rId76"/>
    <p:sldId id="367" r:id="rId77"/>
    <p:sldId id="322" r:id="rId78"/>
  </p:sldIdLst>
  <p:sldSz cx="9144000" cy="6858000" type="screen4x3"/>
  <p:notesSz cx="7010400" cy="9296400"/>
  <p:custDataLst>
    <p:tags r:id="rId8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06400" indent="50800" algn="l" rtl="0" fontAlgn="base">
      <a:spcBef>
        <a:spcPct val="0"/>
      </a:spcBef>
      <a:spcAft>
        <a:spcPct val="0"/>
      </a:spcAft>
      <a:defRPr kern="1200">
        <a:solidFill>
          <a:schemeClr val="tx1"/>
        </a:solidFill>
        <a:latin typeface="Arial" charset="0"/>
        <a:ea typeface="+mn-ea"/>
        <a:cs typeface="+mn-cs"/>
      </a:defRPr>
    </a:lvl2pPr>
    <a:lvl3pPr marL="814388" indent="100013" algn="l" rtl="0" fontAlgn="base">
      <a:spcBef>
        <a:spcPct val="0"/>
      </a:spcBef>
      <a:spcAft>
        <a:spcPct val="0"/>
      </a:spcAft>
      <a:defRPr kern="1200">
        <a:solidFill>
          <a:schemeClr val="tx1"/>
        </a:solidFill>
        <a:latin typeface="Arial" charset="0"/>
        <a:ea typeface="+mn-ea"/>
        <a:cs typeface="+mn-cs"/>
      </a:defRPr>
    </a:lvl3pPr>
    <a:lvl4pPr marL="1222375" indent="149225" algn="l" rtl="0" fontAlgn="base">
      <a:spcBef>
        <a:spcPct val="0"/>
      </a:spcBef>
      <a:spcAft>
        <a:spcPct val="0"/>
      </a:spcAft>
      <a:defRPr kern="1200">
        <a:solidFill>
          <a:schemeClr val="tx1"/>
        </a:solidFill>
        <a:latin typeface="Arial" charset="0"/>
        <a:ea typeface="+mn-ea"/>
        <a:cs typeface="+mn-cs"/>
      </a:defRPr>
    </a:lvl4pPr>
    <a:lvl5pPr marL="1628775" indent="20002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72333" autoAdjust="0"/>
  </p:normalViewPr>
  <p:slideViewPr>
    <p:cSldViewPr>
      <p:cViewPr varScale="1">
        <p:scale>
          <a:sx n="50" d="100"/>
          <a:sy n="50" d="100"/>
        </p:scale>
        <p:origin x="-1282" y="-67"/>
      </p:cViewPr>
      <p:guideLst>
        <p:guide orient="horz" pos="2160"/>
        <p:guide pos="2880"/>
      </p:guideLst>
    </p:cSldViewPr>
  </p:slideViewPr>
  <p:outlineViewPr>
    <p:cViewPr>
      <p:scale>
        <a:sx n="33" d="100"/>
        <a:sy n="33" d="100"/>
      </p:scale>
      <p:origin x="54" y="144"/>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48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7" Type="http://schemas.openxmlformats.org/officeDocument/2006/relationships/slide" Target="slides/slide54.xml"/><Relationship Id="rId2" Type="http://schemas.openxmlformats.org/officeDocument/2006/relationships/slide" Target="slides/slide44.xml"/><Relationship Id="rId1" Type="http://schemas.openxmlformats.org/officeDocument/2006/relationships/slide" Target="slides/slide43.xml"/><Relationship Id="rId6" Type="http://schemas.openxmlformats.org/officeDocument/2006/relationships/slide" Target="slides/slide53.xml"/><Relationship Id="rId5" Type="http://schemas.openxmlformats.org/officeDocument/2006/relationships/slide" Target="slides/slide52.xml"/><Relationship Id="rId4"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charset="0"/>
              </a:defRPr>
            </a:lvl1pPr>
          </a:lstStyle>
          <a:p>
            <a:pPr>
              <a:defRPr/>
            </a:pPr>
            <a:endParaRPr lang="en-US"/>
          </a:p>
        </p:txBody>
      </p:sp>
      <p:sp>
        <p:nvSpPr>
          <p:cNvPr id="296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charset="0"/>
              </a:defRPr>
            </a:lvl1pPr>
          </a:lstStyle>
          <a:p>
            <a:pPr>
              <a:defRPr/>
            </a:pPr>
            <a:endParaRPr lang="en-US"/>
          </a:p>
        </p:txBody>
      </p:sp>
      <p:sp>
        <p:nvSpPr>
          <p:cNvPr id="297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charset="0"/>
              </a:defRPr>
            </a:lvl1pPr>
          </a:lstStyle>
          <a:p>
            <a:pPr>
              <a:defRPr/>
            </a:pPr>
            <a:fld id="{FC485258-CCCA-49D3-AB93-BB4EB62DBD30}" type="slidenum">
              <a:rPr lang="en-US"/>
              <a:pPr>
                <a:defRPr/>
              </a:pPr>
              <a:t>‹#›</a:t>
            </a:fld>
            <a:endParaRPr lang="en-US"/>
          </a:p>
        </p:txBody>
      </p:sp>
    </p:spTree>
    <p:extLst>
      <p:ext uri="{BB962C8B-B14F-4D97-AF65-F5344CB8AC3E}">
        <p14:creationId xmlns:p14="http://schemas.microsoft.com/office/powerpoint/2010/main" val="177972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06400" algn="l" rtl="0" eaLnBrk="0" fontAlgn="base" hangingPunct="0">
      <a:spcBef>
        <a:spcPct val="30000"/>
      </a:spcBef>
      <a:spcAft>
        <a:spcPct val="0"/>
      </a:spcAft>
      <a:defRPr sz="1100" kern="1200">
        <a:solidFill>
          <a:schemeClr val="tx1"/>
        </a:solidFill>
        <a:latin typeface="Times New Roman" charset="0"/>
        <a:ea typeface="+mn-ea"/>
        <a:cs typeface="+mn-cs"/>
      </a:defRPr>
    </a:lvl2pPr>
    <a:lvl3pPr marL="814388"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22375" algn="l" rtl="0" eaLnBrk="0" fontAlgn="base" hangingPunct="0">
      <a:spcBef>
        <a:spcPct val="30000"/>
      </a:spcBef>
      <a:spcAft>
        <a:spcPct val="0"/>
      </a:spcAft>
      <a:defRPr sz="1100" kern="1200">
        <a:solidFill>
          <a:schemeClr val="tx1"/>
        </a:solidFill>
        <a:latin typeface="Times New Roman" charset="0"/>
        <a:ea typeface="+mn-ea"/>
        <a:cs typeface="+mn-cs"/>
      </a:defRPr>
    </a:lvl4pPr>
    <a:lvl5pPr marL="1628775" algn="l" rtl="0" eaLnBrk="0" fontAlgn="base" hangingPunct="0">
      <a:spcBef>
        <a:spcPct val="30000"/>
      </a:spcBef>
      <a:spcAft>
        <a:spcPct val="0"/>
      </a:spcAft>
      <a:defRPr sz="1100" kern="1200">
        <a:solidFill>
          <a:schemeClr val="tx1"/>
        </a:solidFill>
        <a:latin typeface="Times New Roman" charset="0"/>
        <a:ea typeface="+mn-ea"/>
        <a:cs typeface="+mn-cs"/>
      </a:defRPr>
    </a:lvl5pPr>
    <a:lvl6pPr marL="2037308" algn="l" defTabSz="814923" rtl="0" eaLnBrk="1" latinLnBrk="0" hangingPunct="1">
      <a:defRPr sz="1100" kern="1200">
        <a:solidFill>
          <a:schemeClr val="tx1"/>
        </a:solidFill>
        <a:latin typeface="+mn-lt"/>
        <a:ea typeface="+mn-ea"/>
        <a:cs typeface="+mn-cs"/>
      </a:defRPr>
    </a:lvl6pPr>
    <a:lvl7pPr marL="2444770" algn="l" defTabSz="814923" rtl="0" eaLnBrk="1" latinLnBrk="0" hangingPunct="1">
      <a:defRPr sz="1100" kern="1200">
        <a:solidFill>
          <a:schemeClr val="tx1"/>
        </a:solidFill>
        <a:latin typeface="+mn-lt"/>
        <a:ea typeface="+mn-ea"/>
        <a:cs typeface="+mn-cs"/>
      </a:defRPr>
    </a:lvl7pPr>
    <a:lvl8pPr marL="2852231" algn="l" defTabSz="814923" rtl="0" eaLnBrk="1" latinLnBrk="0" hangingPunct="1">
      <a:defRPr sz="1100" kern="1200">
        <a:solidFill>
          <a:schemeClr val="tx1"/>
        </a:solidFill>
        <a:latin typeface="+mn-lt"/>
        <a:ea typeface="+mn-ea"/>
        <a:cs typeface="+mn-cs"/>
      </a:defRPr>
    </a:lvl8pPr>
    <a:lvl9pPr marL="3259693" algn="l" defTabSz="81492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9915B20-D71D-4E1F-A442-18A908FDC20B}" type="slidenum">
              <a:rPr lang="en-US" smtClean="0"/>
              <a:pPr/>
              <a:t>12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11CCF82-6E17-4DDA-A254-F5079D86EBD3}" type="slidenum">
              <a:rPr lang="en-US" smtClean="0"/>
              <a:pPr/>
              <a:t>31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5BFD169-CAEC-40BC-8A48-3F1926D3844A}" type="slidenum">
              <a:rPr lang="en-US" smtClean="0"/>
              <a:pPr/>
              <a:t>42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ED3BD4E-3CFF-4531-8412-6AA44E29588B}" type="slidenum">
              <a:rPr lang="en-US" smtClean="0"/>
              <a:pPr/>
              <a:t>43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24A56F2-F51A-4F0F-A72B-7E63949BE3CD}" type="slidenum">
              <a:rPr lang="en-US" smtClean="0"/>
              <a:pPr/>
              <a:t>44</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F2B27AA-EDFB-4F8A-9D84-8C4540FB5A0D}" type="slidenum">
              <a:rPr lang="en-US" smtClean="0"/>
              <a:pPr/>
              <a:t>45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76065F7-939A-4A5F-ACD2-E4582684EDE2}" type="slidenum">
              <a:rPr lang="en-US" smtClean="0"/>
              <a:pPr/>
              <a:t>46</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24BD685-1411-47CB-8E95-FE68754C0F0E}" type="slidenum">
              <a:rPr lang="en-US" smtClean="0"/>
              <a:pPr/>
              <a:t>49</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E727FBB-5F19-4A37-BA1F-009E16D8FC76}" type="slidenum">
              <a:rPr lang="en-US" smtClean="0"/>
              <a:pPr/>
              <a:t>52</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4F8BA93-FD06-4088-B3A0-E6C1B40D0EC6}" type="slidenum">
              <a:rPr lang="en-US" smtClean="0"/>
              <a:pPr/>
              <a:t>53</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A98AC33-4746-40B0-BD5F-65DBF849E57E}" type="slidenum">
              <a:rPr lang="en-US" smtClean="0"/>
              <a:pPr/>
              <a:t>54</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9E76C2B-3BAD-4A1C-971C-DDC9185D5131}" type="slidenum">
              <a:rPr lang="en-US" smtClean="0"/>
              <a:pPr/>
              <a:t>14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5780E33-DD1C-4A85-917B-87ACC94C5C86}" type="slidenum">
              <a:rPr lang="en-US" smtClean="0"/>
              <a:pPr/>
              <a:t>55</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EE46B6F-6688-4B4B-9169-B50DEB8260D9}" type="slidenum">
              <a:rPr lang="en-US" smtClean="0"/>
              <a:pPr/>
              <a:t>56</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BD22E50-11BE-48FE-925F-EE834A966E82}" type="slidenum">
              <a:rPr lang="en-US" smtClean="0"/>
              <a:pPr/>
              <a:t>62</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6E0F451-8812-4454-A1C9-4C0309823AB4}" type="slidenum">
              <a:rPr lang="en-US" smtClean="0"/>
              <a:pPr/>
              <a:t>63</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F6C98BA-3DDD-425F-A2EF-4450C89C8060}" type="slidenum">
              <a:rPr lang="en-US" smtClean="0"/>
              <a:pPr/>
              <a:t>64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2FDD734-A28C-4006-9754-0A94E1A0D764}" type="slidenum">
              <a:rPr lang="en-US" smtClean="0"/>
              <a:pPr/>
              <a:t>65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85258-CCCA-49D3-AB93-BB4EB62DBD30}" type="slidenum">
              <a:rPr lang="en-US" smtClean="0"/>
              <a:pPr>
                <a:defRPr/>
              </a:pPr>
              <a:t>74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3CBF243A-1398-4CCA-8924-000574E791AB}" type="slidenum">
              <a:rPr lang="en-US" smtClean="0"/>
              <a:pPr/>
              <a:t>75</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CA" smtClean="0"/>
          </a:p>
        </p:txBody>
      </p:sp>
      <p:sp>
        <p:nvSpPr>
          <p:cNvPr id="103428" name="Slide Number Placeholder 3"/>
          <p:cNvSpPr>
            <a:spLocks noGrp="1"/>
          </p:cNvSpPr>
          <p:nvPr>
            <p:ph type="sldNum" sz="quarter" idx="5"/>
          </p:nvPr>
        </p:nvSpPr>
        <p:spPr>
          <a:noFill/>
        </p:spPr>
        <p:txBody>
          <a:bodyPr/>
          <a:lstStyle/>
          <a:p>
            <a:fld id="{9067F57F-73D2-4306-B2A2-DB15313CDB27}" type="slidenum">
              <a:rPr lang="en-US" smtClean="0"/>
              <a:pPr/>
              <a:t>76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A09AE2-DEF6-49D9-81D3-E140FE536FF7}" type="slidenum">
              <a:rPr lang="en-US" smtClean="0"/>
              <a:pPr/>
              <a:t>19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043A881-6568-4796-B1E9-37086BEEC25B}" type="slidenum">
              <a:rPr lang="en-US" smtClean="0"/>
              <a:pPr/>
              <a:t>20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48A0823-72E6-4132-AEE6-8CA79EC0D461}" type="slidenum">
              <a:rPr lang="en-US" smtClean="0"/>
              <a:pPr/>
              <a:t>25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51FFA88-2932-4C54-9035-2161007005AD}" type="slidenum">
              <a:rPr lang="en-US" smtClean="0"/>
              <a:pPr/>
              <a:t>26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5E5CCD7-45E4-4014-9585-7F1001A41A6E}" type="slidenum">
              <a:rPr lang="en-US" smtClean="0"/>
              <a:pPr/>
              <a:t>28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6873F2D-7DCD-4034-9763-FF93A2B649BD}" type="slidenum">
              <a:rPr lang="en-US" smtClean="0"/>
              <a:pPr/>
              <a:t>29</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11CCF82-6E17-4DDA-A254-F5079D86EBD3}" type="slidenum">
              <a:rPr lang="en-US" smtClean="0"/>
              <a:pPr/>
              <a:t>30</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491701A-B3C4-434A-B97B-75AE114FBD8D}" type="datetime1">
              <a:rPr lang="en-US" smtClean="0"/>
              <a:pPr>
                <a:defRPr/>
              </a:pPr>
              <a:t>7/3/2013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E2CC60-97FA-4462-91D7-8CAC6AFC4C8E}" type="slidenum">
              <a:rPr lang="en-US" smtClean="0"/>
              <a:pPr>
                <a:defRPr/>
              </a:pPr>
              <a:t>‹#›</a:t>
            </a:fld>
            <a:endParaRPr lang="en-US"/>
          </a:p>
        </p:txBody>
      </p:sp>
    </p:spTree>
    <p:extLst>
      <p:ext uri="{BB962C8B-B14F-4D97-AF65-F5344CB8AC3E}">
        <p14:creationId xmlns:p14="http://schemas.microsoft.com/office/powerpoint/2010/main" val="362393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09EC62-B88A-4600-AADA-9B0571DF8599}" type="datetime1">
              <a:rPr lang="en-US" smtClean="0"/>
              <a:pPr>
                <a:defRPr/>
              </a:pPr>
              <a:t>7/3/2013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7233CF-9A4E-4E33-B048-A814789D8B2F}" type="slidenum">
              <a:rPr lang="en-US" smtClean="0"/>
              <a:pPr>
                <a:defRPr/>
              </a:pPr>
              <a:t>‹#›</a:t>
            </a:fld>
            <a:endParaRPr lang="en-US"/>
          </a:p>
        </p:txBody>
      </p:sp>
    </p:spTree>
    <p:extLst>
      <p:ext uri="{BB962C8B-B14F-4D97-AF65-F5344CB8AC3E}">
        <p14:creationId xmlns:p14="http://schemas.microsoft.com/office/powerpoint/2010/main" val="242116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FE98CF-AEC8-4A2A-8A22-D50B60D8449E}" type="datetime1">
              <a:rPr lang="en-US" smtClean="0"/>
              <a:pPr>
                <a:defRPr/>
              </a:pPr>
              <a:t>7/3/2013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2A3CBD-10A6-4CC0-A863-6EC6F3106791}" type="slidenum">
              <a:rPr lang="en-US" smtClean="0"/>
              <a:pPr>
                <a:defRPr/>
              </a:pPr>
              <a:t>‹#›</a:t>
            </a:fld>
            <a:endParaRPr lang="en-US"/>
          </a:p>
        </p:txBody>
      </p:sp>
    </p:spTree>
    <p:extLst>
      <p:ext uri="{BB962C8B-B14F-4D97-AF65-F5344CB8AC3E}">
        <p14:creationId xmlns:p14="http://schemas.microsoft.com/office/powerpoint/2010/main" val="3832116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152403"/>
            <a:ext cx="8229600" cy="563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2" y="1600200"/>
            <a:ext cx="4038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65E71EA0-68EC-4CCB-9BB5-C0AE08984858}" type="datetime1">
              <a:rPr lang="en-US"/>
              <a:pPr>
                <a:defRPr/>
              </a:pPr>
              <a:t>7/3/2013</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E116295-0C55-43F5-B8C8-4BA5D19FA6FD}"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2" y="152403"/>
            <a:ext cx="8229600" cy="563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2" y="1600200"/>
            <a:ext cx="4038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19600"/>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fld id="{D2A2AA0C-4D38-4C87-9A0C-10FC5525CCA4}" type="datetime1">
              <a:rPr lang="en-US"/>
              <a:pPr>
                <a:defRPr/>
              </a:pPr>
              <a:t>7/3/2013</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AD12E63-8C4B-423A-B258-FAB18459898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2D2969-35C3-41CF-9B42-EEF9E06373FF}" type="datetime1">
              <a:rPr lang="en-US" smtClean="0"/>
              <a:pPr>
                <a:defRPr/>
              </a:pPr>
              <a:t>7/3/2013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825089-3B86-4AB3-9798-100AAFBC840B}" type="slidenum">
              <a:rPr lang="en-US" smtClean="0"/>
              <a:pPr>
                <a:defRPr/>
              </a:pPr>
              <a:t>‹#›</a:t>
            </a:fld>
            <a:endParaRPr lang="en-US"/>
          </a:p>
        </p:txBody>
      </p:sp>
    </p:spTree>
    <p:extLst>
      <p:ext uri="{BB962C8B-B14F-4D97-AF65-F5344CB8AC3E}">
        <p14:creationId xmlns:p14="http://schemas.microsoft.com/office/powerpoint/2010/main" val="93190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0DCEBB-E3A3-4ED5-9E1B-69A6EFFD065A}" type="datetime1">
              <a:rPr lang="en-US" smtClean="0"/>
              <a:pPr>
                <a:defRPr/>
              </a:pPr>
              <a:t>7/3/2013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96BF87-AF23-4DAD-8259-7CBAFF3884C0}" type="slidenum">
              <a:rPr lang="en-US" smtClean="0"/>
              <a:pPr>
                <a:defRPr/>
              </a:pPr>
              <a:t>‹#›</a:t>
            </a:fld>
            <a:endParaRPr lang="en-US"/>
          </a:p>
        </p:txBody>
      </p:sp>
    </p:spTree>
    <p:extLst>
      <p:ext uri="{BB962C8B-B14F-4D97-AF65-F5344CB8AC3E}">
        <p14:creationId xmlns:p14="http://schemas.microsoft.com/office/powerpoint/2010/main" val="226754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7DC249-B0E5-46BC-A147-6BC07FF179E9}" type="datetime1">
              <a:rPr lang="en-US" smtClean="0"/>
              <a:pPr>
                <a:defRPr/>
              </a:pPr>
              <a:t>7/3/2013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A0CBE6-AA7C-4984-9049-A5A1D1C76450}" type="slidenum">
              <a:rPr lang="en-US" smtClean="0"/>
              <a:pPr>
                <a:defRPr/>
              </a:pPr>
              <a:t>‹#›</a:t>
            </a:fld>
            <a:endParaRPr lang="en-US"/>
          </a:p>
        </p:txBody>
      </p:sp>
    </p:spTree>
    <p:extLst>
      <p:ext uri="{BB962C8B-B14F-4D97-AF65-F5344CB8AC3E}">
        <p14:creationId xmlns:p14="http://schemas.microsoft.com/office/powerpoint/2010/main" val="239810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EBF3A0-C523-42AD-9924-6B6EF26B8F25}" type="datetime1">
              <a:rPr lang="en-US" smtClean="0"/>
              <a:pPr>
                <a:defRPr/>
              </a:pPr>
              <a:t>7/3/2013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38BC7B-9467-4273-BFD3-639B58585BFC}" type="slidenum">
              <a:rPr lang="en-US" smtClean="0"/>
              <a:pPr>
                <a:defRPr/>
              </a:pPr>
              <a:t>‹#›</a:t>
            </a:fld>
            <a:endParaRPr lang="en-US"/>
          </a:p>
        </p:txBody>
      </p:sp>
    </p:spTree>
    <p:extLst>
      <p:ext uri="{BB962C8B-B14F-4D97-AF65-F5344CB8AC3E}">
        <p14:creationId xmlns:p14="http://schemas.microsoft.com/office/powerpoint/2010/main" val="419194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627DB04-F16B-46D0-A6A8-C1D13E5C18D1}" type="datetime1">
              <a:rPr lang="en-US" smtClean="0"/>
              <a:pPr>
                <a:defRPr/>
              </a:pPr>
              <a:t>7/3/2013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23BFBE-ADAF-483A-9E88-78D47AFEA5FE}" type="slidenum">
              <a:rPr lang="en-US" smtClean="0"/>
              <a:pPr>
                <a:defRPr/>
              </a:pPr>
              <a:t>‹#›</a:t>
            </a:fld>
            <a:endParaRPr lang="en-US"/>
          </a:p>
        </p:txBody>
      </p:sp>
    </p:spTree>
    <p:extLst>
      <p:ext uri="{BB962C8B-B14F-4D97-AF65-F5344CB8AC3E}">
        <p14:creationId xmlns:p14="http://schemas.microsoft.com/office/powerpoint/2010/main" val="277533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E4723C-E7F7-4E38-A81B-F94E963567E2}" type="datetime1">
              <a:rPr lang="en-US" smtClean="0"/>
              <a:pPr>
                <a:defRPr/>
              </a:pPr>
              <a:t>7/3/2013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311D0D-C155-4FF7-AD13-0BEF953D2869}" type="slidenum">
              <a:rPr lang="en-US" smtClean="0"/>
              <a:pPr>
                <a:defRPr/>
              </a:pPr>
              <a:t>‹#›</a:t>
            </a:fld>
            <a:endParaRPr lang="en-US"/>
          </a:p>
        </p:txBody>
      </p:sp>
    </p:spTree>
    <p:extLst>
      <p:ext uri="{BB962C8B-B14F-4D97-AF65-F5344CB8AC3E}">
        <p14:creationId xmlns:p14="http://schemas.microsoft.com/office/powerpoint/2010/main" val="326291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ED6407-0402-43C5-8319-C56719F7A11F}" type="datetime1">
              <a:rPr lang="en-US" smtClean="0"/>
              <a:pPr>
                <a:defRPr/>
              </a:pPr>
              <a:t>7/3/2013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795A76-6983-4704-BA12-D4C24C276A93}" type="slidenum">
              <a:rPr lang="en-US" smtClean="0"/>
              <a:pPr>
                <a:defRPr/>
              </a:pPr>
              <a:t>‹#›</a:t>
            </a:fld>
            <a:endParaRPr lang="en-US"/>
          </a:p>
        </p:txBody>
      </p:sp>
    </p:spTree>
    <p:extLst>
      <p:ext uri="{BB962C8B-B14F-4D97-AF65-F5344CB8AC3E}">
        <p14:creationId xmlns:p14="http://schemas.microsoft.com/office/powerpoint/2010/main" val="299348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010438-7243-4370-8033-5E9A36276922}" type="datetime1">
              <a:rPr lang="en-US" smtClean="0"/>
              <a:pPr>
                <a:defRPr/>
              </a:pPr>
              <a:t>7/3/2013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449959-5195-4154-A2FC-30AA98A363A8}" type="slidenum">
              <a:rPr lang="en-US" smtClean="0"/>
              <a:pPr>
                <a:defRPr/>
              </a:pPr>
              <a:t>‹#›</a:t>
            </a:fld>
            <a:endParaRPr lang="en-US"/>
          </a:p>
        </p:txBody>
      </p:sp>
    </p:spTree>
    <p:extLst>
      <p:ext uri="{BB962C8B-B14F-4D97-AF65-F5344CB8AC3E}">
        <p14:creationId xmlns:p14="http://schemas.microsoft.com/office/powerpoint/2010/main" val="158568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FB2AB24-B20C-417A-AC6E-A9A8AC5A5A6B}" type="datetime1">
              <a:rPr lang="en-US" smtClean="0"/>
              <a:pPr>
                <a:defRPr/>
              </a:pPr>
              <a:t>7/3/2013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B0928A7-5E49-4DE6-8AC9-1B86A377B6E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457200" rtl="0" eaLnBrk="1" fontAlgn="base" hangingPunct="1">
        <a:spcBef>
          <a:spcPct val="0"/>
        </a:spcBef>
        <a:spcAft>
          <a:spcPts val="1200"/>
        </a:spcAft>
        <a:defRPr sz="5000" b="1" kern="1200">
          <a:solidFill>
            <a:srgbClr val="3C1B71"/>
          </a:solidFill>
          <a:latin typeface="Arial"/>
          <a:ea typeface="+mj-ea"/>
          <a:cs typeface="+mj-cs"/>
        </a:defRPr>
      </a:lvl1pPr>
      <a:lvl2pPr algn="l" defTabSz="457200" rtl="0" eaLnBrk="1" fontAlgn="base" hangingPunct="1">
        <a:spcBef>
          <a:spcPct val="0"/>
        </a:spcBef>
        <a:spcAft>
          <a:spcPts val="1200"/>
        </a:spcAft>
        <a:defRPr sz="5000" b="1">
          <a:solidFill>
            <a:srgbClr val="3C1B71"/>
          </a:solidFill>
          <a:latin typeface="Arial" charset="0"/>
        </a:defRPr>
      </a:lvl2pPr>
      <a:lvl3pPr algn="l" defTabSz="457200" rtl="0" eaLnBrk="1" fontAlgn="base" hangingPunct="1">
        <a:spcBef>
          <a:spcPct val="0"/>
        </a:spcBef>
        <a:spcAft>
          <a:spcPts val="1200"/>
        </a:spcAft>
        <a:defRPr sz="5000" b="1">
          <a:solidFill>
            <a:srgbClr val="3C1B71"/>
          </a:solidFill>
          <a:latin typeface="Arial" charset="0"/>
        </a:defRPr>
      </a:lvl3pPr>
      <a:lvl4pPr algn="l" defTabSz="457200" rtl="0" eaLnBrk="1" fontAlgn="base" hangingPunct="1">
        <a:spcBef>
          <a:spcPct val="0"/>
        </a:spcBef>
        <a:spcAft>
          <a:spcPts val="1200"/>
        </a:spcAft>
        <a:defRPr sz="5000" b="1">
          <a:solidFill>
            <a:srgbClr val="3C1B71"/>
          </a:solidFill>
          <a:latin typeface="Arial" charset="0"/>
        </a:defRPr>
      </a:lvl4pPr>
      <a:lvl5pPr algn="l" defTabSz="457200" rtl="0" eaLnBrk="1" fontAlgn="base" hangingPunct="1">
        <a:spcBef>
          <a:spcPct val="0"/>
        </a:spcBef>
        <a:spcAft>
          <a:spcPts val="1200"/>
        </a:spcAft>
        <a:defRPr sz="5000" b="1">
          <a:solidFill>
            <a:srgbClr val="3C1B71"/>
          </a:solidFill>
          <a:latin typeface="Arial" charset="0"/>
        </a:defRPr>
      </a:lvl5pPr>
      <a:lvl6pPr marL="457200" algn="l" defTabSz="457200" rtl="0" eaLnBrk="1" fontAlgn="base" hangingPunct="1">
        <a:spcBef>
          <a:spcPct val="0"/>
        </a:spcBef>
        <a:spcAft>
          <a:spcPts val="1200"/>
        </a:spcAft>
        <a:defRPr sz="5000" b="1">
          <a:solidFill>
            <a:srgbClr val="3C1B71"/>
          </a:solidFill>
          <a:latin typeface="Arial" charset="0"/>
        </a:defRPr>
      </a:lvl6pPr>
      <a:lvl7pPr marL="914400" algn="l" defTabSz="457200" rtl="0" eaLnBrk="1" fontAlgn="base" hangingPunct="1">
        <a:spcBef>
          <a:spcPct val="0"/>
        </a:spcBef>
        <a:spcAft>
          <a:spcPts val="1200"/>
        </a:spcAft>
        <a:defRPr sz="5000" b="1">
          <a:solidFill>
            <a:srgbClr val="3C1B71"/>
          </a:solidFill>
          <a:latin typeface="Arial" charset="0"/>
        </a:defRPr>
      </a:lvl7pPr>
      <a:lvl8pPr marL="1371600" algn="l" defTabSz="457200" rtl="0" eaLnBrk="1" fontAlgn="base" hangingPunct="1">
        <a:spcBef>
          <a:spcPct val="0"/>
        </a:spcBef>
        <a:spcAft>
          <a:spcPts val="1200"/>
        </a:spcAft>
        <a:defRPr sz="5000" b="1">
          <a:solidFill>
            <a:srgbClr val="3C1B71"/>
          </a:solidFill>
          <a:latin typeface="Arial" charset="0"/>
        </a:defRPr>
      </a:lvl8pPr>
      <a:lvl9pPr marL="1828800" algn="l" defTabSz="457200" rtl="0" eaLnBrk="1" fontAlgn="base" hangingPunct="1">
        <a:spcBef>
          <a:spcPct val="0"/>
        </a:spcBef>
        <a:spcAft>
          <a:spcPts val="1200"/>
        </a:spcAft>
        <a:defRPr sz="5000" b="1">
          <a:solidFill>
            <a:srgbClr val="3C1B71"/>
          </a:solidFill>
          <a:latin typeface="Arial" charset="0"/>
        </a:defRPr>
      </a:lvl9pPr>
    </p:titleStyle>
    <p:bodyStyle>
      <a:lvl1pPr marL="687388" indent="-687388" algn="l" defTabSz="457200" rtl="0" eaLnBrk="1" fontAlgn="base" hangingPunct="1">
        <a:spcBef>
          <a:spcPct val="0"/>
        </a:spcBef>
        <a:spcAft>
          <a:spcPts val="2400"/>
        </a:spcAft>
        <a:buSzPct val="75000"/>
        <a:buFont typeface="Arial" charset="0"/>
        <a:buChar char="•"/>
        <a:defRPr sz="2800" kern="1200">
          <a:solidFill>
            <a:srgbClr val="807F83"/>
          </a:solidFill>
          <a:latin typeface="Arial"/>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807F83"/>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807F83"/>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807F83"/>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807F8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fmpgc@schulich.uwo.c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mailto:kelsey.klages@schulich.uwo.ca" TargetMode="External"/><Relationship Id="rId3" Type="http://schemas.openxmlformats.org/officeDocument/2006/relationships/hyperlink" Target="mailto:fred.ross@schulich.uwo.ca" TargetMode="External"/><Relationship Id="rId7" Type="http://schemas.openxmlformats.org/officeDocument/2006/relationships/hyperlink" Target="mailto:dianne.brooks@schulich.uwo.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liz.mcinnis@schulich.uwo.ca" TargetMode="External"/><Relationship Id="rId5" Type="http://schemas.openxmlformats.org/officeDocument/2006/relationships/hyperlink" Target="mailto:lin.hill@schulich.uwo.ca" TargetMode="External"/><Relationship Id="rId4" Type="http://schemas.openxmlformats.org/officeDocument/2006/relationships/hyperlink" Target="mailto:sharon.story@schulich.uwo.ca" TargetMode="External"/><Relationship Id="rId9" Type="http://schemas.openxmlformats.org/officeDocument/2006/relationships/hyperlink" Target="mailto:pat.yong@schulich.uwo.c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chulich.uwo.ca/familymedicine/postgraduate-program/menus/current-residen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hulich.uwo.ca/familymedicine/postgraduate-program/current-residents/academic-program" TargetMode="External"/><Relationship Id="rId2" Type="http://schemas.openxmlformats.org/officeDocument/2006/relationships/hyperlink" Target="http://www.schulich.uwo.ca/familymedicine/postgraduate-program/current-residents/resident-handbook/mandatory-requirements" TargetMode="External"/><Relationship Id="rId1" Type="http://schemas.openxmlformats.org/officeDocument/2006/relationships/slideLayout" Target="../slideLayouts/slideLayout2.xml"/><Relationship Id="rId6" Type="http://schemas.openxmlformats.org/officeDocument/2006/relationships/hyperlink" Target="http://www.schulich.uwo.ca/familymedicine/postgraduate-program/current-residents/resident-handbook/residency-educational-objectives" TargetMode="External"/><Relationship Id="rId5" Type="http://schemas.openxmlformats.org/officeDocument/2006/relationships/hyperlink" Target="http://www.schulich.uwo.ca/familymedicine/postgraduate-program/current-residents/resident-handbook/mandatory-requirements#DirectObservationPolicy" TargetMode="External"/><Relationship Id="rId4" Type="http://schemas.openxmlformats.org/officeDocument/2006/relationships/hyperlink" Target="http://www.schulich.uwo.ca/familymedicine/postgraduate-program/current-residents/resident-projec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chulich.uwo.ca/GLOBALHEALT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lhins.on.ca/FindYourLHIN.aspx?ekmensel=e2f22c9a_72_254_btnlink"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osm.ca/education/general.aspx?id=52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hyperlink" Target="http://www.romponline.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Kelsey.klages@schulich.uwo.c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chulich.uwo.ca/familymedicine/postgraduate-program/current-residents/academic-teaching-schedu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ahd.uwofm.ca/"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hyperlink" Target="http://www.schulich.uwo.ca/medicine/postgraduate/academic-half-day-transition-to-residency/files/Linked/Transition%20to%20Residency%20Draft%20Poster%20update_1_3.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familymedicineuwo.ca/residents/rh_procedural.html"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8.wmf"/><Relationship Id="rId4" Type="http://schemas.openxmlformats.org/officeDocument/2006/relationships/hyperlink" Target="http://ahd.uwofm.ca/login.asp?accessdenied=/procedures/Default.as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primarycareprocedures.co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slide" Target="slide18.xml"/><Relationship Id="rId4" Type="http://schemas.openxmlformats.org/officeDocument/2006/relationships/image" Target="../media/image8.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slide" Target="slide18.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hyperlink" Target="http://ahd.uwofm.ca/"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familymedicineuwo.ca/resources/1/Direct_Observation_Scorecard_Revised_Oct_11_06%20(1).xl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www.familymedicineuwo.ca/PostGrad/TravelExpenseForm.asp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slide" Target="slide51.xml"/><Relationship Id="rId4" Type="http://schemas.openxmlformats.org/officeDocument/2006/relationships/image" Target="../media/image12.wmf"/></Relationships>
</file>

<file path=ppt/slides/_rels/slide55.xml.rels><?xml version="1.0" encoding="UTF-8" standalone="yes"?>
<Relationships xmlns="http://schemas.openxmlformats.org/package/2006/relationships"><Relationship Id="rId3" Type="http://schemas.openxmlformats.org/officeDocument/2006/relationships/hyperlink" Target="http://www.pairo.org/Content/Default.aspx?pg=128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familymedicineuwo.ca/undergraduate/students/year3/Objectives.asp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schulich.uwo.ca/equity/codeofconduct"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schulich.uwo.ca/equity/codeofconduct"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schulich.uwo.ca/medicine/postgraduate/policies/files/Policies/Guidelines_for_Appropriate_Use_of_the_Internet.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schulich.uwo.ca/medicine/postgraduate/policies/files/Policies/Guidelines_for_Appropriate_Use_of_the_Interne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schulich.uwo.ca/humanresources/stafforientationguide/files/Documents/COI_policy_revised_08_19_2010.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schulich.uwo.ca/familymedicine/postgraduate-program/current-residents/resident-handbook/mandatory-requirement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schulich.uwo.ca/medicine/postgraduate/supportcounsell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mailto:George.kim@schulich.uwo.c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825089-3B86-4AB3-9798-100AAFBC840B}" type="slidenum">
              <a:rPr lang="en-US" smtClean="0"/>
              <a:pPr>
                <a:defRPr/>
              </a:pPr>
              <a:t>1</a:t>
            </a:fld>
            <a:endParaRPr lang="en-US"/>
          </a:p>
        </p:txBody>
      </p:sp>
      <p:sp>
        <p:nvSpPr>
          <p:cNvPr id="5" name="Text Box 10"/>
          <p:cNvSpPr txBox="1">
            <a:spLocks noChangeArrowheads="1"/>
          </p:cNvSpPr>
          <p:nvPr/>
        </p:nvSpPr>
        <p:spPr bwMode="auto">
          <a:xfrm>
            <a:off x="1752600" y="1524000"/>
            <a:ext cx="5486400" cy="1590393"/>
          </a:xfrm>
          <a:prstGeom prst="rect">
            <a:avLst/>
          </a:prstGeom>
          <a:noFill/>
          <a:ln w="9525">
            <a:noFill/>
            <a:miter lim="800000"/>
            <a:headEnd/>
            <a:tailEnd/>
          </a:ln>
        </p:spPr>
        <p:txBody>
          <a:bodyPr lIns="81492" tIns="40746" rIns="81492" bIns="40746">
            <a:spAutoFit/>
          </a:bodyPr>
          <a:lstStyle/>
          <a:p>
            <a:pPr algn="ctr">
              <a:spcBef>
                <a:spcPct val="50000"/>
              </a:spcBef>
            </a:pPr>
            <a:r>
              <a:rPr lang="en-US" sz="3200" dirty="0">
                <a:latin typeface="Franklin Gothic Medium" pitchFamily="34" charset="0"/>
              </a:rPr>
              <a:t>Resident Orientation</a:t>
            </a:r>
          </a:p>
          <a:p>
            <a:pPr algn="ctr">
              <a:spcBef>
                <a:spcPct val="50000"/>
              </a:spcBef>
            </a:pPr>
            <a:r>
              <a:rPr lang="en-US" sz="2200" dirty="0" smtClean="0">
                <a:latin typeface="Franklin Gothic Medium" pitchFamily="34" charset="0"/>
              </a:rPr>
              <a:t>Jamie </a:t>
            </a:r>
            <a:r>
              <a:rPr lang="en-US" sz="2200" dirty="0" err="1" smtClean="0">
                <a:latin typeface="Franklin Gothic Medium" pitchFamily="34" charset="0"/>
              </a:rPr>
              <a:t>Wickett</a:t>
            </a:r>
            <a:r>
              <a:rPr lang="en-US" sz="2200" dirty="0" smtClean="0">
                <a:latin typeface="Franklin Gothic Medium" pitchFamily="34" charset="0"/>
              </a:rPr>
              <a:t>, </a:t>
            </a:r>
            <a:r>
              <a:rPr lang="en-US" sz="2200" dirty="0">
                <a:latin typeface="Franklin Gothic Medium" pitchFamily="34" charset="0"/>
              </a:rPr>
              <a:t>Postgraduate </a:t>
            </a:r>
            <a:r>
              <a:rPr lang="en-US" sz="2200" dirty="0" smtClean="0">
                <a:latin typeface="Franklin Gothic Medium" pitchFamily="34" charset="0"/>
              </a:rPr>
              <a:t>Co-Director</a:t>
            </a:r>
          </a:p>
          <a:p>
            <a:pPr algn="ctr">
              <a:spcBef>
                <a:spcPct val="50000"/>
              </a:spcBef>
            </a:pPr>
            <a:r>
              <a:rPr lang="en-US" sz="2200" dirty="0" smtClean="0">
                <a:latin typeface="Franklin Gothic Medium" pitchFamily="34" charset="0"/>
              </a:rPr>
              <a:t>Eric Wong, Postgraduate Co-Director</a:t>
            </a:r>
            <a:endParaRPr lang="en-US" sz="2200" dirty="0">
              <a:latin typeface="Franklin Gothic Medium"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3456432"/>
            <a:ext cx="55245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946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CA" dirty="0" smtClean="0"/>
              <a:t>SWOMEN</a:t>
            </a:r>
          </a:p>
        </p:txBody>
      </p:sp>
      <p:sp>
        <p:nvSpPr>
          <p:cNvPr id="12291" name="Content Placeholder 2"/>
          <p:cNvSpPr>
            <a:spLocks noGrp="1"/>
          </p:cNvSpPr>
          <p:nvPr>
            <p:ph idx="1"/>
          </p:nvPr>
        </p:nvSpPr>
        <p:spPr/>
        <p:txBody>
          <a:bodyPr/>
          <a:lstStyle/>
          <a:p>
            <a:r>
              <a:rPr lang="en-CA" dirty="0" smtClean="0"/>
              <a:t>SWOMEN &amp; FM:</a:t>
            </a:r>
          </a:p>
          <a:p>
            <a:pPr lvl="1"/>
            <a:r>
              <a:rPr lang="en-CA" dirty="0" smtClean="0"/>
              <a:t>Funds mileage/accommodations/preceptor for any rotation in Windsor</a:t>
            </a:r>
          </a:p>
          <a:p>
            <a:pPr lvl="1"/>
            <a:r>
              <a:rPr lang="en-CA" dirty="0" smtClean="0"/>
              <a:t>Funds PGY1 &amp; 2  specialist elective rotations outside of London</a:t>
            </a:r>
          </a:p>
          <a:p>
            <a:pPr lvl="1"/>
            <a:r>
              <a:rPr lang="en-CA" dirty="0" smtClean="0"/>
              <a:t>Funds </a:t>
            </a:r>
            <a:r>
              <a:rPr lang="en-CA" dirty="0"/>
              <a:t>PGY3 rotations for specialist rotations outside </a:t>
            </a:r>
            <a:r>
              <a:rPr lang="en-CA" dirty="0" smtClean="0"/>
              <a:t>London</a:t>
            </a:r>
          </a:p>
        </p:txBody>
      </p:sp>
      <p:sp>
        <p:nvSpPr>
          <p:cNvPr id="4" name="Slide Number Placeholder 3"/>
          <p:cNvSpPr>
            <a:spLocks noGrp="1"/>
          </p:cNvSpPr>
          <p:nvPr>
            <p:ph type="sldNum" sz="quarter" idx="12"/>
          </p:nvPr>
        </p:nvSpPr>
        <p:spPr/>
        <p:txBody>
          <a:bodyPr/>
          <a:lstStyle/>
          <a:p>
            <a:pPr>
              <a:defRPr/>
            </a:pPr>
            <a:fld id="{42DAC1C7-6475-46FB-8265-4A4351A22CE8}" type="slidenum">
              <a:rPr lang="en-US" smtClean="0"/>
              <a:pPr>
                <a:defRPr/>
              </a:pPr>
              <a:t>10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3600" smtClean="0"/>
              <a:t>Objectives</a:t>
            </a:r>
          </a:p>
        </p:txBody>
      </p:sp>
      <p:sp>
        <p:nvSpPr>
          <p:cNvPr id="13316" name="Rectangle 3"/>
          <p:cNvSpPr>
            <a:spLocks noGrp="1" noChangeArrowheads="1"/>
          </p:cNvSpPr>
          <p:nvPr>
            <p:ph idx="1"/>
          </p:nvPr>
        </p:nvSpPr>
        <p:spPr/>
        <p:txBody>
          <a:bodyPr/>
          <a:lstStyle/>
          <a:p>
            <a:pPr marL="542925" indent="-542925" eaLnBrk="1" hangingPunct="1">
              <a:buFontTx/>
              <a:buNone/>
            </a:pPr>
            <a:r>
              <a:rPr lang="en-US" smtClean="0"/>
              <a:t>Familiarize you with major aspects of the 2 years ahead</a:t>
            </a:r>
          </a:p>
          <a:p>
            <a:pPr marL="542925" indent="-542925" eaLnBrk="1" hangingPunct="1">
              <a:buFontTx/>
              <a:buNone/>
            </a:pPr>
            <a:endParaRPr lang="en-US" smtClean="0"/>
          </a:p>
        </p:txBody>
      </p:sp>
      <p:sp>
        <p:nvSpPr>
          <p:cNvPr id="4" name="Slide Number Placeholder 4"/>
          <p:cNvSpPr>
            <a:spLocks noGrp="1"/>
          </p:cNvSpPr>
          <p:nvPr>
            <p:ph type="sldNum" sz="quarter" idx="12"/>
          </p:nvPr>
        </p:nvSpPr>
        <p:spPr/>
        <p:txBody>
          <a:bodyPr/>
          <a:lstStyle/>
          <a:p>
            <a:pPr>
              <a:defRPr/>
            </a:pPr>
            <a:fld id="{8F3F4FF6-0B6D-466A-8EA3-5261943130AB}" type="slidenum">
              <a:rPr lang="en-US"/>
              <a:pPr>
                <a:defRPr/>
              </a:pPr>
              <a:t>11</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821"/>
          <a:stretch/>
        </p:blipFill>
        <p:spPr bwMode="auto">
          <a:xfrm>
            <a:off x="3788283" y="3048000"/>
            <a:ext cx="398754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284163"/>
            <a:ext cx="8229600" cy="300037"/>
          </a:xfrm>
        </p:spPr>
        <p:txBody>
          <a:bodyPr/>
          <a:lstStyle/>
          <a:p>
            <a:pPr eaLnBrk="1" hangingPunct="1"/>
            <a:r>
              <a:rPr lang="en-US" smtClean="0"/>
              <a:t>Important Contacts</a:t>
            </a:r>
          </a:p>
        </p:txBody>
      </p:sp>
      <p:sp>
        <p:nvSpPr>
          <p:cNvPr id="14340" name="Rectangle 3"/>
          <p:cNvSpPr>
            <a:spLocks noGrp="1" noChangeArrowheads="1"/>
          </p:cNvSpPr>
          <p:nvPr>
            <p:ph idx="1"/>
          </p:nvPr>
        </p:nvSpPr>
        <p:spPr>
          <a:xfrm>
            <a:off x="381000" y="914400"/>
            <a:ext cx="8229600" cy="4525963"/>
          </a:xfrm>
        </p:spPr>
        <p:txBody>
          <a:bodyPr>
            <a:noAutofit/>
          </a:bodyPr>
          <a:lstStyle/>
          <a:p>
            <a:pPr marL="0" indent="0" eaLnBrk="1" hangingPunct="1">
              <a:lnSpc>
                <a:spcPct val="120000"/>
              </a:lnSpc>
              <a:spcAft>
                <a:spcPts val="0"/>
              </a:spcAft>
              <a:buNone/>
            </a:pPr>
            <a:r>
              <a:rPr lang="en-US" sz="2000" dirty="0" smtClean="0"/>
              <a:t>Dr. Stephen Wetmore	Chair</a:t>
            </a:r>
          </a:p>
          <a:p>
            <a:pPr marL="0" indent="0" eaLnBrk="1" hangingPunct="1">
              <a:lnSpc>
                <a:spcPct val="120000"/>
              </a:lnSpc>
              <a:spcAft>
                <a:spcPts val="0"/>
              </a:spcAft>
              <a:buNone/>
            </a:pPr>
            <a:r>
              <a:rPr lang="en-CA" sz="2000" dirty="0" smtClean="0"/>
              <a:t>Dr. </a:t>
            </a:r>
            <a:r>
              <a:rPr lang="en-CA" sz="2000" dirty="0"/>
              <a:t>Jamie </a:t>
            </a:r>
            <a:r>
              <a:rPr lang="en-CA" sz="2000" dirty="0" err="1"/>
              <a:t>Wickett</a:t>
            </a:r>
            <a:r>
              <a:rPr lang="en-CA" sz="2000" dirty="0"/>
              <a:t>	 	</a:t>
            </a:r>
            <a:r>
              <a:rPr lang="en-CA" sz="2000" dirty="0" smtClean="0"/>
              <a:t>Postgraduate Co-Director</a:t>
            </a:r>
            <a:r>
              <a:rPr lang="en-CA" sz="2000" dirty="0"/>
              <a:t>		</a:t>
            </a:r>
            <a:endParaRPr lang="en-US" sz="2000" dirty="0" smtClean="0"/>
          </a:p>
          <a:p>
            <a:pPr marL="0" indent="0">
              <a:lnSpc>
                <a:spcPct val="120000"/>
              </a:lnSpc>
              <a:spcAft>
                <a:spcPts val="0"/>
              </a:spcAft>
              <a:buNone/>
            </a:pPr>
            <a:r>
              <a:rPr lang="en-US" sz="2000" dirty="0" smtClean="0"/>
              <a:t>Dr</a:t>
            </a:r>
            <a:r>
              <a:rPr lang="en-US" sz="2000" dirty="0"/>
              <a:t>. Eric Wong			Postgraduate </a:t>
            </a:r>
            <a:r>
              <a:rPr lang="en-US" sz="2000" dirty="0" smtClean="0"/>
              <a:t>Co-Director – Accreditation, 							Academic Program ,Evaluation</a:t>
            </a:r>
          </a:p>
          <a:p>
            <a:pPr marL="0" indent="0">
              <a:lnSpc>
                <a:spcPct val="120000"/>
              </a:lnSpc>
              <a:spcAft>
                <a:spcPts val="0"/>
              </a:spcAft>
              <a:buNone/>
            </a:pPr>
            <a:r>
              <a:rPr lang="en-US" sz="2000" dirty="0" smtClean="0"/>
              <a:t>Dr. Nelson Chan	 	London Urban Program Director 		</a:t>
            </a:r>
          </a:p>
          <a:p>
            <a:pPr marL="0" indent="0">
              <a:lnSpc>
                <a:spcPct val="120000"/>
              </a:lnSpc>
              <a:spcAft>
                <a:spcPts val="0"/>
              </a:spcAft>
              <a:buNone/>
            </a:pPr>
            <a:r>
              <a:rPr lang="en-US" sz="2000" dirty="0" smtClean="0"/>
              <a:t>Dr. Julie Copeland	 	Rural/Regional Program Director 	  	</a:t>
            </a:r>
          </a:p>
          <a:p>
            <a:pPr marL="0" indent="0">
              <a:lnSpc>
                <a:spcPct val="120000"/>
              </a:lnSpc>
              <a:spcAft>
                <a:spcPts val="0"/>
              </a:spcAft>
              <a:buNone/>
            </a:pPr>
            <a:r>
              <a:rPr lang="en-CA" sz="2000" dirty="0" smtClean="0"/>
              <a:t>Dr</a:t>
            </a:r>
            <a:r>
              <a:rPr lang="en-CA" sz="2000" dirty="0"/>
              <a:t>. Dale </a:t>
            </a:r>
            <a:r>
              <a:rPr lang="en-CA" sz="2000" dirty="0" err="1" smtClean="0"/>
              <a:t>Ziter</a:t>
            </a:r>
            <a:r>
              <a:rPr lang="en-CA" sz="2000" dirty="0" smtClean="0"/>
              <a:t>			Windsor </a:t>
            </a:r>
            <a:r>
              <a:rPr lang="en-CA" sz="2000" dirty="0"/>
              <a:t>Program Director </a:t>
            </a:r>
            <a:endParaRPr lang="en-CA" sz="2000" dirty="0" smtClean="0"/>
          </a:p>
          <a:p>
            <a:pPr marL="0" indent="0">
              <a:lnSpc>
                <a:spcPct val="120000"/>
              </a:lnSpc>
              <a:spcAft>
                <a:spcPts val="0"/>
              </a:spcAft>
              <a:buNone/>
            </a:pPr>
            <a:r>
              <a:rPr lang="en-CA" sz="2000" dirty="0" smtClean="0">
                <a:solidFill>
                  <a:schemeClr val="bg1">
                    <a:lumMod val="50000"/>
                  </a:schemeClr>
                </a:solidFill>
              </a:rPr>
              <a:t>Dr. Lawrence </a:t>
            </a:r>
            <a:r>
              <a:rPr lang="en-CA" sz="2000" dirty="0" err="1" smtClean="0">
                <a:solidFill>
                  <a:schemeClr val="bg1">
                    <a:lumMod val="50000"/>
                  </a:schemeClr>
                </a:solidFill>
              </a:rPr>
              <a:t>Aoun</a:t>
            </a:r>
            <a:r>
              <a:rPr lang="en-CA" sz="2000" dirty="0" smtClean="0">
                <a:solidFill>
                  <a:schemeClr val="bg1">
                    <a:lumMod val="50000"/>
                  </a:schemeClr>
                </a:solidFill>
              </a:rPr>
              <a:t>		Windsor Assistant Program Director</a:t>
            </a:r>
          </a:p>
          <a:p>
            <a:pPr marL="0" indent="0">
              <a:lnSpc>
                <a:spcPct val="120000"/>
              </a:lnSpc>
              <a:spcAft>
                <a:spcPts val="0"/>
              </a:spcAft>
              <a:buNone/>
            </a:pPr>
            <a:r>
              <a:rPr lang="en-CA" sz="2000" dirty="0" smtClean="0"/>
              <a:t>Dr</a:t>
            </a:r>
            <a:r>
              <a:rPr lang="en-CA" sz="2000" dirty="0"/>
              <a:t>. Daniel </a:t>
            </a:r>
            <a:r>
              <a:rPr lang="en-CA" sz="2000" dirty="0" err="1"/>
              <a:t>Grushka</a:t>
            </a:r>
            <a:r>
              <a:rPr lang="en-CA" sz="2000" dirty="0"/>
              <a:t>	 </a:t>
            </a:r>
            <a:r>
              <a:rPr lang="en-CA" sz="2000" dirty="0" smtClean="0"/>
              <a:t>	Enhanced </a:t>
            </a:r>
            <a:r>
              <a:rPr lang="en-CA" sz="2000" dirty="0"/>
              <a:t>Skills </a:t>
            </a:r>
            <a:r>
              <a:rPr lang="en-CA" sz="2000" dirty="0" smtClean="0"/>
              <a:t>Program Director	</a:t>
            </a:r>
            <a:endParaRPr lang="en-CA" sz="2000" dirty="0" smtClean="0">
              <a:solidFill>
                <a:srgbClr val="000000"/>
              </a:solidFill>
            </a:endParaRPr>
          </a:p>
          <a:p>
            <a:pPr marL="0" indent="0">
              <a:lnSpc>
                <a:spcPct val="120000"/>
              </a:lnSpc>
              <a:spcAft>
                <a:spcPts val="0"/>
              </a:spcAft>
              <a:buNone/>
            </a:pPr>
            <a:r>
              <a:rPr lang="en-US" sz="2000" dirty="0" smtClean="0"/>
              <a:t>Dr</a:t>
            </a:r>
            <a:r>
              <a:rPr lang="en-US" sz="2000" dirty="0"/>
              <a:t>. Tania </a:t>
            </a:r>
            <a:r>
              <a:rPr lang="en-US" sz="2000" dirty="0" err="1"/>
              <a:t>Rubaiyyat</a:t>
            </a:r>
            <a:r>
              <a:rPr lang="en-US" sz="2000" dirty="0"/>
              <a:t>	</a:t>
            </a:r>
            <a:r>
              <a:rPr lang="en-US" sz="2000" dirty="0" smtClean="0"/>
              <a:t>	IMG Coordinator	</a:t>
            </a:r>
          </a:p>
        </p:txBody>
      </p:sp>
      <p:sp>
        <p:nvSpPr>
          <p:cNvPr id="4" name="Slide Number Placeholder 4"/>
          <p:cNvSpPr>
            <a:spLocks noGrp="1"/>
          </p:cNvSpPr>
          <p:nvPr>
            <p:ph type="sldNum" sz="quarter" idx="12"/>
          </p:nvPr>
        </p:nvSpPr>
        <p:spPr/>
        <p:txBody>
          <a:bodyPr/>
          <a:lstStyle/>
          <a:p>
            <a:pPr>
              <a:defRPr/>
            </a:pPr>
            <a:fld id="{B6E6317A-5F2D-4AA1-8F31-B8B83723F419}" type="slidenum">
              <a:rPr lang="en-US"/>
              <a:pPr>
                <a:defRPr/>
              </a:pPr>
              <a:t>12</a:t>
            </a:fld>
            <a:endParaRPr lang="en-US"/>
          </a:p>
        </p:txBody>
      </p:sp>
      <p:pic>
        <p:nvPicPr>
          <p:cNvPr id="14341" name="Picture 5" descr="Rural Regional Program Director Ready for Action.jpg"/>
          <p:cNvPicPr>
            <a:picLocks noChangeAspect="1"/>
          </p:cNvPicPr>
          <p:nvPr/>
        </p:nvPicPr>
        <p:blipFill>
          <a:blip r:embed="rId3" cstate="print"/>
          <a:srcRect/>
          <a:stretch>
            <a:fillRect/>
          </a:stretch>
        </p:blipFill>
        <p:spPr bwMode="auto">
          <a:xfrm>
            <a:off x="7238538" y="3733800"/>
            <a:ext cx="1600662" cy="2408287"/>
          </a:xfrm>
          <a:prstGeom prst="rect">
            <a:avLst/>
          </a:prstGeom>
          <a:noFill/>
          <a:ln w="9525">
            <a:noFill/>
            <a:miter lim="800000"/>
            <a:headEnd/>
            <a:tailEnd/>
          </a:ln>
        </p:spPr>
      </p:pic>
    </p:spTree>
    <p:extLst>
      <p:ext uri="{BB962C8B-B14F-4D97-AF65-F5344CB8AC3E}">
        <p14:creationId xmlns:p14="http://schemas.microsoft.com/office/powerpoint/2010/main" val="370236362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contact?</a:t>
            </a:r>
            <a:endParaRPr lang="en-CA" dirty="0"/>
          </a:p>
        </p:txBody>
      </p:sp>
      <p:sp>
        <p:nvSpPr>
          <p:cNvPr id="3" name="Content Placeholder 2"/>
          <p:cNvSpPr>
            <a:spLocks noGrp="1"/>
          </p:cNvSpPr>
          <p:nvPr>
            <p:ph idx="1"/>
          </p:nvPr>
        </p:nvSpPr>
        <p:spPr>
          <a:xfrm>
            <a:off x="457200" y="1219200"/>
            <a:ext cx="8229600" cy="4953000"/>
          </a:xfrm>
        </p:spPr>
        <p:txBody>
          <a:bodyPr/>
          <a:lstStyle/>
          <a:p>
            <a:pPr>
              <a:spcAft>
                <a:spcPts val="0"/>
              </a:spcAft>
            </a:pPr>
            <a:r>
              <a:rPr lang="en-CA" dirty="0" smtClean="0"/>
              <a:t>Non-Windsor Residents</a:t>
            </a:r>
          </a:p>
          <a:p>
            <a:pPr lvl="1"/>
            <a:r>
              <a:rPr lang="en-CA" dirty="0" smtClean="0">
                <a:hlinkClick r:id="rId2"/>
              </a:rPr>
              <a:t>fmpgc@schulich.uwo.ca</a:t>
            </a:r>
            <a:r>
              <a:rPr lang="en-CA" dirty="0" smtClean="0"/>
              <a:t>, 519-661-2037</a:t>
            </a:r>
          </a:p>
          <a:p>
            <a:pPr lvl="1"/>
            <a:r>
              <a:rPr lang="en-CA" dirty="0" smtClean="0"/>
              <a:t>If personal, can ask for direct contact with specific faculty</a:t>
            </a:r>
          </a:p>
          <a:p>
            <a:pPr lvl="1"/>
            <a:endParaRPr lang="en-CA" dirty="0"/>
          </a:p>
          <a:p>
            <a:pPr>
              <a:spcAft>
                <a:spcPts val="0"/>
              </a:spcAft>
            </a:pPr>
            <a:r>
              <a:rPr lang="en-CA" dirty="0" smtClean="0"/>
              <a:t>Windsor Residents</a:t>
            </a:r>
          </a:p>
          <a:p>
            <a:pPr lvl="1"/>
            <a:r>
              <a:rPr lang="en-CA" dirty="0" smtClean="0"/>
              <a:t>Ms</a:t>
            </a:r>
            <a:r>
              <a:rPr lang="en-CA" dirty="0"/>
              <a:t>. Tiffany Walsh, Family Medicine Education Assistant - Post Graduate Education</a:t>
            </a:r>
          </a:p>
          <a:p>
            <a:pPr lvl="1"/>
            <a:r>
              <a:rPr lang="en-CA" dirty="0"/>
              <a:t>Ms. Debbie Curran, Family Medicine Secretary -Post Graduate Education</a:t>
            </a:r>
          </a:p>
          <a:p>
            <a:endParaRPr lang="en-CA" dirty="0"/>
          </a:p>
        </p:txBody>
      </p:sp>
      <p:sp>
        <p:nvSpPr>
          <p:cNvPr id="4" name="Slide Number Placeholder 3"/>
          <p:cNvSpPr>
            <a:spLocks noGrp="1"/>
          </p:cNvSpPr>
          <p:nvPr>
            <p:ph type="sldNum" sz="quarter" idx="12"/>
          </p:nvPr>
        </p:nvSpPr>
        <p:spPr/>
        <p:txBody>
          <a:bodyPr/>
          <a:lstStyle/>
          <a:p>
            <a:pPr>
              <a:defRPr/>
            </a:pPr>
            <a:fld id="{9E825089-3B86-4AB3-9798-100AAFBC840B}" type="slidenum">
              <a:rPr lang="en-US" smtClean="0"/>
              <a:pPr>
                <a:defRPr/>
              </a:pPr>
              <a:t>13</a:t>
            </a:fld>
            <a:endParaRPr lang="en-US"/>
          </a:p>
        </p:txBody>
      </p:sp>
    </p:spTree>
    <p:extLst>
      <p:ext uri="{BB962C8B-B14F-4D97-AF65-F5344CB8AC3E}">
        <p14:creationId xmlns:p14="http://schemas.microsoft.com/office/powerpoint/2010/main" val="3108601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84163"/>
            <a:ext cx="8229600" cy="300037"/>
          </a:xfrm>
        </p:spPr>
        <p:txBody>
          <a:bodyPr/>
          <a:lstStyle/>
          <a:p>
            <a:pPr eaLnBrk="1" hangingPunct="1"/>
            <a:r>
              <a:rPr lang="en-US" smtClean="0"/>
              <a:t>Important Contacts</a:t>
            </a:r>
          </a:p>
        </p:txBody>
      </p:sp>
      <p:sp>
        <p:nvSpPr>
          <p:cNvPr id="15364" name="Rectangle 3"/>
          <p:cNvSpPr>
            <a:spLocks noGrp="1" noChangeArrowheads="1"/>
          </p:cNvSpPr>
          <p:nvPr>
            <p:ph idx="1"/>
          </p:nvPr>
        </p:nvSpPr>
        <p:spPr>
          <a:xfrm>
            <a:off x="457200" y="914400"/>
            <a:ext cx="8229600" cy="5029200"/>
          </a:xfrm>
        </p:spPr>
        <p:txBody>
          <a:bodyPr/>
          <a:lstStyle/>
          <a:p>
            <a:pPr marL="0" indent="0">
              <a:spcAft>
                <a:spcPts val="0"/>
              </a:spcAft>
              <a:buNone/>
            </a:pPr>
            <a:r>
              <a:rPr lang="en-US" sz="1600" dirty="0" smtClean="0"/>
              <a:t>Fred Ross			Postgraduate Education Coordinator &amp; Academic Program 						Coordinator</a:t>
            </a:r>
            <a:r>
              <a:rPr lang="en-US" sz="1600" dirty="0"/>
              <a:t> </a:t>
            </a:r>
            <a:r>
              <a:rPr lang="en-US" sz="1600" dirty="0" smtClean="0"/>
              <a:t>	</a:t>
            </a:r>
            <a:r>
              <a:rPr lang="en-US" sz="1600" dirty="0" smtClean="0">
                <a:hlinkClick r:id="rId3"/>
              </a:rPr>
              <a:t>fred.ross@schulich.uwo.ca</a:t>
            </a:r>
            <a:r>
              <a:rPr lang="en-US" sz="1600" dirty="0" smtClean="0"/>
              <a:t> 	</a:t>
            </a:r>
          </a:p>
          <a:p>
            <a:pPr marL="0" indent="0">
              <a:spcAft>
                <a:spcPts val="0"/>
              </a:spcAft>
              <a:buNone/>
            </a:pPr>
            <a:endParaRPr lang="en-US" sz="1600" dirty="0" smtClean="0"/>
          </a:p>
          <a:p>
            <a:pPr marL="0" indent="0">
              <a:spcAft>
                <a:spcPts val="0"/>
              </a:spcAft>
              <a:buNone/>
            </a:pPr>
            <a:r>
              <a:rPr lang="en-US" sz="1600" dirty="0" smtClean="0"/>
              <a:t>Sharon Story			Scheduling &amp; Student Relations Coordinator 									</a:t>
            </a:r>
            <a:r>
              <a:rPr lang="en-US" sz="1600" dirty="0" smtClean="0">
                <a:hlinkClick r:id="rId4"/>
              </a:rPr>
              <a:t>sharon.story@schulich.uwo.ca</a:t>
            </a:r>
            <a:r>
              <a:rPr lang="en-US" sz="1600" dirty="0" smtClean="0"/>
              <a:t> </a:t>
            </a:r>
            <a:endParaRPr lang="en-US" sz="1600" dirty="0"/>
          </a:p>
          <a:p>
            <a:pPr marL="0" indent="0">
              <a:spcAft>
                <a:spcPts val="0"/>
              </a:spcAft>
              <a:buNone/>
            </a:pPr>
            <a:endParaRPr lang="en-US" sz="1600" dirty="0" smtClean="0"/>
          </a:p>
          <a:p>
            <a:pPr marL="0" indent="0">
              <a:spcAft>
                <a:spcPts val="0"/>
              </a:spcAft>
              <a:buNone/>
            </a:pPr>
            <a:r>
              <a:rPr lang="en-US" sz="1600" dirty="0" smtClean="0"/>
              <a:t>Lin Hill				Recruitment &amp; Event Planning Coordinator</a:t>
            </a:r>
          </a:p>
          <a:p>
            <a:pPr marL="0" indent="0">
              <a:spcAft>
                <a:spcPts val="0"/>
              </a:spcAft>
              <a:buNone/>
            </a:pPr>
            <a:r>
              <a:rPr lang="en-US" sz="1600" dirty="0"/>
              <a:t>	</a:t>
            </a:r>
            <a:r>
              <a:rPr lang="en-US" sz="1600" dirty="0" smtClean="0"/>
              <a:t>				</a:t>
            </a:r>
            <a:r>
              <a:rPr lang="en-US" sz="1600" dirty="0" smtClean="0">
                <a:hlinkClick r:id="rId5"/>
              </a:rPr>
              <a:t>lin.hill@schulich.uwo.ca</a:t>
            </a:r>
            <a:r>
              <a:rPr lang="en-US" sz="1600" dirty="0" smtClean="0"/>
              <a:t> 		</a:t>
            </a:r>
          </a:p>
          <a:p>
            <a:pPr marL="0" indent="0">
              <a:spcAft>
                <a:spcPts val="0"/>
              </a:spcAft>
              <a:buNone/>
            </a:pPr>
            <a:endParaRPr lang="en-US" sz="1600" dirty="0"/>
          </a:p>
          <a:p>
            <a:pPr marL="0" indent="0">
              <a:spcAft>
                <a:spcPts val="0"/>
              </a:spcAft>
              <a:buNone/>
            </a:pPr>
            <a:r>
              <a:rPr lang="en-CA" sz="1600" dirty="0" smtClean="0"/>
              <a:t>Liz McInnis			Pre-residency Program Coordinator</a:t>
            </a:r>
          </a:p>
          <a:p>
            <a:pPr marL="0" indent="0">
              <a:spcAft>
                <a:spcPts val="0"/>
              </a:spcAft>
              <a:buNone/>
            </a:pPr>
            <a:r>
              <a:rPr lang="en-CA" sz="1600" dirty="0"/>
              <a:t>	</a:t>
            </a:r>
            <a:r>
              <a:rPr lang="en-CA" sz="1600" dirty="0" smtClean="0"/>
              <a:t>				</a:t>
            </a:r>
            <a:r>
              <a:rPr lang="en-CA" sz="1600" dirty="0" smtClean="0">
                <a:hlinkClick r:id="rId6"/>
              </a:rPr>
              <a:t>liz.mcinnis@schulich.uwo.ca</a:t>
            </a:r>
            <a:r>
              <a:rPr lang="en-CA" sz="1600" dirty="0" smtClean="0"/>
              <a:t> </a:t>
            </a:r>
          </a:p>
          <a:p>
            <a:pPr marL="0" indent="0" eaLnBrk="1" hangingPunct="1">
              <a:spcAft>
                <a:spcPts val="0"/>
              </a:spcAft>
              <a:buNone/>
            </a:pPr>
            <a:endParaRPr lang="en-CA" sz="1600" dirty="0" smtClean="0"/>
          </a:p>
          <a:p>
            <a:pPr marL="0" indent="0" eaLnBrk="1" hangingPunct="1">
              <a:spcAft>
                <a:spcPts val="0"/>
              </a:spcAft>
              <a:buNone/>
            </a:pPr>
            <a:r>
              <a:rPr lang="en-CA" sz="1600" dirty="0" smtClean="0"/>
              <a:t>Dianne Brooks</a:t>
            </a:r>
            <a:r>
              <a:rPr lang="en-US" sz="1600" dirty="0" smtClean="0"/>
              <a:t>			Program Assistant</a:t>
            </a:r>
          </a:p>
          <a:p>
            <a:pPr marL="0" indent="0" eaLnBrk="1" hangingPunct="1">
              <a:spcAft>
                <a:spcPts val="0"/>
              </a:spcAft>
              <a:buNone/>
            </a:pPr>
            <a:r>
              <a:rPr lang="en-CA" sz="1600" dirty="0" smtClean="0"/>
              <a:t>					</a:t>
            </a:r>
            <a:r>
              <a:rPr lang="en-CA" sz="1600" dirty="0" smtClean="0">
                <a:hlinkClick r:id="rId7"/>
              </a:rPr>
              <a:t>dianne.brooks@schulich.uwo.ca</a:t>
            </a:r>
            <a:r>
              <a:rPr lang="en-CA" sz="1600" dirty="0" smtClean="0"/>
              <a:t> </a:t>
            </a:r>
          </a:p>
          <a:p>
            <a:pPr marL="0" indent="0" eaLnBrk="1" hangingPunct="1">
              <a:spcAft>
                <a:spcPts val="0"/>
              </a:spcAft>
              <a:buNone/>
            </a:pPr>
            <a:endParaRPr lang="en-CA" sz="1600" dirty="0" smtClean="0"/>
          </a:p>
          <a:p>
            <a:pPr marL="0" indent="0" eaLnBrk="1" hangingPunct="1">
              <a:spcAft>
                <a:spcPts val="0"/>
              </a:spcAft>
              <a:buNone/>
            </a:pPr>
            <a:r>
              <a:rPr lang="en-CA" sz="1600" dirty="0" smtClean="0"/>
              <a:t>Kelsey </a:t>
            </a:r>
            <a:r>
              <a:rPr lang="en-CA" sz="1600" dirty="0" err="1" smtClean="0"/>
              <a:t>Klages</a:t>
            </a:r>
            <a:r>
              <a:rPr lang="en-CA" sz="1600" dirty="0" smtClean="0"/>
              <a:t>			Resident Project Coordinator</a:t>
            </a:r>
          </a:p>
          <a:p>
            <a:pPr marL="0" indent="0" eaLnBrk="1" hangingPunct="1">
              <a:spcAft>
                <a:spcPts val="0"/>
              </a:spcAft>
              <a:buNone/>
            </a:pPr>
            <a:r>
              <a:rPr lang="en-CA" sz="1600" dirty="0" smtClean="0"/>
              <a:t>					</a:t>
            </a:r>
            <a:r>
              <a:rPr lang="en-CA" sz="1600" dirty="0" smtClean="0">
                <a:hlinkClick r:id="rId8"/>
              </a:rPr>
              <a:t>kelsey.klages@schulich.uwo.ca</a:t>
            </a:r>
            <a:r>
              <a:rPr lang="en-CA" sz="1600" dirty="0" smtClean="0"/>
              <a:t>  </a:t>
            </a:r>
          </a:p>
          <a:p>
            <a:pPr marL="0" indent="0" eaLnBrk="1" hangingPunct="1">
              <a:spcAft>
                <a:spcPts val="0"/>
              </a:spcAft>
              <a:buNone/>
            </a:pPr>
            <a:endParaRPr lang="en-CA" sz="1600" dirty="0" smtClean="0"/>
          </a:p>
          <a:p>
            <a:pPr marL="0" indent="0" eaLnBrk="1" hangingPunct="1">
              <a:spcAft>
                <a:spcPts val="0"/>
              </a:spcAft>
              <a:buNone/>
            </a:pPr>
            <a:r>
              <a:rPr lang="en-CA" sz="1600" dirty="0" smtClean="0"/>
              <a:t>Pat Yong				Finance Coordinator</a:t>
            </a:r>
          </a:p>
          <a:p>
            <a:pPr marL="0" indent="0" eaLnBrk="1" hangingPunct="1">
              <a:spcAft>
                <a:spcPts val="0"/>
              </a:spcAft>
              <a:buNone/>
            </a:pPr>
            <a:r>
              <a:rPr lang="en-CA" sz="1600" dirty="0" smtClean="0"/>
              <a:t>					</a:t>
            </a:r>
            <a:r>
              <a:rPr lang="en-CA" sz="1600" dirty="0" smtClean="0">
                <a:hlinkClick r:id="rId9"/>
              </a:rPr>
              <a:t>pat.yong@schulich.uwo.ca</a:t>
            </a:r>
            <a:r>
              <a:rPr lang="en-CA" sz="1600" dirty="0" smtClean="0"/>
              <a:t> </a:t>
            </a:r>
          </a:p>
        </p:txBody>
      </p:sp>
      <p:sp>
        <p:nvSpPr>
          <p:cNvPr id="4" name="Slide Number Placeholder 4"/>
          <p:cNvSpPr>
            <a:spLocks noGrp="1"/>
          </p:cNvSpPr>
          <p:nvPr>
            <p:ph type="sldNum" sz="quarter" idx="12"/>
          </p:nvPr>
        </p:nvSpPr>
        <p:spPr/>
        <p:txBody>
          <a:bodyPr/>
          <a:lstStyle/>
          <a:p>
            <a:pPr>
              <a:defRPr/>
            </a:pPr>
            <a:fld id="{1AF08570-2812-4B8D-8A9B-8093BAF264B7}" type="slidenum">
              <a:rPr lang="en-US"/>
              <a:pPr>
                <a:defRPr/>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z="3600" dirty="0" smtClean="0"/>
              <a:t>Resources</a:t>
            </a:r>
          </a:p>
        </p:txBody>
      </p:sp>
      <p:sp>
        <p:nvSpPr>
          <p:cNvPr id="16388" name="Rectangle 3"/>
          <p:cNvSpPr>
            <a:spLocks noGrp="1" noChangeArrowheads="1"/>
          </p:cNvSpPr>
          <p:nvPr>
            <p:ph idx="1"/>
          </p:nvPr>
        </p:nvSpPr>
        <p:spPr>
          <a:xfrm>
            <a:off x="457200" y="1600200"/>
            <a:ext cx="4114800" cy="4419600"/>
          </a:xfrm>
        </p:spPr>
        <p:txBody>
          <a:bodyPr/>
          <a:lstStyle/>
          <a:p>
            <a:pPr eaLnBrk="1" hangingPunct="1"/>
            <a:r>
              <a:rPr lang="en-US" dirty="0" smtClean="0"/>
              <a:t>Email</a:t>
            </a:r>
          </a:p>
          <a:p>
            <a:pPr lvl="1" eaLnBrk="1" hangingPunct="1"/>
            <a:r>
              <a:rPr lang="en-US" dirty="0" smtClean="0"/>
              <a:t>UWO.ca</a:t>
            </a:r>
          </a:p>
          <a:p>
            <a:pPr lvl="1" eaLnBrk="1" hangingPunct="1"/>
            <a:r>
              <a:rPr lang="en-CA" dirty="0" smtClean="0"/>
              <a:t>*.londonhospitals.ca</a:t>
            </a:r>
            <a:endParaRPr lang="en-US" dirty="0" smtClean="0"/>
          </a:p>
        </p:txBody>
      </p:sp>
      <p:sp>
        <p:nvSpPr>
          <p:cNvPr id="5" name="Slide Number Placeholder 4"/>
          <p:cNvSpPr>
            <a:spLocks noGrp="1"/>
          </p:cNvSpPr>
          <p:nvPr>
            <p:ph type="sldNum" sz="quarter" idx="12"/>
          </p:nvPr>
        </p:nvSpPr>
        <p:spPr/>
        <p:txBody>
          <a:bodyPr/>
          <a:lstStyle/>
          <a:p>
            <a:pPr>
              <a:defRPr/>
            </a:pPr>
            <a:fld id="{9B509DFC-CB06-4E09-AD5D-E4688BD80B13}" type="slidenum">
              <a:rPr lang="en-US"/>
              <a:pPr>
                <a:defRPr/>
              </a:pPr>
              <a:t>15</a:t>
            </a:fld>
            <a:endParaRPr lang="en-US"/>
          </a:p>
        </p:txBody>
      </p:sp>
      <p:pic>
        <p:nvPicPr>
          <p:cNvPr id="16389" name="Picture 4" descr="bs00554_"/>
          <p:cNvPicPr>
            <a:picLocks noChangeAspect="1" noChangeArrowheads="1"/>
          </p:cNvPicPr>
          <p:nvPr/>
        </p:nvPicPr>
        <p:blipFill>
          <a:blip r:embed="rId2" cstate="print"/>
          <a:srcRect/>
          <a:stretch>
            <a:fillRect/>
          </a:stretch>
        </p:blipFill>
        <p:spPr bwMode="auto">
          <a:xfrm>
            <a:off x="4652963" y="2024063"/>
            <a:ext cx="4033837" cy="35718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a:t>
            </a:r>
            <a:endParaRPr lang="en-CA" dirty="0"/>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pPr>
              <a:defRPr/>
            </a:pPr>
            <a:fld id="{9E825089-3B86-4AB3-9798-100AAFBC840B}" type="slidenum">
              <a:rPr lang="en-US" smtClean="0"/>
              <a:pPr>
                <a:defRPr/>
              </a:pPr>
              <a:t>16</a:t>
            </a:fld>
            <a:endParaRPr lang="en-US"/>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55499"/>
            <a:ext cx="8458200" cy="499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720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p:nvPr>
        </p:nvSpPr>
        <p:spPr/>
        <p:txBody>
          <a:bodyPr/>
          <a:lstStyle/>
          <a:p>
            <a:pPr eaLnBrk="1" hangingPunct="1"/>
            <a:r>
              <a:rPr lang="en-US" smtClean="0">
                <a:solidFill>
                  <a:schemeClr val="tx1"/>
                </a:solidFill>
              </a:rPr>
              <a:t>Program Overview</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821"/>
          <a:stretch/>
        </p:blipFill>
        <p:spPr bwMode="auto">
          <a:xfrm>
            <a:off x="3962400" y="3529584"/>
            <a:ext cx="398754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z="3600" dirty="0" smtClean="0"/>
              <a:t>Minimum </a:t>
            </a:r>
            <a:r>
              <a:rPr lang="en-US" sz="3600" dirty="0" smtClean="0">
                <a:hlinkClick r:id="rId2"/>
              </a:rPr>
              <a:t>Requirements</a:t>
            </a:r>
            <a:endParaRPr lang="en-US" sz="3600" dirty="0" smtClean="0"/>
          </a:p>
        </p:txBody>
      </p:sp>
      <p:sp>
        <p:nvSpPr>
          <p:cNvPr id="19460" name="Rectangle 3"/>
          <p:cNvSpPr>
            <a:spLocks noGrp="1" noChangeArrowheads="1"/>
          </p:cNvSpPr>
          <p:nvPr>
            <p:ph idx="1"/>
          </p:nvPr>
        </p:nvSpPr>
        <p:spPr>
          <a:xfrm>
            <a:off x="457200" y="1219200"/>
            <a:ext cx="8229600" cy="4953000"/>
          </a:xfrm>
        </p:spPr>
        <p:txBody>
          <a:bodyPr>
            <a:normAutofit fontScale="92500" lnSpcReduction="20000"/>
          </a:bodyPr>
          <a:lstStyle/>
          <a:p>
            <a:pPr eaLnBrk="1" hangingPunct="1"/>
            <a:r>
              <a:rPr lang="en-US" dirty="0"/>
              <a:t>Pass all rotations</a:t>
            </a:r>
          </a:p>
          <a:p>
            <a:pPr eaLnBrk="1" hangingPunct="1"/>
            <a:r>
              <a:rPr lang="en-US" dirty="0"/>
              <a:t>Complete </a:t>
            </a:r>
            <a:r>
              <a:rPr lang="en-US" dirty="0">
                <a:hlinkClick r:id="rId3"/>
              </a:rPr>
              <a:t>academic program</a:t>
            </a:r>
            <a:endParaRPr lang="en-US" dirty="0"/>
          </a:p>
          <a:p>
            <a:pPr eaLnBrk="1" hangingPunct="1"/>
            <a:r>
              <a:rPr lang="en-US" dirty="0"/>
              <a:t>Complete </a:t>
            </a:r>
            <a:r>
              <a:rPr lang="en-US" dirty="0">
                <a:hlinkClick r:id="rId4"/>
              </a:rPr>
              <a:t>residency project</a:t>
            </a:r>
            <a:endParaRPr lang="en-US" dirty="0"/>
          </a:p>
          <a:p>
            <a:pPr eaLnBrk="1" hangingPunct="1"/>
            <a:r>
              <a:rPr lang="en-US" dirty="0"/>
              <a:t>Complete procedures policy requirements</a:t>
            </a:r>
          </a:p>
          <a:p>
            <a:pPr eaLnBrk="1" hangingPunct="1"/>
            <a:r>
              <a:rPr lang="en-US" dirty="0"/>
              <a:t>Complete obstetric policy requirements</a:t>
            </a:r>
          </a:p>
          <a:p>
            <a:pPr eaLnBrk="1" hangingPunct="1"/>
            <a:r>
              <a:rPr lang="en-US" dirty="0"/>
              <a:t>Complete faculty advisor meetings</a:t>
            </a:r>
          </a:p>
          <a:p>
            <a:pPr eaLnBrk="1" hangingPunct="1"/>
            <a:r>
              <a:rPr lang="en-US" dirty="0"/>
              <a:t>Complete </a:t>
            </a:r>
            <a:r>
              <a:rPr lang="en-US" dirty="0">
                <a:hlinkClick r:id="rId5"/>
              </a:rPr>
              <a:t>direct observations</a:t>
            </a:r>
            <a:r>
              <a:rPr lang="en-US" dirty="0"/>
              <a:t> requirements</a:t>
            </a:r>
          </a:p>
          <a:p>
            <a:pPr eaLnBrk="1" hangingPunct="1"/>
            <a:r>
              <a:rPr lang="en-US" dirty="0"/>
              <a:t>Residency &amp; rotation objectives are </a:t>
            </a:r>
            <a:r>
              <a:rPr lang="en-US" dirty="0">
                <a:hlinkClick r:id="rId6"/>
              </a:rPr>
              <a:t>here</a:t>
            </a:r>
            <a:endParaRPr lang="en-US" dirty="0"/>
          </a:p>
        </p:txBody>
      </p:sp>
      <p:sp>
        <p:nvSpPr>
          <p:cNvPr id="4" name="Slide Number Placeholder 4"/>
          <p:cNvSpPr>
            <a:spLocks noGrp="1"/>
          </p:cNvSpPr>
          <p:nvPr>
            <p:ph type="sldNum" sz="quarter" idx="12"/>
          </p:nvPr>
        </p:nvSpPr>
        <p:spPr/>
        <p:txBody>
          <a:bodyPr/>
          <a:lstStyle/>
          <a:p>
            <a:pPr>
              <a:defRPr/>
            </a:pPr>
            <a:fld id="{33D923F1-2E3E-4258-BD65-FFC229173CFE}" type="slidenum">
              <a:rPr lang="en-US"/>
              <a:pPr>
                <a:defRPr/>
              </a:pPr>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284163"/>
            <a:ext cx="8229600" cy="300037"/>
          </a:xfrm>
        </p:spPr>
        <p:txBody>
          <a:bodyPr/>
          <a:lstStyle/>
          <a:p>
            <a:pPr eaLnBrk="1" hangingPunct="1"/>
            <a:r>
              <a:rPr lang="en-US" smtClean="0"/>
              <a:t>Program Structure</a:t>
            </a:r>
          </a:p>
        </p:txBody>
      </p:sp>
      <p:sp>
        <p:nvSpPr>
          <p:cNvPr id="20484" name="Rectangle 3"/>
          <p:cNvSpPr>
            <a:spLocks noGrp="1" noChangeArrowheads="1"/>
          </p:cNvSpPr>
          <p:nvPr>
            <p:ph idx="1"/>
          </p:nvPr>
        </p:nvSpPr>
        <p:spPr/>
        <p:txBody>
          <a:bodyPr/>
          <a:lstStyle/>
          <a:p>
            <a:pPr eaLnBrk="1" hangingPunct="1">
              <a:lnSpc>
                <a:spcPct val="80000"/>
              </a:lnSpc>
            </a:pPr>
            <a:r>
              <a:rPr lang="en-US" sz="3600" dirty="0" smtClean="0"/>
              <a:t>Refer to specific program descriptions</a:t>
            </a:r>
          </a:p>
          <a:p>
            <a:pPr eaLnBrk="1" hangingPunct="1">
              <a:lnSpc>
                <a:spcPct val="80000"/>
              </a:lnSpc>
            </a:pPr>
            <a:r>
              <a:rPr lang="en-US" sz="3600" dirty="0" smtClean="0"/>
              <a:t>Each rotation is 4 weeks long</a:t>
            </a:r>
          </a:p>
          <a:p>
            <a:pPr eaLnBrk="1" hangingPunct="1">
              <a:lnSpc>
                <a:spcPct val="80000"/>
              </a:lnSpc>
            </a:pPr>
            <a:r>
              <a:rPr lang="en-CA" sz="3600" dirty="0" smtClean="0"/>
              <a:t>There are 13 rotations per year; 26 rotations in your entire residency</a:t>
            </a:r>
          </a:p>
          <a:p>
            <a:pPr eaLnBrk="1" hangingPunct="1">
              <a:lnSpc>
                <a:spcPct val="80000"/>
              </a:lnSpc>
            </a:pPr>
            <a:r>
              <a:rPr lang="en-CA" sz="3600" dirty="0" smtClean="0"/>
              <a:t>Changeover = Tuesday</a:t>
            </a:r>
            <a:endParaRPr lang="en-US" sz="3600" dirty="0" smtClean="0"/>
          </a:p>
        </p:txBody>
      </p:sp>
      <p:sp>
        <p:nvSpPr>
          <p:cNvPr id="4" name="Slide Number Placeholder 4"/>
          <p:cNvSpPr>
            <a:spLocks noGrp="1"/>
          </p:cNvSpPr>
          <p:nvPr>
            <p:ph type="sldNum" sz="quarter" idx="12"/>
          </p:nvPr>
        </p:nvSpPr>
        <p:spPr/>
        <p:txBody>
          <a:bodyPr/>
          <a:lstStyle/>
          <a:p>
            <a:pPr>
              <a:defRPr/>
            </a:pPr>
            <a:fld id="{EE66A881-D3EB-4526-B459-63452B4C499B}" type="slidenum">
              <a:rPr lang="en-US"/>
              <a:pPr>
                <a:defRPr/>
              </a:pPr>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CA" smtClean="0"/>
              <a:t>Announcements</a:t>
            </a:r>
            <a:endParaRPr lang="en-US" smtClean="0"/>
          </a:p>
        </p:txBody>
      </p:sp>
      <p:sp>
        <p:nvSpPr>
          <p:cNvPr id="5123" name="Content Placeholder 2"/>
          <p:cNvSpPr>
            <a:spLocks noGrp="1"/>
          </p:cNvSpPr>
          <p:nvPr>
            <p:ph idx="1"/>
          </p:nvPr>
        </p:nvSpPr>
        <p:spPr/>
        <p:txBody>
          <a:bodyPr>
            <a:normAutofit fontScale="92500" lnSpcReduction="20000"/>
          </a:bodyPr>
          <a:lstStyle/>
          <a:p>
            <a:r>
              <a:rPr lang="en-CA" dirty="0" smtClean="0"/>
              <a:t>Postgraduate Co-Directors</a:t>
            </a:r>
          </a:p>
          <a:p>
            <a:r>
              <a:rPr lang="en-CA" dirty="0" smtClean="0"/>
              <a:t>Accreditation Oct 2012</a:t>
            </a:r>
          </a:p>
          <a:p>
            <a:r>
              <a:rPr lang="en-CA" dirty="0" smtClean="0"/>
              <a:t>Chief Resident, Windsor Program – Dr. Vince </a:t>
            </a:r>
            <a:r>
              <a:rPr lang="en-CA" dirty="0" err="1" smtClean="0"/>
              <a:t>Ruisi</a:t>
            </a:r>
            <a:endParaRPr lang="en-CA" dirty="0" smtClean="0"/>
          </a:p>
          <a:p>
            <a:r>
              <a:rPr lang="en-CA" dirty="0" smtClean="0"/>
              <a:t>Chief Resident, London Urban Program – Dr. Sarah Kawaguchi</a:t>
            </a:r>
          </a:p>
          <a:p>
            <a:r>
              <a:rPr lang="en-CA" dirty="0" smtClean="0"/>
              <a:t>Chief Resident, London Regional/Rural Program – Dr. </a:t>
            </a:r>
            <a:r>
              <a:rPr lang="en-CA" smtClean="0"/>
              <a:t>Justin Mall</a:t>
            </a:r>
          </a:p>
          <a:p>
            <a:r>
              <a:rPr lang="en-CA" dirty="0" smtClean="0"/>
              <a:t>Package</a:t>
            </a:r>
            <a:endParaRPr lang="en-US" dirty="0" smtClean="0"/>
          </a:p>
        </p:txBody>
      </p:sp>
      <p:sp>
        <p:nvSpPr>
          <p:cNvPr id="4" name="Slide Number Placeholder 3"/>
          <p:cNvSpPr>
            <a:spLocks noGrp="1"/>
          </p:cNvSpPr>
          <p:nvPr>
            <p:ph type="sldNum" sz="quarter" idx="12"/>
          </p:nvPr>
        </p:nvSpPr>
        <p:spPr/>
        <p:txBody>
          <a:bodyPr/>
          <a:lstStyle/>
          <a:p>
            <a:pPr>
              <a:defRPr/>
            </a:pPr>
            <a:fld id="{6B422132-C240-44F6-8D5C-EF5502847079}" type="slidenum">
              <a:rPr lang="en-US" smtClean="0"/>
              <a:pPr>
                <a:defRPr/>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284163"/>
            <a:ext cx="8229600" cy="300037"/>
          </a:xfrm>
        </p:spPr>
        <p:txBody>
          <a:bodyPr/>
          <a:lstStyle/>
          <a:p>
            <a:pPr eaLnBrk="1" hangingPunct="1"/>
            <a:r>
              <a:rPr lang="en-US" smtClean="0"/>
              <a:t>Program Structure</a:t>
            </a:r>
          </a:p>
        </p:txBody>
      </p:sp>
      <p:sp>
        <p:nvSpPr>
          <p:cNvPr id="21508" name="Rectangle 3"/>
          <p:cNvSpPr>
            <a:spLocks noGrp="1" noChangeArrowheads="1"/>
          </p:cNvSpPr>
          <p:nvPr>
            <p:ph idx="1"/>
          </p:nvPr>
        </p:nvSpPr>
        <p:spPr>
          <a:xfrm>
            <a:off x="457200" y="1219200"/>
            <a:ext cx="8229600" cy="4525963"/>
          </a:xfrm>
        </p:spPr>
        <p:txBody>
          <a:bodyPr>
            <a:normAutofit fontScale="92500" lnSpcReduction="20000"/>
          </a:bodyPr>
          <a:lstStyle/>
          <a:p>
            <a:pPr eaLnBrk="1" hangingPunct="1">
              <a:lnSpc>
                <a:spcPct val="80000"/>
              </a:lnSpc>
            </a:pPr>
            <a:r>
              <a:rPr lang="en-US" sz="2300" dirty="0" smtClean="0"/>
              <a:t>Enhanced Skills</a:t>
            </a:r>
          </a:p>
          <a:p>
            <a:pPr lvl="1">
              <a:lnSpc>
                <a:spcPct val="80000"/>
              </a:lnSpc>
            </a:pPr>
            <a:r>
              <a:rPr lang="en-US" sz="2700" dirty="0" smtClean="0"/>
              <a:t>Emergency Medicine</a:t>
            </a:r>
          </a:p>
          <a:p>
            <a:pPr lvl="1">
              <a:lnSpc>
                <a:spcPct val="80000"/>
              </a:lnSpc>
            </a:pPr>
            <a:r>
              <a:rPr lang="en-US" sz="2700" dirty="0" smtClean="0"/>
              <a:t>Academic family medicine</a:t>
            </a:r>
          </a:p>
          <a:p>
            <a:pPr lvl="1">
              <a:lnSpc>
                <a:spcPct val="80000"/>
              </a:lnSpc>
            </a:pPr>
            <a:r>
              <a:rPr lang="en-US" sz="2700" dirty="0" smtClean="0"/>
              <a:t>FM Anesthesia</a:t>
            </a:r>
          </a:p>
          <a:p>
            <a:pPr lvl="1">
              <a:lnSpc>
                <a:spcPct val="80000"/>
              </a:lnSpc>
            </a:pPr>
            <a:r>
              <a:rPr lang="en-US" sz="2700" dirty="0" smtClean="0"/>
              <a:t>Sport &amp; exercise medicine</a:t>
            </a:r>
          </a:p>
          <a:p>
            <a:pPr lvl="1">
              <a:lnSpc>
                <a:spcPct val="80000"/>
              </a:lnSpc>
            </a:pPr>
            <a:r>
              <a:rPr lang="en-US" sz="2700" dirty="0" smtClean="0"/>
              <a:t>Care of Elderly</a:t>
            </a:r>
          </a:p>
          <a:p>
            <a:pPr lvl="1">
              <a:lnSpc>
                <a:spcPct val="80000"/>
              </a:lnSpc>
            </a:pPr>
            <a:r>
              <a:rPr lang="en-US" sz="2700" dirty="0" smtClean="0"/>
              <a:t>Child Health</a:t>
            </a:r>
          </a:p>
          <a:p>
            <a:pPr lvl="1">
              <a:lnSpc>
                <a:spcPct val="80000"/>
              </a:lnSpc>
            </a:pPr>
            <a:r>
              <a:rPr lang="en-US" sz="2700" dirty="0" smtClean="0"/>
              <a:t>Chronic disease management</a:t>
            </a:r>
          </a:p>
          <a:p>
            <a:pPr lvl="1">
              <a:lnSpc>
                <a:spcPct val="80000"/>
              </a:lnSpc>
            </a:pPr>
            <a:r>
              <a:rPr lang="en-US" sz="2700" dirty="0" smtClean="0"/>
              <a:t>Palliative care (mostly Windsor)</a:t>
            </a:r>
          </a:p>
          <a:p>
            <a:pPr lvl="1">
              <a:lnSpc>
                <a:spcPct val="80000"/>
              </a:lnSpc>
            </a:pPr>
            <a:r>
              <a:rPr lang="en-US" sz="2700" dirty="0" smtClean="0"/>
              <a:t>Women’s Health</a:t>
            </a:r>
          </a:p>
          <a:p>
            <a:pPr lvl="1">
              <a:lnSpc>
                <a:spcPct val="80000"/>
              </a:lnSpc>
            </a:pPr>
            <a:r>
              <a:rPr lang="en-US" sz="2700" dirty="0" smtClean="0"/>
              <a:t>Obstetrics</a:t>
            </a:r>
          </a:p>
          <a:p>
            <a:pPr lvl="1">
              <a:lnSpc>
                <a:spcPct val="80000"/>
              </a:lnSpc>
            </a:pPr>
            <a:r>
              <a:rPr lang="en-US" sz="2700" dirty="0" smtClean="0"/>
              <a:t>Hospitalist (Windsor)</a:t>
            </a:r>
          </a:p>
          <a:p>
            <a:pPr lvl="1">
              <a:lnSpc>
                <a:spcPct val="80000"/>
              </a:lnSpc>
            </a:pPr>
            <a:r>
              <a:rPr lang="en-US" sz="2700" dirty="0" smtClean="0"/>
              <a:t>Self-designed</a:t>
            </a:r>
          </a:p>
        </p:txBody>
      </p:sp>
      <p:sp>
        <p:nvSpPr>
          <p:cNvPr id="4" name="Slide Number Placeholder 4"/>
          <p:cNvSpPr>
            <a:spLocks noGrp="1"/>
          </p:cNvSpPr>
          <p:nvPr>
            <p:ph type="sldNum" sz="quarter" idx="12"/>
          </p:nvPr>
        </p:nvSpPr>
        <p:spPr/>
        <p:txBody>
          <a:bodyPr/>
          <a:lstStyle/>
          <a:p>
            <a:pPr>
              <a:defRPr/>
            </a:pPr>
            <a:fld id="{BAC3A76E-EB55-4154-A17E-5DDF1D090CAB}" type="slidenum">
              <a:rPr lang="en-US"/>
              <a:pPr>
                <a:defRPr/>
              </a:pPr>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smtClean="0"/>
              <a:t>Successful completion</a:t>
            </a:r>
            <a:endParaRPr lang="en-US" smtClean="0"/>
          </a:p>
        </p:txBody>
      </p:sp>
      <p:sp>
        <p:nvSpPr>
          <p:cNvPr id="22531" name="Content Placeholder 2"/>
          <p:cNvSpPr>
            <a:spLocks noGrp="1"/>
          </p:cNvSpPr>
          <p:nvPr>
            <p:ph idx="1"/>
          </p:nvPr>
        </p:nvSpPr>
        <p:spPr>
          <a:xfrm>
            <a:off x="381000" y="1295400"/>
            <a:ext cx="8229600" cy="4953000"/>
          </a:xfrm>
        </p:spPr>
        <p:txBody>
          <a:bodyPr/>
          <a:lstStyle/>
          <a:p>
            <a:pPr>
              <a:buFontTx/>
              <a:buNone/>
            </a:pPr>
            <a:r>
              <a:rPr lang="en-CA" dirty="0" smtClean="0"/>
              <a:t>Successful completion of all clinical rotations = NOT rated unsatisfactory/Does not meet expectations or Borderline (Multiple)</a:t>
            </a:r>
          </a:p>
          <a:p>
            <a:r>
              <a:rPr lang="en-CA" dirty="0" smtClean="0"/>
              <a:t>Categories of ratings:</a:t>
            </a:r>
          </a:p>
          <a:p>
            <a:pPr lvl="1"/>
            <a:r>
              <a:rPr lang="en-CA" dirty="0" smtClean="0"/>
              <a:t>Does not meet expectations/Unsatisfactory</a:t>
            </a:r>
          </a:p>
          <a:p>
            <a:pPr lvl="1"/>
            <a:r>
              <a:rPr lang="en-CA" dirty="0" smtClean="0"/>
              <a:t>Borderline</a:t>
            </a:r>
          </a:p>
          <a:p>
            <a:pPr lvl="1"/>
            <a:r>
              <a:rPr lang="en-CA" dirty="0" smtClean="0"/>
              <a:t>Meet expectations</a:t>
            </a:r>
          </a:p>
          <a:p>
            <a:pPr lvl="1"/>
            <a:r>
              <a:rPr lang="en-CA" dirty="0" smtClean="0"/>
              <a:t>Above average</a:t>
            </a:r>
          </a:p>
          <a:p>
            <a:pPr lvl="1"/>
            <a:r>
              <a:rPr lang="en-CA" dirty="0" smtClean="0"/>
              <a:t>Outstanding</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smtClean="0"/>
              <a:t>Successful completion</a:t>
            </a:r>
            <a:endParaRPr lang="en-US" smtClean="0"/>
          </a:p>
        </p:txBody>
      </p:sp>
      <p:sp>
        <p:nvSpPr>
          <p:cNvPr id="23555" name="Content Placeholder 2"/>
          <p:cNvSpPr>
            <a:spLocks noGrp="1"/>
          </p:cNvSpPr>
          <p:nvPr>
            <p:ph idx="1"/>
          </p:nvPr>
        </p:nvSpPr>
        <p:spPr>
          <a:xfrm>
            <a:off x="457200" y="1371600"/>
            <a:ext cx="8229600" cy="4876800"/>
          </a:xfrm>
        </p:spPr>
        <p:txBody>
          <a:bodyPr>
            <a:normAutofit fontScale="92500"/>
          </a:bodyPr>
          <a:lstStyle/>
          <a:p>
            <a:r>
              <a:rPr lang="en-CA" dirty="0" smtClean="0"/>
              <a:t>Official failure = unsatisfactory/does not meet expectations</a:t>
            </a:r>
          </a:p>
          <a:p>
            <a:pPr lvl="1"/>
            <a:r>
              <a:rPr lang="en-CA" dirty="0" smtClean="0"/>
              <a:t>This requires formal remediation process</a:t>
            </a:r>
          </a:p>
          <a:p>
            <a:pPr lvl="1"/>
            <a:r>
              <a:rPr lang="en-CA" dirty="0" smtClean="0"/>
              <a:t>Can be appealed</a:t>
            </a:r>
          </a:p>
          <a:p>
            <a:pPr marL="457200" lvl="1" indent="0">
              <a:buNone/>
            </a:pPr>
            <a:endParaRPr lang="en-CA" dirty="0" smtClean="0"/>
          </a:p>
          <a:p>
            <a:r>
              <a:rPr lang="en-CA" dirty="0" smtClean="0"/>
              <a:t>Borderline ratings</a:t>
            </a:r>
          </a:p>
          <a:p>
            <a:pPr lvl="1"/>
            <a:r>
              <a:rPr lang="en-CA" dirty="0" smtClean="0"/>
              <a:t>An alert is sent to program and evaluation is reviewed</a:t>
            </a:r>
          </a:p>
          <a:p>
            <a:pPr lvl="1"/>
            <a:r>
              <a:rPr lang="en-CA" dirty="0" smtClean="0"/>
              <a:t>PG Exec Committee coordinates any action that needs to be taken</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smtClean="0"/>
              <a:t>Successful completion</a:t>
            </a:r>
            <a:endParaRPr lang="en-US" smtClean="0"/>
          </a:p>
        </p:txBody>
      </p:sp>
      <p:sp>
        <p:nvSpPr>
          <p:cNvPr id="24579" name="Content Placeholder 2"/>
          <p:cNvSpPr>
            <a:spLocks noGrp="1"/>
          </p:cNvSpPr>
          <p:nvPr>
            <p:ph idx="1"/>
          </p:nvPr>
        </p:nvSpPr>
        <p:spPr/>
        <p:txBody>
          <a:bodyPr/>
          <a:lstStyle/>
          <a:p>
            <a:r>
              <a:rPr lang="en-CA" dirty="0" smtClean="0"/>
              <a:t>You MUST be your own advocate for your learning needs</a:t>
            </a:r>
          </a:p>
          <a:p>
            <a:r>
              <a:rPr lang="en-CA" dirty="0" smtClean="0"/>
              <a:t>Especially true in community-based rotations and off-service rotations</a:t>
            </a:r>
          </a:p>
          <a:p>
            <a:r>
              <a:rPr lang="en-CA" dirty="0" smtClean="0"/>
              <a:t>Tell EVERYONE, especially nurses, that you’re there and present!!!</a:t>
            </a:r>
            <a:endParaRPr lang="en-US" dirty="0" smtClean="0"/>
          </a:p>
        </p:txBody>
      </p:sp>
      <p:sp>
        <p:nvSpPr>
          <p:cNvPr id="4" name="Slide Number Placeholder 3"/>
          <p:cNvSpPr>
            <a:spLocks noGrp="1"/>
          </p:cNvSpPr>
          <p:nvPr>
            <p:ph type="sldNum" sz="quarter" idx="12"/>
          </p:nvPr>
        </p:nvSpPr>
        <p:spPr/>
        <p:txBody>
          <a:bodyPr/>
          <a:lstStyle/>
          <a:p>
            <a:pPr>
              <a:defRPr/>
            </a:pPr>
            <a:fld id="{AE753731-E252-41D1-ACF3-C0A6F269B374}" type="slidenum">
              <a:rPr lang="en-US" smtClean="0"/>
              <a:pPr>
                <a:defRPr/>
              </a:pPr>
              <a:t>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Selectives</a:t>
            </a:r>
            <a:r>
              <a:rPr lang="en-US" dirty="0" smtClean="0"/>
              <a:t> vs. Electives</a:t>
            </a:r>
            <a:endParaRPr lang="en-US" dirty="0"/>
          </a:p>
        </p:txBody>
      </p:sp>
      <p:sp>
        <p:nvSpPr>
          <p:cNvPr id="3" name="Content Placeholder 2"/>
          <p:cNvSpPr>
            <a:spLocks noGrp="1"/>
          </p:cNvSpPr>
          <p:nvPr>
            <p:ph idx="1"/>
          </p:nvPr>
        </p:nvSpPr>
        <p:spPr/>
        <p:txBody>
          <a:bodyPr/>
          <a:lstStyle/>
          <a:p>
            <a:r>
              <a:rPr lang="en-US" dirty="0" smtClean="0"/>
              <a:t>Selective = Limited to within Southwestern Ontario</a:t>
            </a:r>
          </a:p>
          <a:p>
            <a:r>
              <a:rPr lang="en-US" dirty="0" smtClean="0"/>
              <a:t>Elective = Can be taken out of Southwestern Ontario, up to 3 maximum</a:t>
            </a:r>
            <a:endParaRPr lang="en-US" dirty="0"/>
          </a:p>
        </p:txBody>
      </p:sp>
      <p:sp>
        <p:nvSpPr>
          <p:cNvPr id="4" name="Slide Number Placeholder 3"/>
          <p:cNvSpPr>
            <a:spLocks noGrp="1"/>
          </p:cNvSpPr>
          <p:nvPr>
            <p:ph type="sldNum" sz="quarter" idx="12"/>
          </p:nvPr>
        </p:nvSpPr>
        <p:spPr/>
        <p:txBody>
          <a:bodyPr/>
          <a:lstStyle/>
          <a:p>
            <a:pPr>
              <a:defRPr/>
            </a:pPr>
            <a:fld id="{9E825089-3B86-4AB3-9798-100AAFBC840B}" type="slidenum">
              <a:rPr lang="en-US" smtClean="0"/>
              <a:pPr>
                <a:defRPr/>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284163"/>
            <a:ext cx="8229600" cy="300037"/>
          </a:xfrm>
        </p:spPr>
        <p:txBody>
          <a:bodyPr/>
          <a:lstStyle/>
          <a:p>
            <a:pPr eaLnBrk="1" hangingPunct="1"/>
            <a:r>
              <a:rPr lang="en-US" dirty="0" smtClean="0"/>
              <a:t>Electives</a:t>
            </a:r>
            <a:endParaRPr lang="en-CA" dirty="0" smtClean="0"/>
          </a:p>
        </p:txBody>
      </p:sp>
      <p:sp>
        <p:nvSpPr>
          <p:cNvPr id="31748" name="Rectangle 3"/>
          <p:cNvSpPr>
            <a:spLocks noGrp="1" noChangeArrowheads="1"/>
          </p:cNvSpPr>
          <p:nvPr>
            <p:ph idx="1"/>
          </p:nvPr>
        </p:nvSpPr>
        <p:spPr>
          <a:xfrm>
            <a:off x="457200" y="990600"/>
            <a:ext cx="8229600" cy="5181600"/>
          </a:xfrm>
        </p:spPr>
        <p:txBody>
          <a:bodyPr>
            <a:normAutofit fontScale="25000" lnSpcReduction="20000"/>
          </a:bodyPr>
          <a:lstStyle/>
          <a:p>
            <a:pPr marL="305596" indent="0" eaLnBrk="1" hangingPunct="1">
              <a:lnSpc>
                <a:spcPct val="120000"/>
              </a:lnSpc>
              <a:spcAft>
                <a:spcPts val="0"/>
              </a:spcAft>
              <a:defRPr/>
            </a:pPr>
            <a:r>
              <a:rPr lang="en-US" sz="7200" b="1" dirty="0" smtClean="0"/>
              <a:t>Research Elective</a:t>
            </a:r>
          </a:p>
          <a:p>
            <a:pPr marL="761208" lvl="2" indent="0">
              <a:lnSpc>
                <a:spcPct val="120000"/>
              </a:lnSpc>
              <a:defRPr/>
            </a:pPr>
            <a:r>
              <a:rPr lang="en-US" sz="7200" dirty="0" smtClean="0"/>
              <a:t>4 weeks maximum</a:t>
            </a:r>
          </a:p>
          <a:p>
            <a:pPr marL="761208" lvl="2" indent="0">
              <a:lnSpc>
                <a:spcPct val="120000"/>
              </a:lnSpc>
              <a:defRPr/>
            </a:pPr>
            <a:r>
              <a:rPr lang="en-US" sz="7200" dirty="0" smtClean="0"/>
              <a:t>Must follow guidelines in resident handbook</a:t>
            </a:r>
          </a:p>
          <a:p>
            <a:pPr marL="761208" lvl="2" indent="0">
              <a:lnSpc>
                <a:spcPct val="120000"/>
              </a:lnSpc>
              <a:defRPr/>
            </a:pPr>
            <a:endParaRPr lang="en-US" sz="7200" dirty="0" smtClean="0"/>
          </a:p>
          <a:p>
            <a:pPr marL="305596" indent="0" eaLnBrk="1" hangingPunct="1">
              <a:lnSpc>
                <a:spcPct val="120000"/>
              </a:lnSpc>
              <a:spcAft>
                <a:spcPts val="0"/>
              </a:spcAft>
              <a:defRPr/>
            </a:pPr>
            <a:r>
              <a:rPr lang="en-US" sz="7200" b="1" dirty="0" smtClean="0"/>
              <a:t>Vacation Elective</a:t>
            </a:r>
          </a:p>
          <a:p>
            <a:pPr marL="761208" lvl="2" indent="0">
              <a:lnSpc>
                <a:spcPct val="120000"/>
              </a:lnSpc>
              <a:defRPr/>
            </a:pPr>
            <a:r>
              <a:rPr lang="en-US" sz="7200" dirty="0" smtClean="0"/>
              <a:t>1 rotation’s worth, 4 weeks</a:t>
            </a:r>
          </a:p>
          <a:p>
            <a:pPr marL="761208" lvl="2" indent="0">
              <a:lnSpc>
                <a:spcPct val="120000"/>
              </a:lnSpc>
              <a:defRPr/>
            </a:pPr>
            <a:r>
              <a:rPr lang="en-CA" sz="7200" dirty="0" smtClean="0"/>
              <a:t>Still has 7 days of conference leave</a:t>
            </a:r>
          </a:p>
          <a:p>
            <a:pPr marL="662125" lvl="1" indent="0" eaLnBrk="1" hangingPunct="1">
              <a:lnSpc>
                <a:spcPct val="120000"/>
              </a:lnSpc>
              <a:defRPr/>
            </a:pPr>
            <a:endParaRPr lang="en-US" sz="7200" dirty="0" smtClean="0"/>
          </a:p>
          <a:p>
            <a:pPr marL="305596" indent="0" eaLnBrk="1" hangingPunct="1">
              <a:lnSpc>
                <a:spcPct val="120000"/>
              </a:lnSpc>
              <a:spcAft>
                <a:spcPts val="0"/>
              </a:spcAft>
              <a:defRPr/>
            </a:pPr>
            <a:r>
              <a:rPr lang="en-CA" sz="7200" b="1" dirty="0" smtClean="0"/>
              <a:t>Out-of province Elective</a:t>
            </a:r>
          </a:p>
          <a:p>
            <a:pPr marL="761208" lvl="2" indent="0">
              <a:lnSpc>
                <a:spcPct val="120000"/>
              </a:lnSpc>
              <a:defRPr/>
            </a:pPr>
            <a:r>
              <a:rPr lang="en-CA" sz="7200" dirty="0" smtClean="0"/>
              <a:t>Can do 1 rotation</a:t>
            </a:r>
          </a:p>
          <a:p>
            <a:pPr marL="761208" lvl="2" indent="0">
              <a:lnSpc>
                <a:spcPct val="120000"/>
              </a:lnSpc>
              <a:defRPr/>
            </a:pPr>
            <a:r>
              <a:rPr lang="en-CA" sz="7200" dirty="0" smtClean="0"/>
              <a:t>Mandatory pre-departure training (</a:t>
            </a:r>
            <a:r>
              <a:rPr lang="en-US" sz="7200" dirty="0" smtClean="0">
                <a:hlinkClick r:id="rId3"/>
              </a:rPr>
              <a:t>http://www.schulich.uwo.ca/GLOBALHEALTH</a:t>
            </a:r>
            <a:r>
              <a:rPr lang="en-US" sz="7200" dirty="0" smtClean="0"/>
              <a:t>)</a:t>
            </a:r>
          </a:p>
          <a:p>
            <a:pPr marL="662125" lvl="1" indent="0" eaLnBrk="1" hangingPunct="1">
              <a:lnSpc>
                <a:spcPct val="120000"/>
              </a:lnSpc>
              <a:defRPr/>
            </a:pPr>
            <a:endParaRPr lang="en-CA" sz="6400" dirty="0" smtClean="0"/>
          </a:p>
          <a:p>
            <a:pPr marL="305596" indent="0" eaLnBrk="1" hangingPunct="1">
              <a:lnSpc>
                <a:spcPct val="120000"/>
              </a:lnSpc>
              <a:defRPr/>
            </a:pPr>
            <a:r>
              <a:rPr lang="en-CA" sz="7200" dirty="0" smtClean="0"/>
              <a:t>You can spend a total of 3 rotations outside of </a:t>
            </a:r>
            <a:r>
              <a:rPr lang="en-CA" sz="7200" dirty="0" err="1" smtClean="0"/>
              <a:t>Southwestern</a:t>
            </a:r>
            <a:r>
              <a:rPr lang="en-CA" sz="7200" dirty="0" smtClean="0"/>
              <a:t> Ontario (</a:t>
            </a:r>
            <a:r>
              <a:rPr lang="en-CA" sz="7200" dirty="0" smtClean="0">
                <a:hlinkClick r:id="rId4"/>
              </a:rPr>
              <a:t>LHINs 1 &amp; 2</a:t>
            </a:r>
            <a:r>
              <a:rPr lang="en-CA" sz="7200" dirty="0" smtClean="0"/>
              <a:t>)</a:t>
            </a:r>
            <a:endParaRPr lang="en-US" sz="7200" dirty="0" smtClean="0"/>
          </a:p>
          <a:p>
            <a:pPr marL="305596" indent="-305596" eaLnBrk="1" hangingPunct="1">
              <a:buFontTx/>
              <a:buNone/>
              <a:defRPr/>
            </a:pPr>
            <a:endParaRPr lang="en-US" sz="3200" dirty="0" smtClean="0"/>
          </a:p>
          <a:p>
            <a:pPr marL="662125" lvl="1" indent="-254663" eaLnBrk="1" hangingPunct="1">
              <a:defRPr/>
            </a:pPr>
            <a:endParaRPr lang="en-CA" sz="2800" dirty="0" smtClean="0"/>
          </a:p>
        </p:txBody>
      </p:sp>
      <p:sp>
        <p:nvSpPr>
          <p:cNvPr id="4" name="Slide Number Placeholder 4"/>
          <p:cNvSpPr>
            <a:spLocks noGrp="1"/>
          </p:cNvSpPr>
          <p:nvPr>
            <p:ph type="sldNum" sz="quarter" idx="12"/>
          </p:nvPr>
        </p:nvSpPr>
        <p:spPr/>
        <p:txBody>
          <a:bodyPr/>
          <a:lstStyle/>
          <a:p>
            <a:pPr>
              <a:defRPr/>
            </a:pPr>
            <a:fld id="{A3B0619F-6CE6-48FB-83D9-5E7591236C8A}" type="slidenum">
              <a:rPr lang="en-US"/>
              <a:pPr>
                <a:defRPr/>
              </a:pPr>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284163"/>
            <a:ext cx="8229600" cy="300037"/>
          </a:xfrm>
        </p:spPr>
        <p:txBody>
          <a:bodyPr/>
          <a:lstStyle/>
          <a:p>
            <a:pPr eaLnBrk="1" hangingPunct="1"/>
            <a:r>
              <a:rPr lang="en-US" smtClean="0"/>
              <a:t>Electives</a:t>
            </a:r>
            <a:endParaRPr lang="en-CA" smtClean="0"/>
          </a:p>
        </p:txBody>
      </p:sp>
      <p:sp>
        <p:nvSpPr>
          <p:cNvPr id="26628" name="Rectangle 3"/>
          <p:cNvSpPr>
            <a:spLocks noGrp="1" noChangeArrowheads="1"/>
          </p:cNvSpPr>
          <p:nvPr>
            <p:ph idx="1"/>
          </p:nvPr>
        </p:nvSpPr>
        <p:spPr/>
        <p:txBody>
          <a:bodyPr/>
          <a:lstStyle/>
          <a:p>
            <a:pPr eaLnBrk="1" hangingPunct="1"/>
            <a:r>
              <a:rPr lang="en-CA" smtClean="0"/>
              <a:t>Special Interest Elective:</a:t>
            </a:r>
          </a:p>
          <a:p>
            <a:pPr lvl="1" eaLnBrk="1" hangingPunct="1"/>
            <a:r>
              <a:rPr lang="en-CA" smtClean="0"/>
              <a:t>Emergency Medicine</a:t>
            </a:r>
          </a:p>
          <a:p>
            <a:pPr lvl="2" eaLnBrk="1" hangingPunct="1"/>
            <a:r>
              <a:rPr lang="en-CA" smtClean="0"/>
              <a:t>Focused on acute care skills; airway management and resuscitation with SimMan</a:t>
            </a:r>
          </a:p>
          <a:p>
            <a:pPr lvl="1" eaLnBrk="1" hangingPunct="1"/>
            <a:r>
              <a:rPr lang="en-CA" smtClean="0"/>
              <a:t>Proposals accepted</a:t>
            </a:r>
            <a:endParaRPr lang="en-US" smtClean="0"/>
          </a:p>
          <a:p>
            <a:pPr eaLnBrk="1" hangingPunct="1">
              <a:buFontTx/>
              <a:buNone/>
            </a:pPr>
            <a:endParaRPr lang="en-US" sz="3200" smtClean="0"/>
          </a:p>
          <a:p>
            <a:pPr lvl="1" eaLnBrk="1" hangingPunct="1"/>
            <a:endParaRPr lang="en-CA" sz="2800" smtClean="0"/>
          </a:p>
        </p:txBody>
      </p:sp>
      <p:sp>
        <p:nvSpPr>
          <p:cNvPr id="4" name="Slide Number Placeholder 4"/>
          <p:cNvSpPr>
            <a:spLocks noGrp="1"/>
          </p:cNvSpPr>
          <p:nvPr>
            <p:ph type="sldNum" sz="quarter" idx="12"/>
          </p:nvPr>
        </p:nvSpPr>
        <p:spPr/>
        <p:txBody>
          <a:bodyPr/>
          <a:lstStyle/>
          <a:p>
            <a:pPr>
              <a:defRPr/>
            </a:pPr>
            <a:fld id="{E480F61E-99AB-4F09-BE28-A8B06C133C8B}" type="slidenum">
              <a:rPr lang="en-US"/>
              <a:pPr>
                <a:defRPr/>
              </a:pPr>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sz="3600" smtClean="0"/>
              <a:t>Horizontal Electives in PGY2</a:t>
            </a:r>
          </a:p>
        </p:txBody>
      </p:sp>
      <p:sp>
        <p:nvSpPr>
          <p:cNvPr id="27652" name="Rectangle 3"/>
          <p:cNvSpPr>
            <a:spLocks noGrp="1" noChangeArrowheads="1"/>
          </p:cNvSpPr>
          <p:nvPr>
            <p:ph idx="1"/>
          </p:nvPr>
        </p:nvSpPr>
        <p:spPr/>
        <p:txBody>
          <a:bodyPr/>
          <a:lstStyle/>
          <a:p>
            <a:pPr eaLnBrk="1" hangingPunct="1"/>
            <a:r>
              <a:rPr lang="en-US" dirty="0" smtClean="0"/>
              <a:t>To qualify:</a:t>
            </a:r>
          </a:p>
          <a:p>
            <a:pPr lvl="1" eaLnBrk="1" hangingPunct="1"/>
            <a:r>
              <a:rPr lang="en-CA" dirty="0" smtClean="0"/>
              <a:t>Train in either London, London Regional or Windsor Program</a:t>
            </a:r>
            <a:endParaRPr lang="en-US" dirty="0" smtClean="0"/>
          </a:p>
          <a:p>
            <a:pPr lvl="1" eaLnBrk="1" hangingPunct="1"/>
            <a:r>
              <a:rPr lang="en-US" dirty="0" smtClean="0"/>
              <a:t>Must be performing well in residency as judged by rotation evaluations</a:t>
            </a:r>
          </a:p>
          <a:p>
            <a:pPr lvl="1" eaLnBrk="1" hangingPunct="1"/>
            <a:r>
              <a:rPr lang="en-US" dirty="0" smtClean="0"/>
              <a:t>Preceptor must agree to choice of elective</a:t>
            </a:r>
          </a:p>
          <a:p>
            <a:pPr eaLnBrk="1" hangingPunct="1"/>
            <a:r>
              <a:rPr lang="en-US" dirty="0" smtClean="0"/>
              <a:t>Max. of 6 half-days during 4-month FM block @ 1 half-day per week</a:t>
            </a:r>
          </a:p>
        </p:txBody>
      </p:sp>
      <p:sp>
        <p:nvSpPr>
          <p:cNvPr id="5" name="Slide Number Placeholder 4"/>
          <p:cNvSpPr>
            <a:spLocks noGrp="1"/>
          </p:cNvSpPr>
          <p:nvPr>
            <p:ph type="sldNum" sz="quarter" idx="12"/>
          </p:nvPr>
        </p:nvSpPr>
        <p:spPr/>
        <p:txBody>
          <a:bodyPr/>
          <a:lstStyle/>
          <a:p>
            <a:pPr>
              <a:defRPr/>
            </a:pPr>
            <a:fld id="{B40D6E10-A3C0-452A-97B6-1A6A3ED47687}" type="slidenum">
              <a:rPr lang="en-US"/>
              <a:pPr>
                <a:defRPr/>
              </a:pPr>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284163"/>
            <a:ext cx="8229600" cy="300037"/>
          </a:xfrm>
        </p:spPr>
        <p:txBody>
          <a:bodyPr/>
          <a:lstStyle/>
          <a:p>
            <a:pPr eaLnBrk="1" hangingPunct="1"/>
            <a:r>
              <a:rPr lang="en-US" smtClean="0"/>
              <a:t>FM Rural </a:t>
            </a:r>
          </a:p>
        </p:txBody>
      </p:sp>
      <p:sp>
        <p:nvSpPr>
          <p:cNvPr id="28676" name="Rectangle 3"/>
          <p:cNvSpPr>
            <a:spLocks noGrp="1" noChangeArrowheads="1"/>
          </p:cNvSpPr>
          <p:nvPr>
            <p:ph idx="1"/>
          </p:nvPr>
        </p:nvSpPr>
        <p:spPr>
          <a:xfrm>
            <a:off x="457200" y="914400"/>
            <a:ext cx="8229600" cy="5181600"/>
          </a:xfrm>
        </p:spPr>
        <p:txBody>
          <a:bodyPr>
            <a:normAutofit fontScale="92500"/>
          </a:bodyPr>
          <a:lstStyle/>
          <a:p>
            <a:pPr eaLnBrk="1" hangingPunct="1">
              <a:lnSpc>
                <a:spcPct val="90000"/>
              </a:lnSpc>
            </a:pPr>
            <a:r>
              <a:rPr lang="en-US" sz="2500" dirty="0" smtClean="0"/>
              <a:t>Mandated by CFPC</a:t>
            </a:r>
          </a:p>
          <a:p>
            <a:pPr eaLnBrk="1" hangingPunct="1">
              <a:lnSpc>
                <a:spcPct val="90000"/>
              </a:lnSpc>
            </a:pPr>
            <a:r>
              <a:rPr lang="en-US" sz="2500" dirty="0" smtClean="0"/>
              <a:t>Occurs in PGY2 year</a:t>
            </a:r>
          </a:p>
          <a:p>
            <a:pPr lvl="1" eaLnBrk="1" hangingPunct="1">
              <a:lnSpc>
                <a:spcPct val="90000"/>
              </a:lnSpc>
            </a:pPr>
            <a:r>
              <a:rPr lang="en-CA" sz="2200" dirty="0" smtClean="0"/>
              <a:t>London Regional, Chatham-Kent, Stratford, </a:t>
            </a:r>
            <a:r>
              <a:rPr lang="en-CA" sz="2200" dirty="0" err="1" smtClean="0"/>
              <a:t>Tavistock</a:t>
            </a:r>
            <a:r>
              <a:rPr lang="en-CA" sz="2200" dirty="0" smtClean="0"/>
              <a:t>, Rural program – residents get 8 weeks of rural FM elective time</a:t>
            </a:r>
            <a:endParaRPr lang="en-US" sz="2200" dirty="0" smtClean="0"/>
          </a:p>
          <a:p>
            <a:pPr marL="0" indent="0" eaLnBrk="1" hangingPunct="1">
              <a:lnSpc>
                <a:spcPct val="90000"/>
              </a:lnSpc>
              <a:buNone/>
            </a:pPr>
            <a:endParaRPr lang="en-US" sz="2500" dirty="0" smtClean="0"/>
          </a:p>
          <a:p>
            <a:pPr eaLnBrk="1" hangingPunct="1">
              <a:lnSpc>
                <a:spcPct val="90000"/>
              </a:lnSpc>
            </a:pPr>
            <a:r>
              <a:rPr lang="en-US" sz="2500" dirty="0" smtClean="0"/>
              <a:t>Eligible rotations (consult resident handbook):</a:t>
            </a:r>
          </a:p>
          <a:p>
            <a:pPr lvl="1" eaLnBrk="1" hangingPunct="1">
              <a:lnSpc>
                <a:spcPct val="90000"/>
              </a:lnSpc>
            </a:pPr>
            <a:r>
              <a:rPr lang="en-US" sz="2200" dirty="0" smtClean="0"/>
              <a:t>In our catchment area with preceptor with appointment or via </a:t>
            </a:r>
            <a:r>
              <a:rPr lang="en-US" sz="2200" dirty="0" smtClean="0">
                <a:hlinkClick r:id="rId3"/>
              </a:rPr>
              <a:t>Northern Ontario Electives program</a:t>
            </a:r>
            <a:r>
              <a:rPr lang="en-US" sz="2200" dirty="0" smtClean="0"/>
              <a:t>, or </a:t>
            </a:r>
            <a:r>
              <a:rPr lang="en-US" sz="2200" dirty="0" smtClean="0">
                <a:hlinkClick r:id="rId4"/>
              </a:rPr>
              <a:t>Rural Ontario Medical Program</a:t>
            </a:r>
            <a:endParaRPr lang="en-US" sz="2200" dirty="0" smtClean="0"/>
          </a:p>
          <a:p>
            <a:pPr lvl="1" eaLnBrk="1" hangingPunct="1">
              <a:lnSpc>
                <a:spcPct val="90000"/>
              </a:lnSpc>
            </a:pPr>
            <a:r>
              <a:rPr lang="en-US" sz="2200" dirty="0" smtClean="0"/>
              <a:t>Not in city/town with academic centre/tertiary care hospital</a:t>
            </a:r>
          </a:p>
          <a:p>
            <a:pPr lvl="1" eaLnBrk="1" hangingPunct="1">
              <a:lnSpc>
                <a:spcPct val="90000"/>
              </a:lnSpc>
            </a:pPr>
            <a:r>
              <a:rPr lang="en-US" sz="2200" dirty="0" smtClean="0"/>
              <a:t>Preceptor must work in &gt;=2 settings in addition to office: inpatient, ER, delivery, </a:t>
            </a:r>
            <a:r>
              <a:rPr lang="en-US" sz="2200" dirty="0" err="1" smtClean="0"/>
              <a:t>housecalls</a:t>
            </a:r>
            <a:r>
              <a:rPr lang="en-US" sz="2200" dirty="0" smtClean="0"/>
              <a:t>, surgical assisting, GP-anesthesia, nursing home/chronic hospital care</a:t>
            </a:r>
          </a:p>
        </p:txBody>
      </p:sp>
      <p:sp>
        <p:nvSpPr>
          <p:cNvPr id="4" name="Slide Number Placeholder 4"/>
          <p:cNvSpPr>
            <a:spLocks noGrp="1"/>
          </p:cNvSpPr>
          <p:nvPr>
            <p:ph type="sldNum" sz="quarter" idx="12"/>
          </p:nvPr>
        </p:nvSpPr>
        <p:spPr/>
        <p:txBody>
          <a:bodyPr/>
          <a:lstStyle/>
          <a:p>
            <a:pPr>
              <a:defRPr/>
            </a:pPr>
            <a:fld id="{1411C080-D65A-419B-A051-AF9480272010}" type="slidenum">
              <a:rPr lang="en-US"/>
              <a:pPr>
                <a:defRPr/>
              </a:pPr>
              <a:t>28</a:t>
            </a:fld>
            <a:endParaRPr lang="en-US"/>
          </a:p>
        </p:txBody>
      </p:sp>
      <p:sp>
        <p:nvSpPr>
          <p:cNvPr id="28677" name="AutoShape 4">
            <a:hlinkClick r:id="rId5" action="ppaction://hlinksldjump" highlightClick="1"/>
          </p:cNvPr>
          <p:cNvSpPr>
            <a:spLocks noChangeArrowheads="1"/>
          </p:cNvSpPr>
          <p:nvPr/>
        </p:nvSpPr>
        <p:spPr bwMode="auto">
          <a:xfrm>
            <a:off x="8370711" y="5937956"/>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284163"/>
            <a:ext cx="8229600" cy="300037"/>
          </a:xfrm>
        </p:spPr>
        <p:txBody>
          <a:bodyPr/>
          <a:lstStyle/>
          <a:p>
            <a:pPr eaLnBrk="1" hangingPunct="1"/>
            <a:r>
              <a:rPr lang="en-US" smtClean="0"/>
              <a:t>Academic Program </a:t>
            </a:r>
          </a:p>
        </p:txBody>
      </p:sp>
      <p:sp>
        <p:nvSpPr>
          <p:cNvPr id="29700" name="Rectangle 3"/>
          <p:cNvSpPr>
            <a:spLocks noGrp="1" noChangeArrowheads="1"/>
          </p:cNvSpPr>
          <p:nvPr>
            <p:ph idx="1"/>
          </p:nvPr>
        </p:nvSpPr>
        <p:spPr>
          <a:xfrm>
            <a:off x="457200" y="990600"/>
            <a:ext cx="8229600" cy="4648200"/>
          </a:xfrm>
        </p:spPr>
        <p:txBody>
          <a:bodyPr>
            <a:normAutofit/>
          </a:bodyPr>
          <a:lstStyle/>
          <a:p>
            <a:pPr eaLnBrk="1" hangingPunct="1">
              <a:lnSpc>
                <a:spcPct val="80000"/>
              </a:lnSpc>
            </a:pPr>
            <a:r>
              <a:rPr lang="en-US" sz="3200" dirty="0" smtClean="0"/>
              <a:t>Model: self-directed learning, like real-life CME for family practice</a:t>
            </a:r>
          </a:p>
          <a:p>
            <a:pPr eaLnBrk="1" hangingPunct="1">
              <a:lnSpc>
                <a:spcPct val="80000"/>
              </a:lnSpc>
            </a:pPr>
            <a:r>
              <a:rPr lang="en-US" sz="3200" dirty="0" smtClean="0"/>
              <a:t>Monitoring:</a:t>
            </a:r>
          </a:p>
          <a:p>
            <a:pPr lvl="1" eaLnBrk="1" hangingPunct="1">
              <a:lnSpc>
                <a:spcPct val="80000"/>
              </a:lnSpc>
            </a:pPr>
            <a:r>
              <a:rPr lang="en-US" dirty="0" smtClean="0"/>
              <a:t>Minimum of 150 hours / 150 credits of eligible educational activities in prescribed criteria per year (total 300 credits)</a:t>
            </a:r>
          </a:p>
          <a:p>
            <a:pPr lvl="1" eaLnBrk="1" hangingPunct="1">
              <a:lnSpc>
                <a:spcPct val="80000"/>
              </a:lnSpc>
            </a:pPr>
            <a:r>
              <a:rPr lang="en-US" dirty="0" smtClean="0"/>
              <a:t>Must regularly log activities online</a:t>
            </a:r>
          </a:p>
          <a:p>
            <a:pPr lvl="1" eaLnBrk="1" hangingPunct="1">
              <a:lnSpc>
                <a:spcPct val="80000"/>
              </a:lnSpc>
            </a:pPr>
            <a:r>
              <a:rPr lang="en-US" dirty="0" smtClean="0"/>
              <a:t>Must maintain proof of participation (e.g. certificates)</a:t>
            </a:r>
          </a:p>
          <a:p>
            <a:pPr marL="457200" lvl="1" indent="0" eaLnBrk="1" hangingPunct="1">
              <a:lnSpc>
                <a:spcPct val="80000"/>
              </a:lnSpc>
              <a:buNone/>
            </a:pPr>
            <a:endParaRPr lang="en-US" dirty="0" smtClean="0"/>
          </a:p>
        </p:txBody>
      </p:sp>
      <p:sp>
        <p:nvSpPr>
          <p:cNvPr id="4" name="Slide Number Placeholder 4"/>
          <p:cNvSpPr>
            <a:spLocks noGrp="1"/>
          </p:cNvSpPr>
          <p:nvPr>
            <p:ph type="sldNum" sz="quarter" idx="12"/>
          </p:nvPr>
        </p:nvSpPr>
        <p:spPr/>
        <p:txBody>
          <a:bodyPr/>
          <a:lstStyle/>
          <a:p>
            <a:pPr>
              <a:defRPr/>
            </a:pPr>
            <a:fld id="{0008BBC9-8D7A-4FCC-970F-322CB6127DE8}" type="slidenum">
              <a:rPr lang="en-US"/>
              <a:pPr>
                <a:defRPr/>
              </a:pPr>
              <a:t>29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Webcast Participants	</a:t>
            </a:r>
            <a:endParaRPr lang="en-US" dirty="0"/>
          </a:p>
        </p:txBody>
      </p:sp>
      <p:sp>
        <p:nvSpPr>
          <p:cNvPr id="3" name="Content Placeholder 2"/>
          <p:cNvSpPr>
            <a:spLocks noGrp="1"/>
          </p:cNvSpPr>
          <p:nvPr>
            <p:ph idx="1"/>
          </p:nvPr>
        </p:nvSpPr>
        <p:spPr/>
        <p:txBody>
          <a:bodyPr/>
          <a:lstStyle/>
          <a:p>
            <a:r>
              <a:rPr lang="en-US" dirty="0" smtClean="0"/>
              <a:t>Questions during the presentation email </a:t>
            </a:r>
            <a:r>
              <a:rPr lang="en-US" dirty="0" smtClean="0">
                <a:hlinkClick r:id="rId2"/>
              </a:rPr>
              <a:t>Kelsey.klages@schulich.uwo.ca</a:t>
            </a:r>
            <a:r>
              <a:rPr lang="en-US" dirty="0" smtClean="0"/>
              <a:t> to be answered</a:t>
            </a:r>
          </a:p>
          <a:p>
            <a:endParaRPr lang="en-US" dirty="0"/>
          </a:p>
        </p:txBody>
      </p:sp>
      <p:sp>
        <p:nvSpPr>
          <p:cNvPr id="4" name="Slide Number Placeholder 3"/>
          <p:cNvSpPr>
            <a:spLocks noGrp="1"/>
          </p:cNvSpPr>
          <p:nvPr>
            <p:ph type="sldNum" sz="quarter" idx="12"/>
          </p:nvPr>
        </p:nvSpPr>
        <p:spPr/>
        <p:txBody>
          <a:bodyPr/>
          <a:lstStyle/>
          <a:p>
            <a:pPr>
              <a:defRPr/>
            </a:pPr>
            <a:fld id="{9E825089-3B86-4AB3-9798-100AAFBC840B}" type="slidenum">
              <a:rPr lang="en-US" smtClean="0"/>
              <a:pPr>
                <a:defRPr/>
              </a:pPr>
              <a:t>3</a:t>
            </a:fld>
            <a:endParaRPr lang="en-US"/>
          </a:p>
        </p:txBody>
      </p:sp>
    </p:spTree>
    <p:extLst>
      <p:ext uri="{BB962C8B-B14F-4D97-AF65-F5344CB8AC3E}">
        <p14:creationId xmlns:p14="http://schemas.microsoft.com/office/powerpoint/2010/main" val="2916039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284163"/>
            <a:ext cx="8229600" cy="300037"/>
          </a:xfrm>
        </p:spPr>
        <p:txBody>
          <a:bodyPr/>
          <a:lstStyle/>
          <a:p>
            <a:pPr eaLnBrk="1" hangingPunct="1"/>
            <a:r>
              <a:rPr lang="en-US" smtClean="0"/>
              <a:t>Academic Program </a:t>
            </a:r>
          </a:p>
        </p:txBody>
      </p:sp>
      <p:sp>
        <p:nvSpPr>
          <p:cNvPr id="30724" name="Rectangle 3"/>
          <p:cNvSpPr>
            <a:spLocks noGrp="1" noChangeArrowheads="1"/>
          </p:cNvSpPr>
          <p:nvPr>
            <p:ph idx="1"/>
          </p:nvPr>
        </p:nvSpPr>
        <p:spPr/>
        <p:txBody>
          <a:bodyPr/>
          <a:lstStyle/>
          <a:p>
            <a:pPr>
              <a:lnSpc>
                <a:spcPct val="80000"/>
              </a:lnSpc>
            </a:pPr>
            <a:r>
              <a:rPr lang="en-US" dirty="0"/>
              <a:t>Cannot graduate unless complete all </a:t>
            </a:r>
            <a:r>
              <a:rPr lang="en-US" u="sng" dirty="0"/>
              <a:t>credits</a:t>
            </a:r>
            <a:r>
              <a:rPr lang="en-US" dirty="0"/>
              <a:t> + </a:t>
            </a:r>
            <a:r>
              <a:rPr lang="en-US" u="sng" dirty="0"/>
              <a:t>evaluation</a:t>
            </a:r>
            <a:r>
              <a:rPr lang="en-US" dirty="0"/>
              <a:t> of academic program</a:t>
            </a:r>
          </a:p>
          <a:p>
            <a:pPr>
              <a:lnSpc>
                <a:spcPct val="80000"/>
              </a:lnSpc>
            </a:pPr>
            <a:r>
              <a:rPr lang="en-US" dirty="0">
                <a:hlinkClick r:id="rId3"/>
              </a:rPr>
              <a:t>Teaching Schedule</a:t>
            </a:r>
            <a:endParaRPr lang="en-US" dirty="0"/>
          </a:p>
          <a:p>
            <a:pPr eaLnBrk="1" hangingPunct="1"/>
            <a:r>
              <a:rPr lang="en-US" dirty="0" smtClean="0"/>
              <a:t>Protected time every Wed 1-5 pm</a:t>
            </a:r>
          </a:p>
        </p:txBody>
      </p:sp>
      <p:sp>
        <p:nvSpPr>
          <p:cNvPr id="4" name="Slide Number Placeholder 4"/>
          <p:cNvSpPr>
            <a:spLocks noGrp="1"/>
          </p:cNvSpPr>
          <p:nvPr>
            <p:ph type="sldNum" sz="quarter" idx="12"/>
          </p:nvPr>
        </p:nvSpPr>
        <p:spPr/>
        <p:txBody>
          <a:bodyPr/>
          <a:lstStyle/>
          <a:p>
            <a:pPr>
              <a:defRPr/>
            </a:pPr>
            <a:fld id="{83F286E6-A829-4A3B-B29C-0E232FBC47D6}" type="slidenum">
              <a:rPr lang="en-US"/>
              <a:pPr>
                <a:defRPr/>
              </a:pPr>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284163"/>
            <a:ext cx="8229600" cy="300037"/>
          </a:xfrm>
        </p:spPr>
        <p:txBody>
          <a:bodyPr/>
          <a:lstStyle/>
          <a:p>
            <a:pPr eaLnBrk="1" hangingPunct="1"/>
            <a:r>
              <a:rPr lang="en-US" smtClean="0"/>
              <a:t>Academic Program </a:t>
            </a:r>
          </a:p>
        </p:txBody>
      </p:sp>
      <p:sp>
        <p:nvSpPr>
          <p:cNvPr id="30724" name="Rectangle 3"/>
          <p:cNvSpPr>
            <a:spLocks noGrp="1" noChangeArrowheads="1"/>
          </p:cNvSpPr>
          <p:nvPr>
            <p:ph idx="1"/>
          </p:nvPr>
        </p:nvSpPr>
        <p:spPr/>
        <p:txBody>
          <a:bodyPr/>
          <a:lstStyle/>
          <a:p>
            <a:pPr eaLnBrk="1" hangingPunct="1"/>
            <a:r>
              <a:rPr lang="en-US" dirty="0" smtClean="0"/>
              <a:t>Eligible activities:</a:t>
            </a:r>
          </a:p>
          <a:p>
            <a:pPr lvl="1" eaLnBrk="1" hangingPunct="1"/>
            <a:r>
              <a:rPr lang="en-US" dirty="0" smtClean="0"/>
              <a:t>Academic sessions </a:t>
            </a:r>
            <a:endParaRPr lang="en-US" dirty="0"/>
          </a:p>
          <a:p>
            <a:pPr lvl="2"/>
            <a:r>
              <a:rPr lang="en-US" dirty="0" smtClean="0"/>
              <a:t>Protected time from ALL clinical rotations</a:t>
            </a:r>
          </a:p>
          <a:p>
            <a:pPr lvl="2" eaLnBrk="1" hangingPunct="1"/>
            <a:r>
              <a:rPr lang="en-US" dirty="0" smtClean="0"/>
              <a:t>Must fill-out on-line evaluation within 2 weeks of attendance to get credit</a:t>
            </a:r>
          </a:p>
          <a:p>
            <a:pPr lvl="2" eaLnBrk="1" hangingPunct="1"/>
            <a:r>
              <a:rPr lang="en-US" dirty="0" smtClean="0"/>
              <a:t>~1 mandatory session per month</a:t>
            </a:r>
          </a:p>
        </p:txBody>
      </p:sp>
      <p:sp>
        <p:nvSpPr>
          <p:cNvPr id="4" name="Slide Number Placeholder 4"/>
          <p:cNvSpPr>
            <a:spLocks noGrp="1"/>
          </p:cNvSpPr>
          <p:nvPr>
            <p:ph type="sldNum" sz="quarter" idx="12"/>
          </p:nvPr>
        </p:nvSpPr>
        <p:spPr/>
        <p:txBody>
          <a:bodyPr/>
          <a:lstStyle/>
          <a:p>
            <a:pPr>
              <a:defRPr/>
            </a:pPr>
            <a:fld id="{83F286E6-A829-4A3B-B29C-0E232FBC47D6}" type="slidenum">
              <a:rPr lang="en-US"/>
              <a:pPr>
                <a:defRPr/>
              </a:pPr>
              <a:t>31</a:t>
            </a:fld>
            <a:endParaRPr lang="en-US"/>
          </a:p>
        </p:txBody>
      </p:sp>
    </p:spTree>
    <p:extLst>
      <p:ext uri="{BB962C8B-B14F-4D97-AF65-F5344CB8AC3E}">
        <p14:creationId xmlns:p14="http://schemas.microsoft.com/office/powerpoint/2010/main" val="272219386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z="3600" smtClean="0"/>
              <a:t>Academic Program</a:t>
            </a:r>
          </a:p>
        </p:txBody>
      </p:sp>
      <p:sp>
        <p:nvSpPr>
          <p:cNvPr id="31748" name="Rectangle 3"/>
          <p:cNvSpPr>
            <a:spLocks noGrp="1" noChangeArrowheads="1"/>
          </p:cNvSpPr>
          <p:nvPr>
            <p:ph idx="1"/>
          </p:nvPr>
        </p:nvSpPr>
        <p:spPr>
          <a:xfrm>
            <a:off x="457200" y="1600200"/>
            <a:ext cx="8229600" cy="4648200"/>
          </a:xfrm>
        </p:spPr>
        <p:txBody>
          <a:bodyPr/>
          <a:lstStyle/>
          <a:p>
            <a:pPr eaLnBrk="1" hangingPunct="1"/>
            <a:r>
              <a:rPr lang="en-US" dirty="0" smtClean="0"/>
              <a:t>Eligible activities:</a:t>
            </a:r>
          </a:p>
          <a:p>
            <a:pPr lvl="1" eaLnBrk="1" hangingPunct="1"/>
            <a:r>
              <a:rPr lang="en-US" dirty="0" smtClean="0"/>
              <a:t>Reading (journals, books, guidelines, McMaster modules, audio/video tapes, CFPC programs)</a:t>
            </a:r>
          </a:p>
          <a:p>
            <a:pPr lvl="1" eaLnBrk="1" hangingPunct="1"/>
            <a:r>
              <a:rPr lang="en-US" dirty="0" smtClean="0"/>
              <a:t>Educational sessions organized by residents &amp; staff physicians (during FM block time)</a:t>
            </a:r>
          </a:p>
          <a:p>
            <a:pPr lvl="1" eaLnBrk="1" hangingPunct="1"/>
            <a:r>
              <a:rPr lang="en-US" dirty="0" smtClean="0"/>
              <a:t>Accredited conferences/courses/workshops: in person or on-line</a:t>
            </a:r>
          </a:p>
          <a:p>
            <a:pPr lvl="1" eaLnBrk="1" hangingPunct="1"/>
            <a:endParaRPr lang="en-US" dirty="0" smtClean="0"/>
          </a:p>
        </p:txBody>
      </p:sp>
      <p:sp>
        <p:nvSpPr>
          <p:cNvPr id="4" name="Slide Number Placeholder 4"/>
          <p:cNvSpPr>
            <a:spLocks noGrp="1"/>
          </p:cNvSpPr>
          <p:nvPr>
            <p:ph type="sldNum" sz="quarter" idx="12"/>
          </p:nvPr>
        </p:nvSpPr>
        <p:spPr/>
        <p:txBody>
          <a:bodyPr/>
          <a:lstStyle/>
          <a:p>
            <a:pPr>
              <a:defRPr/>
            </a:pPr>
            <a:fld id="{96C92DB8-FFE1-4160-BB34-7F27B4E6E58F}" type="slidenum">
              <a:rPr lang="en-US"/>
              <a:pPr>
                <a:defRPr/>
              </a:pPr>
              <a:t>32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sz="3600" smtClean="0"/>
              <a:t>Academic Program</a:t>
            </a:r>
          </a:p>
        </p:txBody>
      </p:sp>
      <p:sp>
        <p:nvSpPr>
          <p:cNvPr id="32772" name="Rectangle 3"/>
          <p:cNvSpPr>
            <a:spLocks noGrp="1" noChangeArrowheads="1"/>
          </p:cNvSpPr>
          <p:nvPr>
            <p:ph idx="1"/>
          </p:nvPr>
        </p:nvSpPr>
        <p:spPr>
          <a:xfrm>
            <a:off x="457200" y="1600200"/>
            <a:ext cx="8229600" cy="4648200"/>
          </a:xfrm>
        </p:spPr>
        <p:txBody>
          <a:bodyPr/>
          <a:lstStyle/>
          <a:p>
            <a:pPr eaLnBrk="1" hangingPunct="1">
              <a:lnSpc>
                <a:spcPct val="80000"/>
              </a:lnSpc>
            </a:pPr>
            <a:r>
              <a:rPr lang="en-US" smtClean="0"/>
              <a:t>Eligible activities:</a:t>
            </a:r>
          </a:p>
          <a:p>
            <a:pPr lvl="1" eaLnBrk="1" hangingPunct="1">
              <a:lnSpc>
                <a:spcPct val="80000"/>
              </a:lnSpc>
            </a:pPr>
            <a:r>
              <a:rPr lang="en-US" smtClean="0"/>
              <a:t>Hospital rounds</a:t>
            </a:r>
          </a:p>
          <a:p>
            <a:pPr lvl="1" eaLnBrk="1" hangingPunct="1">
              <a:lnSpc>
                <a:spcPct val="80000"/>
              </a:lnSpc>
            </a:pPr>
            <a:r>
              <a:rPr lang="en-US" smtClean="0"/>
              <a:t>Departmental Grand Rounds (1</a:t>
            </a:r>
            <a:r>
              <a:rPr lang="en-US" baseline="30000" smtClean="0"/>
              <a:t>st</a:t>
            </a:r>
            <a:r>
              <a:rPr lang="en-US" smtClean="0"/>
              <a:t> Wed of each month 8:30-9:30 Shuttleworth)</a:t>
            </a:r>
          </a:p>
          <a:p>
            <a:pPr lvl="1" eaLnBrk="1" hangingPunct="1">
              <a:lnSpc>
                <a:spcPct val="80000"/>
              </a:lnSpc>
            </a:pPr>
            <a:r>
              <a:rPr lang="en-US" smtClean="0"/>
              <a:t>Research/Publication (excludes residency project)</a:t>
            </a:r>
          </a:p>
          <a:p>
            <a:pPr lvl="1" eaLnBrk="1" hangingPunct="1">
              <a:lnSpc>
                <a:spcPct val="80000"/>
              </a:lnSpc>
            </a:pPr>
            <a:r>
              <a:rPr lang="en-US" smtClean="0"/>
              <a:t>ACLS, ATLS, NRP, PALS, ALSO, ALARM, ACoRN, etc.</a:t>
            </a:r>
          </a:p>
          <a:p>
            <a:pPr lvl="1" eaLnBrk="1" hangingPunct="1">
              <a:lnSpc>
                <a:spcPct val="80000"/>
              </a:lnSpc>
            </a:pPr>
            <a:r>
              <a:rPr lang="en-US" smtClean="0"/>
              <a:t>Practice audits/quality assurance (excludes department audits)</a:t>
            </a:r>
          </a:p>
        </p:txBody>
      </p:sp>
      <p:sp>
        <p:nvSpPr>
          <p:cNvPr id="4" name="Slide Number Placeholder 4"/>
          <p:cNvSpPr>
            <a:spLocks noGrp="1"/>
          </p:cNvSpPr>
          <p:nvPr>
            <p:ph type="sldNum" sz="quarter" idx="12"/>
          </p:nvPr>
        </p:nvSpPr>
        <p:spPr/>
        <p:txBody>
          <a:bodyPr/>
          <a:lstStyle/>
          <a:p>
            <a:pPr>
              <a:defRPr/>
            </a:pPr>
            <a:fld id="{3FE562D2-BC5C-4DE3-8A0B-76E86892992E}" type="slidenum">
              <a:rPr lang="en-US"/>
              <a:pPr>
                <a:defRPr/>
              </a:pPr>
              <a:t>33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Academic Half-Days</a:t>
            </a:r>
            <a:endParaRPr lang="en-CA" dirty="0"/>
          </a:p>
        </p:txBody>
      </p:sp>
      <p:sp>
        <p:nvSpPr>
          <p:cNvPr id="3" name="Content Placeholder 2"/>
          <p:cNvSpPr>
            <a:spLocks noGrp="1"/>
          </p:cNvSpPr>
          <p:nvPr>
            <p:ph idx="1"/>
          </p:nvPr>
        </p:nvSpPr>
        <p:spPr>
          <a:xfrm>
            <a:off x="457200" y="1295400"/>
            <a:ext cx="8229600" cy="4525963"/>
          </a:xfrm>
        </p:spPr>
        <p:txBody>
          <a:bodyPr/>
          <a:lstStyle/>
          <a:p>
            <a:pPr>
              <a:spcAft>
                <a:spcPts val="600"/>
              </a:spcAft>
            </a:pPr>
            <a:r>
              <a:rPr lang="en-CA" dirty="0" smtClean="0"/>
              <a:t>1 Wed pm per month from 1 to 5 pm</a:t>
            </a:r>
          </a:p>
          <a:p>
            <a:pPr>
              <a:spcAft>
                <a:spcPts val="600"/>
              </a:spcAft>
            </a:pPr>
            <a:r>
              <a:rPr lang="en-CA" dirty="0" smtClean="0"/>
              <a:t>2-3 topics per session</a:t>
            </a:r>
          </a:p>
          <a:p>
            <a:pPr>
              <a:spcAft>
                <a:spcPts val="600"/>
              </a:spcAft>
            </a:pPr>
            <a:r>
              <a:rPr lang="en-CA" dirty="0" smtClean="0"/>
              <a:t>Credits automatically logged</a:t>
            </a:r>
          </a:p>
          <a:p>
            <a:pPr>
              <a:spcAft>
                <a:spcPts val="0"/>
              </a:spcAft>
            </a:pPr>
            <a:r>
              <a:rPr lang="en-CA" dirty="0" smtClean="0"/>
              <a:t>Mandatory attendance:</a:t>
            </a:r>
          </a:p>
          <a:p>
            <a:pPr lvl="1"/>
            <a:r>
              <a:rPr lang="en-CA" dirty="0" smtClean="0"/>
              <a:t>Attendance will be taken for those attending in person and also collected for those that are attending by </a:t>
            </a:r>
            <a:r>
              <a:rPr lang="en-CA" dirty="0" err="1" smtClean="0"/>
              <a:t>webconference</a:t>
            </a:r>
            <a:r>
              <a:rPr lang="en-CA" dirty="0" smtClean="0"/>
              <a:t> (Blackboard) electronically</a:t>
            </a:r>
          </a:p>
          <a:p>
            <a:pPr lvl="1"/>
            <a:r>
              <a:rPr lang="en-CA" b="1" dirty="0" smtClean="0"/>
              <a:t>Within 40 km of London: attend in person</a:t>
            </a:r>
          </a:p>
          <a:p>
            <a:pPr lvl="1"/>
            <a:r>
              <a:rPr lang="en-CA" b="1" dirty="0" smtClean="0"/>
              <a:t>Greater than 40 km from London: webcast</a:t>
            </a:r>
          </a:p>
          <a:p>
            <a:pPr lvl="1"/>
            <a:endParaRPr lang="en-CA" dirty="0"/>
          </a:p>
          <a:p>
            <a:endParaRPr lang="en-CA" dirty="0" smtClean="0"/>
          </a:p>
        </p:txBody>
      </p:sp>
      <p:sp>
        <p:nvSpPr>
          <p:cNvPr id="4" name="Slide Number Placeholder 3"/>
          <p:cNvSpPr>
            <a:spLocks noGrp="1"/>
          </p:cNvSpPr>
          <p:nvPr>
            <p:ph type="sldNum" sz="quarter" idx="12"/>
          </p:nvPr>
        </p:nvSpPr>
        <p:spPr/>
        <p:txBody>
          <a:bodyPr/>
          <a:lstStyle/>
          <a:p>
            <a:pPr>
              <a:defRPr/>
            </a:pPr>
            <a:fld id="{9E825089-3B86-4AB3-9798-100AAFBC840B}" type="slidenum">
              <a:rPr lang="en-US" smtClean="0"/>
              <a:pPr>
                <a:defRPr/>
              </a:pPr>
              <a:t>34</a:t>
            </a:fld>
            <a:endParaRPr lang="en-US"/>
          </a:p>
        </p:txBody>
      </p:sp>
    </p:spTree>
    <p:extLst>
      <p:ext uri="{BB962C8B-B14F-4D97-AF65-F5344CB8AC3E}">
        <p14:creationId xmlns:p14="http://schemas.microsoft.com/office/powerpoint/2010/main" val="1052060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sz="3600" smtClean="0"/>
              <a:t>Academic Program</a:t>
            </a:r>
          </a:p>
        </p:txBody>
      </p:sp>
      <p:sp>
        <p:nvSpPr>
          <p:cNvPr id="33796" name="Rectangle 3"/>
          <p:cNvSpPr>
            <a:spLocks noGrp="1" noChangeArrowheads="1"/>
          </p:cNvSpPr>
          <p:nvPr>
            <p:ph type="body" sz="half" idx="1"/>
          </p:nvPr>
        </p:nvSpPr>
        <p:spPr>
          <a:xfrm>
            <a:off x="457200" y="762000"/>
            <a:ext cx="7924800" cy="5486400"/>
          </a:xfrm>
        </p:spPr>
        <p:txBody>
          <a:bodyPr/>
          <a:lstStyle/>
          <a:p>
            <a:pPr eaLnBrk="1" hangingPunct="1"/>
            <a:r>
              <a:rPr lang="en-US" sz="2500" dirty="0" smtClean="0"/>
              <a:t>Online logging system: </a:t>
            </a:r>
            <a:r>
              <a:rPr lang="en-US" sz="2500" dirty="0" smtClean="0">
                <a:hlinkClick r:id="rId2" tooltip="blocked::http://ahd.uwofm.ca/"/>
              </a:rPr>
              <a:t>http://ahd.uwofm.ca/</a:t>
            </a:r>
            <a:r>
              <a:rPr lang="en-US" sz="2500" dirty="0" smtClean="0"/>
              <a:t> </a:t>
            </a:r>
          </a:p>
          <a:p>
            <a:pPr eaLnBrk="1" hangingPunct="1"/>
            <a:r>
              <a:rPr lang="en-US" sz="2500" dirty="0" smtClean="0"/>
              <a:t>To get password:</a:t>
            </a:r>
          </a:p>
          <a:p>
            <a:pPr lvl="1" eaLnBrk="1" hangingPunct="1"/>
            <a:r>
              <a:rPr lang="en-US" sz="2200" dirty="0" smtClean="0"/>
              <a:t>Enter UWO email address</a:t>
            </a:r>
          </a:p>
          <a:p>
            <a:pPr lvl="1" eaLnBrk="1" hangingPunct="1"/>
            <a:r>
              <a:rPr lang="en-US" sz="2200" dirty="0" smtClean="0"/>
              <a:t>Click “Forgot your password” – an email with your password will be sent to your UWO email address</a:t>
            </a:r>
          </a:p>
          <a:p>
            <a:pPr eaLnBrk="1" hangingPunct="1"/>
            <a:r>
              <a:rPr lang="en-US" sz="2500" dirty="0" smtClean="0"/>
              <a:t>1-2 random audits per year to verify records</a:t>
            </a:r>
          </a:p>
          <a:p>
            <a:pPr eaLnBrk="1" hangingPunct="1"/>
            <a:r>
              <a:rPr lang="en-US" sz="2500" dirty="0" smtClean="0"/>
              <a:t>Update of credits provided by email Dec/June</a:t>
            </a:r>
          </a:p>
          <a:p>
            <a:pPr eaLnBrk="1" hangingPunct="1"/>
            <a:r>
              <a:rPr lang="en-US" sz="2500" dirty="0" smtClean="0"/>
              <a:t>Complete Credits 1</a:t>
            </a:r>
            <a:r>
              <a:rPr lang="en-US" sz="2500" dirty="0"/>
              <a:t> </a:t>
            </a:r>
            <a:r>
              <a:rPr lang="en-US" sz="2500" dirty="0" smtClean="0"/>
              <a:t>month before end date</a:t>
            </a:r>
          </a:p>
        </p:txBody>
      </p:sp>
      <p:sp>
        <p:nvSpPr>
          <p:cNvPr id="5" name="Slide Number Placeholder 5"/>
          <p:cNvSpPr>
            <a:spLocks noGrp="1"/>
          </p:cNvSpPr>
          <p:nvPr>
            <p:ph type="sldNum" sz="quarter" idx="11"/>
          </p:nvPr>
        </p:nvSpPr>
        <p:spPr/>
        <p:txBody>
          <a:bodyPr/>
          <a:lstStyle/>
          <a:p>
            <a:pPr>
              <a:defRPr/>
            </a:pPr>
            <a:fld id="{31C68479-C77E-446D-BEC5-552FCA68629D}" type="slidenum">
              <a:rPr lang="en-US"/>
              <a:pPr>
                <a:defRPr/>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z="3600" smtClean="0"/>
              <a:t>Academic Program - Evals</a:t>
            </a:r>
          </a:p>
        </p:txBody>
      </p:sp>
      <p:sp>
        <p:nvSpPr>
          <p:cNvPr id="35844" name="Rectangle 3"/>
          <p:cNvSpPr>
            <a:spLocks noGrp="1" noChangeArrowheads="1"/>
          </p:cNvSpPr>
          <p:nvPr>
            <p:ph type="body" sz="half" idx="1"/>
          </p:nvPr>
        </p:nvSpPr>
        <p:spPr>
          <a:xfrm>
            <a:off x="457200" y="1066800"/>
            <a:ext cx="7924800" cy="4419600"/>
          </a:xfrm>
        </p:spPr>
        <p:txBody>
          <a:bodyPr/>
          <a:lstStyle/>
          <a:p>
            <a:pPr eaLnBrk="1" hangingPunct="1">
              <a:buFontTx/>
              <a:buNone/>
            </a:pPr>
            <a:r>
              <a:rPr lang="en-US" sz="2500" dirty="0" smtClean="0"/>
              <a:t>Academic Half-Day Sessions:</a:t>
            </a:r>
          </a:p>
          <a:p>
            <a:pPr eaLnBrk="1" hangingPunct="1"/>
            <a:r>
              <a:rPr lang="en-US" sz="2500" dirty="0" smtClean="0"/>
              <a:t>Evaluations via One45 will be sent out to you the day of the session and be available for 14 days after</a:t>
            </a:r>
          </a:p>
          <a:p>
            <a:pPr eaLnBrk="1" hangingPunct="1">
              <a:buFontTx/>
              <a:buNone/>
            </a:pPr>
            <a:endParaRPr lang="en-US" sz="2500" dirty="0" smtClean="0"/>
          </a:p>
        </p:txBody>
      </p:sp>
      <p:sp>
        <p:nvSpPr>
          <p:cNvPr id="5" name="Slide Number Placeholder 5"/>
          <p:cNvSpPr>
            <a:spLocks noGrp="1"/>
          </p:cNvSpPr>
          <p:nvPr>
            <p:ph type="sldNum" sz="quarter" idx="11"/>
          </p:nvPr>
        </p:nvSpPr>
        <p:spPr/>
        <p:txBody>
          <a:bodyPr/>
          <a:lstStyle/>
          <a:p>
            <a:pPr>
              <a:defRPr/>
            </a:pPr>
            <a:fld id="{9C4484DB-8C5E-447B-BA5F-55427D74950D}" type="slidenum">
              <a:rPr lang="en-US"/>
              <a:pPr>
                <a:defRPr/>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Academic Program </a:t>
            </a:r>
          </a:p>
        </p:txBody>
      </p:sp>
      <p:sp>
        <p:nvSpPr>
          <p:cNvPr id="36867" name="Content Placeholder 2"/>
          <p:cNvSpPr>
            <a:spLocks noGrp="1"/>
          </p:cNvSpPr>
          <p:nvPr>
            <p:ph idx="1"/>
          </p:nvPr>
        </p:nvSpPr>
        <p:spPr/>
        <p:txBody>
          <a:bodyPr>
            <a:normAutofit/>
          </a:bodyPr>
          <a:lstStyle/>
          <a:p>
            <a:pPr>
              <a:defRPr/>
            </a:pPr>
            <a:r>
              <a:rPr lang="en-US" u="sng" dirty="0" smtClean="0"/>
              <a:t>Ethics Curriculum</a:t>
            </a:r>
            <a:r>
              <a:rPr lang="en-US" dirty="0" smtClean="0"/>
              <a:t>:</a:t>
            </a:r>
          </a:p>
          <a:p>
            <a:pPr lvl="1">
              <a:defRPr/>
            </a:pPr>
            <a:r>
              <a:rPr lang="en-US" dirty="0" smtClean="0"/>
              <a:t>Taught by Mr. Robert </a:t>
            </a:r>
            <a:r>
              <a:rPr lang="en-US" dirty="0" err="1" smtClean="0"/>
              <a:t>Sibbald</a:t>
            </a:r>
            <a:r>
              <a:rPr lang="en-US" dirty="0" smtClean="0"/>
              <a:t>, a clinical ethicist at LHSC</a:t>
            </a:r>
          </a:p>
          <a:p>
            <a:pPr lvl="1">
              <a:defRPr/>
            </a:pPr>
            <a:r>
              <a:rPr lang="en-US" dirty="0" smtClean="0"/>
              <a:t>One 3 hour session per Family Medicine rotation</a:t>
            </a:r>
          </a:p>
          <a:p>
            <a:pPr lvl="2">
              <a:defRPr/>
            </a:pPr>
            <a:r>
              <a:rPr lang="en-US" dirty="0" smtClean="0"/>
              <a:t>Attendance mandatory</a:t>
            </a:r>
          </a:p>
          <a:p>
            <a:pPr lvl="1">
              <a:defRPr/>
            </a:pPr>
            <a:r>
              <a:rPr lang="en-US" dirty="0" smtClean="0"/>
              <a:t>Web-based modules to be developed</a:t>
            </a:r>
          </a:p>
          <a:p>
            <a:pPr lvl="1">
              <a:defRPr/>
            </a:pPr>
            <a:r>
              <a:rPr lang="en-US" dirty="0"/>
              <a:t>Schedule in One45 </a:t>
            </a:r>
            <a:r>
              <a:rPr lang="en-CA" dirty="0"/>
              <a:t>and will be emailed to you</a:t>
            </a:r>
            <a:endParaRPr lang="en-US" dirty="0"/>
          </a:p>
          <a:p>
            <a:pPr>
              <a:defRPr/>
            </a:pPr>
            <a:endParaRPr lang="en-US" dirty="0" smtClean="0"/>
          </a:p>
        </p:txBody>
      </p:sp>
      <p:sp>
        <p:nvSpPr>
          <p:cNvPr id="35844" name="Slide Number Placeholder 3"/>
          <p:cNvSpPr>
            <a:spLocks noGrp="1"/>
          </p:cNvSpPr>
          <p:nvPr>
            <p:ph type="sldNum" sz="quarter" idx="12"/>
          </p:nvPr>
        </p:nvSpPr>
        <p:spPr/>
        <p:txBody>
          <a:bodyPr/>
          <a:lstStyle/>
          <a:p>
            <a:pPr>
              <a:defRPr/>
            </a:pPr>
            <a:fld id="{AC272D47-FF40-44D1-AFE7-D1240631BC98}" type="slidenum">
              <a:rPr lang="en-US"/>
              <a:pPr>
                <a:defRPr/>
              </a:pPr>
              <a:t>37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Academic Program </a:t>
            </a:r>
          </a:p>
        </p:txBody>
      </p:sp>
      <p:sp>
        <p:nvSpPr>
          <p:cNvPr id="37891" name="Content Placeholder 2"/>
          <p:cNvSpPr>
            <a:spLocks noGrp="1"/>
          </p:cNvSpPr>
          <p:nvPr>
            <p:ph idx="1"/>
          </p:nvPr>
        </p:nvSpPr>
        <p:spPr/>
        <p:txBody>
          <a:bodyPr/>
          <a:lstStyle/>
          <a:p>
            <a:r>
              <a:rPr lang="en-US" u="sng" dirty="0" smtClean="0"/>
              <a:t>Palliative Care Curriculum</a:t>
            </a:r>
            <a:r>
              <a:rPr lang="en-US" dirty="0" smtClean="0"/>
              <a:t>:</a:t>
            </a:r>
          </a:p>
          <a:p>
            <a:pPr lvl="1"/>
            <a:r>
              <a:rPr lang="en-US" dirty="0" smtClean="0"/>
              <a:t>Mandatory in most programs</a:t>
            </a:r>
          </a:p>
          <a:p>
            <a:pPr lvl="1"/>
            <a:r>
              <a:rPr lang="en-US" dirty="0" smtClean="0"/>
              <a:t>Two 3 hour seminars during Academic Half Day Schedule (Sept, Oct)</a:t>
            </a:r>
          </a:p>
          <a:p>
            <a:pPr lvl="2"/>
            <a:r>
              <a:rPr lang="en-US" dirty="0" smtClean="0"/>
              <a:t>Attendance mandatory</a:t>
            </a:r>
          </a:p>
          <a:p>
            <a:pPr lvl="1"/>
            <a:r>
              <a:rPr lang="en-US" dirty="0"/>
              <a:t>Schedule in One45, and Windsor residents will be notified of their own schedule</a:t>
            </a:r>
          </a:p>
        </p:txBody>
      </p:sp>
      <p:sp>
        <p:nvSpPr>
          <p:cNvPr id="36868" name="Slide Number Placeholder 3"/>
          <p:cNvSpPr>
            <a:spLocks noGrp="1"/>
          </p:cNvSpPr>
          <p:nvPr>
            <p:ph type="sldNum" sz="quarter" idx="12"/>
          </p:nvPr>
        </p:nvSpPr>
        <p:spPr/>
        <p:txBody>
          <a:bodyPr/>
          <a:lstStyle/>
          <a:p>
            <a:pPr>
              <a:defRPr/>
            </a:pPr>
            <a:fld id="{8A496DCA-F8F6-43D8-A3F4-ACE3CE28E25E}" type="slidenum">
              <a:rPr lang="en-US"/>
              <a:pPr>
                <a:defRPr/>
              </a:pPr>
              <a:t>38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Academic Program </a:t>
            </a:r>
          </a:p>
        </p:txBody>
      </p:sp>
      <p:sp>
        <p:nvSpPr>
          <p:cNvPr id="27651" name="Content Placeholder 2"/>
          <p:cNvSpPr>
            <a:spLocks noGrp="1"/>
          </p:cNvSpPr>
          <p:nvPr>
            <p:ph idx="1"/>
          </p:nvPr>
        </p:nvSpPr>
        <p:spPr/>
        <p:txBody>
          <a:bodyPr>
            <a:normAutofit fontScale="92500" lnSpcReduction="10000"/>
          </a:bodyPr>
          <a:lstStyle/>
          <a:p>
            <a:pPr>
              <a:defRPr/>
            </a:pPr>
            <a:r>
              <a:rPr lang="en-US" u="sng" dirty="0" err="1" smtClean="0"/>
              <a:t>Behavioural</a:t>
            </a:r>
            <a:r>
              <a:rPr lang="en-US" u="sng" dirty="0" smtClean="0"/>
              <a:t> Medicine Curriculum</a:t>
            </a:r>
            <a:r>
              <a:rPr lang="en-US" dirty="0" smtClean="0"/>
              <a:t>:</a:t>
            </a:r>
          </a:p>
          <a:p>
            <a:pPr lvl="1">
              <a:defRPr/>
            </a:pPr>
            <a:r>
              <a:rPr lang="en-US" dirty="0" smtClean="0"/>
              <a:t>Three 3 hour sessions per Family Medicine rotation – Attendance mandatory</a:t>
            </a:r>
          </a:p>
          <a:p>
            <a:pPr lvl="1">
              <a:defRPr/>
            </a:pPr>
            <a:r>
              <a:rPr lang="en-US" dirty="0" smtClean="0"/>
              <a:t>Variety of topics – see schedule on-line</a:t>
            </a:r>
          </a:p>
          <a:p>
            <a:pPr lvl="1">
              <a:defRPr/>
            </a:pPr>
            <a:r>
              <a:rPr lang="en-US" dirty="0" smtClean="0"/>
              <a:t>Mainly small group sessions</a:t>
            </a:r>
          </a:p>
          <a:p>
            <a:pPr lvl="1">
              <a:defRPr/>
            </a:pPr>
            <a:r>
              <a:rPr lang="en-US" dirty="0" smtClean="0"/>
              <a:t>Focus on interviewing and communication skills through taped patient encounters and group discussion</a:t>
            </a:r>
          </a:p>
          <a:p>
            <a:pPr lvl="1">
              <a:defRPr/>
            </a:pPr>
            <a:r>
              <a:rPr lang="en-US" dirty="0"/>
              <a:t>Schedule in One45</a:t>
            </a:r>
            <a:r>
              <a:rPr lang="en-CA" dirty="0"/>
              <a:t>, Windsor residents will be notified of their own schedule</a:t>
            </a:r>
            <a:endParaRPr lang="en-US" dirty="0"/>
          </a:p>
          <a:p>
            <a:pPr lvl="1">
              <a:defRPr/>
            </a:pPr>
            <a:endParaRPr lang="en-US" dirty="0" smtClean="0"/>
          </a:p>
        </p:txBody>
      </p:sp>
      <p:sp>
        <p:nvSpPr>
          <p:cNvPr id="37892" name="Slide Number Placeholder 3"/>
          <p:cNvSpPr>
            <a:spLocks noGrp="1"/>
          </p:cNvSpPr>
          <p:nvPr>
            <p:ph type="sldNum" sz="quarter" idx="12"/>
          </p:nvPr>
        </p:nvSpPr>
        <p:spPr/>
        <p:txBody>
          <a:bodyPr/>
          <a:lstStyle/>
          <a:p>
            <a:pPr>
              <a:defRPr/>
            </a:pPr>
            <a:fld id="{4EC72B58-0685-4699-9E99-4BB23DCE1D0C}" type="slidenum">
              <a:rPr lang="en-US"/>
              <a:pPr>
                <a:defRPr/>
              </a:pPr>
              <a:t>39</a:t>
            </a:fld>
            <a:endParaRPr lang="en-US"/>
          </a:p>
        </p:txBody>
      </p:sp>
      <p:sp>
        <p:nvSpPr>
          <p:cNvPr id="38917" name="AutoShape 21">
            <a:hlinkClick r:id="rId2" action="ppaction://hlinksldjump" highlightClick="1"/>
          </p:cNvPr>
          <p:cNvSpPr>
            <a:spLocks noChangeArrowheads="1"/>
          </p:cNvSpPr>
          <p:nvPr/>
        </p:nvSpPr>
        <p:spPr bwMode="auto">
          <a:xfrm>
            <a:off x="8382000" y="6096000"/>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CA" smtClean="0"/>
              <a:t>Greetings</a:t>
            </a:r>
          </a:p>
        </p:txBody>
      </p:sp>
      <p:sp>
        <p:nvSpPr>
          <p:cNvPr id="6147" name="Content Placeholder 2"/>
          <p:cNvSpPr>
            <a:spLocks noGrp="1"/>
          </p:cNvSpPr>
          <p:nvPr>
            <p:ph idx="1"/>
          </p:nvPr>
        </p:nvSpPr>
        <p:spPr/>
        <p:txBody>
          <a:bodyPr/>
          <a:lstStyle/>
          <a:p>
            <a:r>
              <a:rPr lang="en-CA" smtClean="0"/>
              <a:t>Undergraduate Program</a:t>
            </a:r>
          </a:p>
          <a:p>
            <a:r>
              <a:rPr lang="en-CA" smtClean="0"/>
              <a:t>SWOMEN</a:t>
            </a:r>
          </a:p>
        </p:txBody>
      </p:sp>
      <p:sp>
        <p:nvSpPr>
          <p:cNvPr id="4" name="Slide Number Placeholder 3"/>
          <p:cNvSpPr>
            <a:spLocks noGrp="1"/>
          </p:cNvSpPr>
          <p:nvPr>
            <p:ph type="sldNum" sz="quarter" idx="12"/>
          </p:nvPr>
        </p:nvSpPr>
        <p:spPr/>
        <p:txBody>
          <a:bodyPr/>
          <a:lstStyle/>
          <a:p>
            <a:pPr>
              <a:defRPr/>
            </a:pPr>
            <a:fld id="{D2508B0A-6DFC-4F3D-937F-CF434D5DAD6B}" type="slidenum">
              <a:rPr lang="en-US" smtClean="0"/>
              <a:pPr>
                <a:defRPr/>
              </a:pPr>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Academic Program </a:t>
            </a:r>
          </a:p>
        </p:txBody>
      </p:sp>
      <p:sp>
        <p:nvSpPr>
          <p:cNvPr id="27651" name="Content Placeholder 2"/>
          <p:cNvSpPr>
            <a:spLocks noGrp="1"/>
          </p:cNvSpPr>
          <p:nvPr>
            <p:ph idx="1"/>
          </p:nvPr>
        </p:nvSpPr>
        <p:spPr/>
        <p:txBody>
          <a:bodyPr>
            <a:normAutofit/>
          </a:bodyPr>
          <a:lstStyle/>
          <a:p>
            <a:pPr>
              <a:defRPr/>
            </a:pPr>
            <a:r>
              <a:rPr lang="en-US" u="sng" dirty="0" smtClean="0"/>
              <a:t>Continuous Quality Improvement</a:t>
            </a:r>
            <a:r>
              <a:rPr lang="en-US" dirty="0" smtClean="0"/>
              <a:t>:</a:t>
            </a:r>
          </a:p>
          <a:p>
            <a:pPr lvl="1">
              <a:defRPr/>
            </a:pPr>
            <a:r>
              <a:rPr lang="en-CA" dirty="0" smtClean="0"/>
              <a:t>6 online modules completed by 1</a:t>
            </a:r>
            <a:r>
              <a:rPr lang="en-CA" baseline="30000" dirty="0" smtClean="0"/>
              <a:t>st</a:t>
            </a:r>
            <a:r>
              <a:rPr lang="en-CA" dirty="0" smtClean="0"/>
              <a:t> week September </a:t>
            </a:r>
          </a:p>
          <a:p>
            <a:pPr lvl="1">
              <a:defRPr/>
            </a:pPr>
            <a:r>
              <a:rPr lang="en-CA" dirty="0" smtClean="0"/>
              <a:t>Approximately 8 hours</a:t>
            </a:r>
            <a:endParaRPr lang="en-US" dirty="0"/>
          </a:p>
          <a:p>
            <a:pPr lvl="1">
              <a:defRPr/>
            </a:pPr>
            <a:endParaRPr lang="en-US" dirty="0" smtClean="0"/>
          </a:p>
        </p:txBody>
      </p:sp>
      <p:sp>
        <p:nvSpPr>
          <p:cNvPr id="37892" name="Slide Number Placeholder 3"/>
          <p:cNvSpPr>
            <a:spLocks noGrp="1"/>
          </p:cNvSpPr>
          <p:nvPr>
            <p:ph type="sldNum" sz="quarter" idx="12"/>
          </p:nvPr>
        </p:nvSpPr>
        <p:spPr/>
        <p:txBody>
          <a:bodyPr/>
          <a:lstStyle/>
          <a:p>
            <a:pPr>
              <a:defRPr/>
            </a:pPr>
            <a:fld id="{4EC72B58-0685-4699-9E99-4BB23DCE1D0C}" type="slidenum">
              <a:rPr lang="en-US"/>
              <a:pPr>
                <a:defRPr/>
              </a:pPr>
              <a:t>40</a:t>
            </a:fld>
            <a:endParaRPr lang="en-US"/>
          </a:p>
        </p:txBody>
      </p:sp>
      <p:sp>
        <p:nvSpPr>
          <p:cNvPr id="38917" name="AutoShape 21">
            <a:hlinkClick r:id="rId2" action="ppaction://hlinksldjump" highlightClick="1"/>
          </p:cNvPr>
          <p:cNvSpPr>
            <a:spLocks noChangeArrowheads="1"/>
          </p:cNvSpPr>
          <p:nvPr/>
        </p:nvSpPr>
        <p:spPr bwMode="auto">
          <a:xfrm>
            <a:off x="8382000" y="6096000"/>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extLst>
      <p:ext uri="{BB962C8B-B14F-4D97-AF65-F5344CB8AC3E}">
        <p14:creationId xmlns:p14="http://schemas.microsoft.com/office/powerpoint/2010/main" val="167383698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Academic Program </a:t>
            </a:r>
          </a:p>
        </p:txBody>
      </p:sp>
      <p:sp>
        <p:nvSpPr>
          <p:cNvPr id="39939" name="Content Placeholder 2"/>
          <p:cNvSpPr>
            <a:spLocks noGrp="1"/>
          </p:cNvSpPr>
          <p:nvPr>
            <p:ph idx="1"/>
          </p:nvPr>
        </p:nvSpPr>
        <p:spPr/>
        <p:txBody>
          <a:bodyPr/>
          <a:lstStyle/>
          <a:p>
            <a:r>
              <a:rPr lang="en-US" u="sng" dirty="0" smtClean="0"/>
              <a:t>Transition to Residency Series</a:t>
            </a:r>
            <a:r>
              <a:rPr lang="en-US" dirty="0" smtClean="0"/>
              <a:t>:</a:t>
            </a:r>
          </a:p>
          <a:p>
            <a:pPr lvl="1"/>
            <a:r>
              <a:rPr lang="en-US" dirty="0" smtClean="0"/>
              <a:t>Mandatory educational sessions hosted by the Postgraduate Medical Education Office on the </a:t>
            </a:r>
            <a:r>
              <a:rPr lang="en-US" dirty="0" err="1" smtClean="0"/>
              <a:t>CanMEDS</a:t>
            </a:r>
            <a:r>
              <a:rPr lang="en-US" dirty="0" smtClean="0"/>
              <a:t> roles in </a:t>
            </a:r>
            <a:r>
              <a:rPr lang="en-US" dirty="0"/>
              <a:t>July/Aug </a:t>
            </a:r>
            <a:r>
              <a:rPr lang="en-US" dirty="0" smtClean="0">
                <a:hlinkClick r:id="rId2"/>
              </a:rPr>
              <a:t>http://www.schulich.uwo.ca/medicine/postgraduate/academic-half-day-transition-to-residency/files/Linked/Transition%20to%20Residency%20Draft%20Poster%20update_1_3.pdf</a:t>
            </a:r>
            <a:endParaRPr lang="en-US" dirty="0" smtClean="0"/>
          </a:p>
        </p:txBody>
      </p:sp>
      <p:sp>
        <p:nvSpPr>
          <p:cNvPr id="37892" name="Slide Number Placeholder 3"/>
          <p:cNvSpPr>
            <a:spLocks noGrp="1"/>
          </p:cNvSpPr>
          <p:nvPr>
            <p:ph type="sldNum" sz="quarter" idx="12"/>
          </p:nvPr>
        </p:nvSpPr>
        <p:spPr/>
        <p:txBody>
          <a:bodyPr/>
          <a:lstStyle/>
          <a:p>
            <a:pPr>
              <a:defRPr/>
            </a:pPr>
            <a:fld id="{905369BB-FCF0-444B-83C4-A802FC7125D4}" type="slidenum">
              <a:rPr lang="en-US"/>
              <a:pPr>
                <a:defRPr/>
              </a:pPr>
              <a:t>41</a:t>
            </a:fld>
            <a:endParaRPr lang="en-US"/>
          </a:p>
        </p:txBody>
      </p:sp>
      <p:sp>
        <p:nvSpPr>
          <p:cNvPr id="39941" name="AutoShape 21">
            <a:hlinkClick r:id="rId3" action="ppaction://hlinksldjump" highlightClick="1"/>
          </p:cNvPr>
          <p:cNvSpPr>
            <a:spLocks noChangeArrowheads="1"/>
          </p:cNvSpPr>
          <p:nvPr/>
        </p:nvSpPr>
        <p:spPr bwMode="auto">
          <a:xfrm>
            <a:off x="8382000" y="6096000"/>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57200" y="284163"/>
            <a:ext cx="8229600" cy="300037"/>
          </a:xfrm>
        </p:spPr>
        <p:txBody>
          <a:bodyPr/>
          <a:lstStyle/>
          <a:p>
            <a:pPr eaLnBrk="1" hangingPunct="1"/>
            <a:r>
              <a:rPr lang="en-US" dirty="0" smtClean="0"/>
              <a:t>Resident Project - CQI</a:t>
            </a:r>
          </a:p>
        </p:txBody>
      </p:sp>
      <p:sp>
        <p:nvSpPr>
          <p:cNvPr id="40964" name="Rectangle 3"/>
          <p:cNvSpPr>
            <a:spLocks noGrp="1" noChangeArrowheads="1"/>
          </p:cNvSpPr>
          <p:nvPr>
            <p:ph idx="1"/>
          </p:nvPr>
        </p:nvSpPr>
        <p:spPr>
          <a:xfrm>
            <a:off x="457200" y="914400"/>
            <a:ext cx="8229600" cy="4876800"/>
          </a:xfrm>
        </p:spPr>
        <p:txBody>
          <a:bodyPr>
            <a:normAutofit lnSpcReduction="10000"/>
          </a:bodyPr>
          <a:lstStyle/>
          <a:p>
            <a:r>
              <a:rPr lang="en-US" sz="2000" dirty="0" smtClean="0"/>
              <a:t>Work in Groups at home Family Medicine site (groups up to 5 residents) </a:t>
            </a:r>
          </a:p>
          <a:p>
            <a:pPr>
              <a:spcAft>
                <a:spcPts val="0"/>
              </a:spcAft>
            </a:pPr>
            <a:r>
              <a:rPr lang="en-US" sz="2000" dirty="0"/>
              <a:t>PGY1</a:t>
            </a:r>
          </a:p>
          <a:p>
            <a:pPr lvl="1"/>
            <a:r>
              <a:rPr lang="en-US" sz="2000" dirty="0" smtClean="0"/>
              <a:t>Complete </a:t>
            </a:r>
            <a:r>
              <a:rPr lang="en-US" sz="2000" dirty="0"/>
              <a:t>and submit Resident Project proposal to the Department ideally before the </a:t>
            </a:r>
            <a:r>
              <a:rPr lang="en-US" sz="2000" dirty="0" smtClean="0"/>
              <a:t>end </a:t>
            </a:r>
            <a:r>
              <a:rPr lang="en-US" sz="2000" dirty="0"/>
              <a:t>of May, </a:t>
            </a:r>
            <a:r>
              <a:rPr lang="en-US" sz="2000" dirty="0" smtClean="0"/>
              <a:t>PGY1. </a:t>
            </a:r>
          </a:p>
          <a:p>
            <a:pPr>
              <a:spcAft>
                <a:spcPts val="0"/>
              </a:spcAft>
            </a:pPr>
            <a:endParaRPr lang="en-US" sz="2000" dirty="0" smtClean="0"/>
          </a:p>
          <a:p>
            <a:pPr>
              <a:spcAft>
                <a:spcPts val="0"/>
              </a:spcAft>
            </a:pPr>
            <a:r>
              <a:rPr lang="en-US" sz="2000" dirty="0" smtClean="0"/>
              <a:t>PGY2</a:t>
            </a:r>
            <a:endParaRPr lang="en-US" sz="2000" dirty="0"/>
          </a:p>
          <a:p>
            <a:pPr lvl="1"/>
            <a:r>
              <a:rPr lang="en-US" sz="2000" dirty="0"/>
              <a:t>Residents are required to present their progress to date at a Resident Project Progress Day in November/December </a:t>
            </a:r>
            <a:endParaRPr lang="en-US" sz="2000" dirty="0" smtClean="0"/>
          </a:p>
          <a:p>
            <a:pPr lvl="1"/>
            <a:r>
              <a:rPr lang="en-US" sz="2000" dirty="0" smtClean="0"/>
              <a:t>Residents </a:t>
            </a:r>
            <a:r>
              <a:rPr lang="en-US" sz="2000" dirty="0"/>
              <a:t>are required to submit the final version of their Resident Project by end of March, PGY2 ( 6-8 double-spaced pages in total not including references </a:t>
            </a:r>
            <a:endParaRPr lang="en-US" sz="2000" dirty="0" smtClean="0"/>
          </a:p>
          <a:p>
            <a:pPr lvl="1"/>
            <a:r>
              <a:rPr lang="en-US" sz="2000" dirty="0" smtClean="0"/>
              <a:t>Residents </a:t>
            </a:r>
            <a:r>
              <a:rPr lang="en-US" sz="2000" dirty="0"/>
              <a:t>are required to give a presentation (10 </a:t>
            </a:r>
            <a:r>
              <a:rPr lang="en-US" sz="2000" dirty="0" err="1"/>
              <a:t>mins</a:t>
            </a:r>
            <a:r>
              <a:rPr lang="en-US" sz="2000" dirty="0"/>
              <a:t> presentation with 5 </a:t>
            </a:r>
            <a:r>
              <a:rPr lang="en-US" sz="2000" dirty="0" err="1"/>
              <a:t>mins</a:t>
            </a:r>
            <a:r>
              <a:rPr lang="en-US" sz="2000" dirty="0"/>
              <a:t> for Q and A) of their project at Resident Project Day in June.</a:t>
            </a:r>
            <a:endParaRPr lang="en-US" sz="2000" dirty="0" smtClean="0"/>
          </a:p>
        </p:txBody>
      </p:sp>
      <p:sp>
        <p:nvSpPr>
          <p:cNvPr id="4" name="Slide Number Placeholder 4"/>
          <p:cNvSpPr>
            <a:spLocks noGrp="1"/>
          </p:cNvSpPr>
          <p:nvPr>
            <p:ph type="sldNum" sz="quarter" idx="12"/>
          </p:nvPr>
        </p:nvSpPr>
        <p:spPr/>
        <p:txBody>
          <a:bodyPr/>
          <a:lstStyle/>
          <a:p>
            <a:pPr>
              <a:defRPr/>
            </a:pPr>
            <a:fld id="{70FE7F33-F3CF-4E9A-9F72-458DEE71EA5D}" type="slidenum">
              <a:rPr lang="en-US"/>
              <a:pPr>
                <a:defRPr/>
              </a:pPr>
              <a:t>42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sz="4000" dirty="0" smtClean="0"/>
              <a:t>Procedures in Family Medicine</a:t>
            </a:r>
          </a:p>
        </p:txBody>
      </p:sp>
      <p:sp>
        <p:nvSpPr>
          <p:cNvPr id="45060" name="Rectangle 3"/>
          <p:cNvSpPr>
            <a:spLocks noGrp="1" noChangeArrowheads="1"/>
          </p:cNvSpPr>
          <p:nvPr>
            <p:ph type="body" sz="half" idx="1"/>
          </p:nvPr>
        </p:nvSpPr>
        <p:spPr>
          <a:xfrm>
            <a:off x="457200" y="838200"/>
            <a:ext cx="6248400" cy="4419600"/>
          </a:xfrm>
        </p:spPr>
        <p:txBody>
          <a:bodyPr/>
          <a:lstStyle/>
          <a:p>
            <a:pPr eaLnBrk="1" hangingPunct="1">
              <a:spcAft>
                <a:spcPts val="600"/>
              </a:spcAft>
            </a:pPr>
            <a:r>
              <a:rPr lang="en-US" sz="2400" dirty="0" smtClean="0"/>
              <a:t>List in </a:t>
            </a:r>
            <a:r>
              <a:rPr lang="en-US" sz="2400" dirty="0" smtClean="0">
                <a:hlinkClick r:id="rId3"/>
              </a:rPr>
              <a:t>Handbook/Website</a:t>
            </a:r>
            <a:endParaRPr lang="en-US" sz="2400" dirty="0"/>
          </a:p>
          <a:p>
            <a:pPr lvl="2">
              <a:spcAft>
                <a:spcPts val="600"/>
              </a:spcAft>
            </a:pPr>
            <a:r>
              <a:rPr lang="en-US" sz="2000" dirty="0" smtClean="0"/>
              <a:t>Core and Enhanced lists</a:t>
            </a:r>
          </a:p>
          <a:p>
            <a:pPr eaLnBrk="1" hangingPunct="1"/>
            <a:r>
              <a:rPr lang="en-US" sz="2400" dirty="0" smtClean="0">
                <a:hlinkClick r:id="rId4"/>
              </a:rPr>
              <a:t>http://ahd.uwofm.ca/login.asp?accessdenied=/procedures/Default.asp</a:t>
            </a:r>
            <a:endParaRPr lang="en-US" sz="2400" dirty="0" smtClean="0"/>
          </a:p>
          <a:p>
            <a:pPr eaLnBrk="1" hangingPunct="1"/>
            <a:r>
              <a:rPr lang="en-CA" sz="2400" dirty="0" smtClean="0"/>
              <a:t>Must have learned or performed each of the core procedures</a:t>
            </a:r>
          </a:p>
          <a:p>
            <a:pPr eaLnBrk="1" hangingPunct="1"/>
            <a:r>
              <a:rPr lang="en-CA" sz="2400" dirty="0" smtClean="0"/>
              <a:t>Will have incomplete status in program until completed – will delay licensure</a:t>
            </a:r>
            <a:endParaRPr lang="en-US" sz="2400" dirty="0" smtClean="0"/>
          </a:p>
        </p:txBody>
      </p:sp>
      <p:pic>
        <p:nvPicPr>
          <p:cNvPr id="45061" name="Picture 8" descr="hm00163_"/>
          <p:cNvPicPr>
            <a:picLocks noGrp="1" noChangeAspect="1" noChangeArrowheads="1"/>
          </p:cNvPicPr>
          <p:nvPr>
            <p:ph type="clipArt" sz="half" idx="2"/>
          </p:nvPr>
        </p:nvPicPr>
        <p:blipFill>
          <a:blip r:embed="rId5" cstate="print"/>
          <a:srcRect/>
          <a:stretch>
            <a:fillRect/>
          </a:stretch>
        </p:blipFill>
        <p:spPr>
          <a:xfrm>
            <a:off x="6166247" y="1981200"/>
            <a:ext cx="2657078" cy="1905000"/>
          </a:xfrm>
          <a:noFill/>
        </p:spPr>
      </p:pic>
      <p:sp>
        <p:nvSpPr>
          <p:cNvPr id="5" name="Slide Number Placeholder 5"/>
          <p:cNvSpPr>
            <a:spLocks noGrp="1"/>
          </p:cNvSpPr>
          <p:nvPr>
            <p:ph type="sldNum" sz="quarter" idx="11"/>
          </p:nvPr>
        </p:nvSpPr>
        <p:spPr/>
        <p:txBody>
          <a:bodyPr/>
          <a:lstStyle/>
          <a:p>
            <a:pPr>
              <a:defRPr/>
            </a:pPr>
            <a:fld id="{9CA9DE46-AC7C-4601-A8A0-EDD39C90D50B}" type="slidenum">
              <a:rPr lang="en-US"/>
              <a:pPr>
                <a:defRPr/>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sz="4000" dirty="0" smtClean="0"/>
              <a:t>Procedures in Family Medicine</a:t>
            </a:r>
          </a:p>
        </p:txBody>
      </p:sp>
      <p:sp>
        <p:nvSpPr>
          <p:cNvPr id="46084" name="Rectangle 3"/>
          <p:cNvSpPr>
            <a:spLocks noGrp="1" noChangeArrowheads="1"/>
          </p:cNvSpPr>
          <p:nvPr>
            <p:ph type="body" sz="half" idx="1"/>
          </p:nvPr>
        </p:nvSpPr>
        <p:spPr>
          <a:xfrm>
            <a:off x="609600" y="1524000"/>
            <a:ext cx="6096000" cy="4419600"/>
          </a:xfrm>
        </p:spPr>
        <p:txBody>
          <a:bodyPr/>
          <a:lstStyle/>
          <a:p>
            <a:pPr eaLnBrk="1" hangingPunct="1"/>
            <a:r>
              <a:rPr lang="en-US" dirty="0" smtClean="0"/>
              <a:t>Curriculum:</a:t>
            </a:r>
          </a:p>
          <a:p>
            <a:pPr lvl="1" eaLnBrk="1" hangingPunct="1"/>
            <a:r>
              <a:rPr lang="en-US" sz="2400" dirty="0" smtClean="0"/>
              <a:t>1-2 small group based teaching sessions during FM block time</a:t>
            </a:r>
          </a:p>
          <a:p>
            <a:pPr lvl="1" eaLnBrk="1" hangingPunct="1"/>
            <a:r>
              <a:rPr lang="en-US" sz="2400" dirty="0" smtClean="0"/>
              <a:t>Use of DVD/online videos to aid instruction</a:t>
            </a:r>
            <a:r>
              <a:rPr lang="en-US" sz="2400" dirty="0" smtClean="0">
                <a:hlinkClick r:id="rId3"/>
              </a:rPr>
              <a:t> http://www.primarycareprocedures.com/</a:t>
            </a:r>
            <a:endParaRPr lang="en-US" sz="2400" dirty="0" smtClean="0"/>
          </a:p>
          <a:p>
            <a:pPr lvl="1" eaLnBrk="1" hangingPunct="1"/>
            <a:r>
              <a:rPr lang="en-US" sz="2400" dirty="0" smtClean="0"/>
              <a:t>Each teaching unit does procedures</a:t>
            </a:r>
          </a:p>
        </p:txBody>
      </p:sp>
      <p:pic>
        <p:nvPicPr>
          <p:cNvPr id="46085" name="Picture 4" descr="hm00163_"/>
          <p:cNvPicPr>
            <a:picLocks noGrp="1" noChangeAspect="1" noChangeArrowheads="1"/>
          </p:cNvPicPr>
          <p:nvPr>
            <p:ph type="clipArt" sz="half" idx="2"/>
          </p:nvPr>
        </p:nvPicPr>
        <p:blipFill>
          <a:blip r:embed="rId4" cstate="print"/>
          <a:srcRect/>
          <a:stretch>
            <a:fillRect/>
          </a:stretch>
        </p:blipFill>
        <p:spPr>
          <a:xfrm>
            <a:off x="5969668" y="1905000"/>
            <a:ext cx="2869532" cy="2057400"/>
          </a:xfrm>
          <a:noFill/>
        </p:spPr>
      </p:pic>
      <p:sp>
        <p:nvSpPr>
          <p:cNvPr id="6" name="Slide Number Placeholder 5"/>
          <p:cNvSpPr>
            <a:spLocks noGrp="1"/>
          </p:cNvSpPr>
          <p:nvPr>
            <p:ph type="sldNum" sz="quarter" idx="11"/>
          </p:nvPr>
        </p:nvSpPr>
        <p:spPr/>
        <p:txBody>
          <a:bodyPr/>
          <a:lstStyle/>
          <a:p>
            <a:pPr>
              <a:defRPr/>
            </a:pPr>
            <a:fld id="{28926513-7136-4E95-B891-F04BDEF4472E}" type="slidenum">
              <a:rPr lang="en-US"/>
              <a:pPr>
                <a:defRPr/>
              </a:pPr>
              <a:t>44</a:t>
            </a:fld>
            <a:endParaRPr lang="en-US"/>
          </a:p>
        </p:txBody>
      </p:sp>
      <p:sp>
        <p:nvSpPr>
          <p:cNvPr id="46086" name="AutoShape 5">
            <a:hlinkClick r:id="rId5" action="ppaction://hlinksldjump" highlightClick="1"/>
          </p:cNvPr>
          <p:cNvSpPr>
            <a:spLocks noChangeArrowheads="1"/>
          </p:cNvSpPr>
          <p:nvPr/>
        </p:nvSpPr>
        <p:spPr bwMode="auto">
          <a:xfrm>
            <a:off x="8382000" y="5819422"/>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smtClean="0"/>
              <a:t>Obstetrics Policy</a:t>
            </a:r>
          </a:p>
        </p:txBody>
      </p:sp>
      <p:sp>
        <p:nvSpPr>
          <p:cNvPr id="1029" name="Rectangle 3"/>
          <p:cNvSpPr>
            <a:spLocks noGrp="1" noChangeArrowheads="1"/>
          </p:cNvSpPr>
          <p:nvPr>
            <p:ph type="body" sz="half" idx="1"/>
          </p:nvPr>
        </p:nvSpPr>
        <p:spPr>
          <a:xfrm>
            <a:off x="457200" y="990600"/>
            <a:ext cx="6172200" cy="5257800"/>
          </a:xfrm>
        </p:spPr>
        <p:txBody>
          <a:bodyPr>
            <a:normAutofit fontScale="92500" lnSpcReduction="10000"/>
          </a:bodyPr>
          <a:lstStyle/>
          <a:p>
            <a:pPr marL="305596" indent="-305596" eaLnBrk="1" hangingPunct="1">
              <a:lnSpc>
                <a:spcPct val="90000"/>
              </a:lnSpc>
              <a:defRPr/>
            </a:pPr>
            <a:r>
              <a:rPr lang="en-US" sz="2500" dirty="0" smtClean="0"/>
              <a:t>&gt;=3 deliveries with family medicine preceptor</a:t>
            </a:r>
          </a:p>
          <a:p>
            <a:pPr marL="305596" indent="-305596" eaLnBrk="1" hangingPunct="1">
              <a:lnSpc>
                <a:spcPct val="90000"/>
              </a:lnSpc>
              <a:spcAft>
                <a:spcPts val="600"/>
              </a:spcAft>
              <a:defRPr/>
            </a:pPr>
            <a:r>
              <a:rPr lang="en-US" sz="2500" dirty="0" smtClean="0"/>
              <a:t>Experience during FM block time:</a:t>
            </a:r>
          </a:p>
          <a:p>
            <a:pPr marL="662125" lvl="1" indent="-254663" eaLnBrk="1" hangingPunct="1">
              <a:lnSpc>
                <a:spcPct val="90000"/>
              </a:lnSpc>
              <a:defRPr/>
            </a:pPr>
            <a:r>
              <a:rPr lang="en-US" sz="2200" dirty="0" smtClean="0"/>
              <a:t>London: FMC preceptor, Women’s Health Clinic @ LHSC-VC</a:t>
            </a:r>
          </a:p>
          <a:p>
            <a:pPr marL="662125" lvl="1" indent="-254663" eaLnBrk="1" hangingPunct="1">
              <a:lnSpc>
                <a:spcPct val="90000"/>
              </a:lnSpc>
              <a:defRPr/>
            </a:pPr>
            <a:r>
              <a:rPr lang="en-US" sz="2200" dirty="0" smtClean="0"/>
              <a:t>Mount </a:t>
            </a:r>
            <a:r>
              <a:rPr lang="en-US" sz="2200" dirty="0" err="1" smtClean="0"/>
              <a:t>Brydges</a:t>
            </a:r>
            <a:r>
              <a:rPr lang="en-US" sz="2200" dirty="0" smtClean="0"/>
              <a:t>/</a:t>
            </a:r>
            <a:r>
              <a:rPr lang="en-US" sz="2200" dirty="0" err="1" smtClean="0"/>
              <a:t>Strathroy</a:t>
            </a:r>
            <a:r>
              <a:rPr lang="en-US" sz="2200" dirty="0" smtClean="0"/>
              <a:t>: </a:t>
            </a:r>
            <a:r>
              <a:rPr lang="en-US" sz="2200" dirty="0" err="1" smtClean="0"/>
              <a:t>Strathroy</a:t>
            </a:r>
            <a:r>
              <a:rPr lang="en-US" sz="2200" dirty="0" smtClean="0"/>
              <a:t> OB clinic</a:t>
            </a:r>
          </a:p>
          <a:p>
            <a:pPr marL="662125" lvl="1" indent="-254663" eaLnBrk="1" hangingPunct="1">
              <a:lnSpc>
                <a:spcPct val="90000"/>
              </a:lnSpc>
              <a:defRPr/>
            </a:pPr>
            <a:r>
              <a:rPr lang="en-US" sz="2200" dirty="0" err="1" smtClean="0"/>
              <a:t>Tavistock</a:t>
            </a:r>
            <a:r>
              <a:rPr lang="en-US" sz="2200" dirty="0" smtClean="0"/>
              <a:t>: None</a:t>
            </a:r>
          </a:p>
          <a:p>
            <a:pPr marL="662125" lvl="1" indent="-254663" eaLnBrk="1" hangingPunct="1">
              <a:lnSpc>
                <a:spcPct val="90000"/>
              </a:lnSpc>
              <a:defRPr/>
            </a:pPr>
            <a:r>
              <a:rPr lang="en-US" sz="2200" dirty="0" smtClean="0"/>
              <a:t>Windsor: None</a:t>
            </a:r>
          </a:p>
          <a:p>
            <a:pPr marL="662125" lvl="1" indent="-254663" eaLnBrk="1" hangingPunct="1">
              <a:lnSpc>
                <a:spcPct val="90000"/>
              </a:lnSpc>
              <a:defRPr/>
            </a:pPr>
            <a:r>
              <a:rPr lang="en-US" sz="2200" dirty="0" err="1" smtClean="0"/>
              <a:t>Ilderton</a:t>
            </a:r>
            <a:r>
              <a:rPr lang="en-US" sz="2200" dirty="0" smtClean="0"/>
              <a:t>: None</a:t>
            </a:r>
          </a:p>
          <a:p>
            <a:pPr marL="662125" lvl="1" indent="-254663" eaLnBrk="1" hangingPunct="1">
              <a:lnSpc>
                <a:spcPct val="90000"/>
              </a:lnSpc>
              <a:defRPr/>
            </a:pPr>
            <a:r>
              <a:rPr lang="en-CA" sz="2200" dirty="0" smtClean="0"/>
              <a:t>Petrolia, Hanover, </a:t>
            </a:r>
            <a:r>
              <a:rPr lang="en-CA" sz="2200" dirty="0" err="1" smtClean="0"/>
              <a:t>Goderich</a:t>
            </a:r>
            <a:r>
              <a:rPr lang="en-CA" sz="2200" dirty="0" smtClean="0"/>
              <a:t>, Chatham-Kent, Stratford: part of regular FM training</a:t>
            </a:r>
          </a:p>
          <a:p>
            <a:pPr marL="407462" lvl="1" indent="0" eaLnBrk="1" hangingPunct="1">
              <a:lnSpc>
                <a:spcPct val="90000"/>
              </a:lnSpc>
              <a:buNone/>
              <a:defRPr/>
            </a:pPr>
            <a:endParaRPr lang="en-US" sz="2200" dirty="0" smtClean="0"/>
          </a:p>
          <a:p>
            <a:pPr marL="305596" indent="-305596" eaLnBrk="1" hangingPunct="1">
              <a:lnSpc>
                <a:spcPct val="90000"/>
              </a:lnSpc>
              <a:defRPr/>
            </a:pPr>
            <a:r>
              <a:rPr lang="en-CA" dirty="0" smtClean="0"/>
              <a:t>If incomplete will need to show that had adequate exposure to FM-OB role model and # of deliveries during OB rotation</a:t>
            </a:r>
            <a:endParaRPr lang="en-US" dirty="0" smtClean="0"/>
          </a:p>
        </p:txBody>
      </p:sp>
      <p:graphicFrame>
        <p:nvGraphicFramePr>
          <p:cNvPr id="1026" name="Object 5"/>
          <p:cNvGraphicFramePr>
            <a:graphicFrameLocks noGrp="1" noChangeAspect="1"/>
          </p:cNvGraphicFramePr>
          <p:nvPr>
            <p:ph type="clipArt" sz="half" idx="2"/>
          </p:nvPr>
        </p:nvGraphicFramePr>
        <p:xfrm>
          <a:off x="6477000" y="1389063"/>
          <a:ext cx="2274888" cy="2479675"/>
        </p:xfrm>
        <a:graphic>
          <a:graphicData uri="http://schemas.openxmlformats.org/presentationml/2006/ole">
            <mc:AlternateContent xmlns:mc="http://schemas.openxmlformats.org/markup-compatibility/2006">
              <mc:Choice xmlns:v="urn:schemas-microsoft-com:vml" Requires="v">
                <p:oleObj spid="_x0000_s1067" name="Clip" r:id="rId4" imgW="1690726" imgH="1843430" progId="">
                  <p:embed/>
                </p:oleObj>
              </mc:Choice>
              <mc:Fallback>
                <p:oleObj name="Clip" r:id="rId4" imgW="1690726" imgH="1843430" progId="">
                  <p:embed/>
                  <p:pic>
                    <p:nvPicPr>
                      <p:cNvPr id="0" name="Picture 4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389063"/>
                        <a:ext cx="2274888" cy="247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1"/>
          </p:nvPr>
        </p:nvSpPr>
        <p:spPr/>
        <p:txBody>
          <a:bodyPr/>
          <a:lstStyle/>
          <a:p>
            <a:pPr>
              <a:defRPr/>
            </a:pPr>
            <a:fld id="{2EA842B9-EAA0-4FC0-81F5-66E93EE5D4CC}" type="slidenum">
              <a:rPr lang="en-US"/>
              <a:pPr>
                <a:defRPr/>
              </a:pPr>
              <a:t>45</a:t>
            </a:fld>
            <a:endParaRPr lang="en-US"/>
          </a:p>
        </p:txBody>
      </p:sp>
      <p:sp>
        <p:nvSpPr>
          <p:cNvPr id="1030" name="Rectangle 4"/>
          <p:cNvSpPr>
            <a:spLocks noChangeArrowheads="1"/>
          </p:cNvSpPr>
          <p:nvPr/>
        </p:nvSpPr>
        <p:spPr bwMode="auto">
          <a:xfrm>
            <a:off x="4648200" y="1981200"/>
            <a:ext cx="3810000" cy="4114800"/>
          </a:xfrm>
          <a:prstGeom prst="rect">
            <a:avLst/>
          </a:prstGeom>
          <a:noFill/>
          <a:ln w="9525">
            <a:noFill/>
            <a:miter lim="800000"/>
            <a:headEnd/>
            <a:tailEnd/>
          </a:ln>
        </p:spPr>
        <p:txBody>
          <a:bodyPr lIns="81492" tIns="40746" rIns="81492" bIns="40746"/>
          <a:lstStyle/>
          <a:p>
            <a:pPr marL="304800" indent="-304800">
              <a:spcBef>
                <a:spcPct val="20000"/>
              </a:spcBef>
              <a:buFontTx/>
              <a:buChar char="•"/>
            </a:pPr>
            <a:endParaRPr lang="en-US" sz="2500">
              <a:latin typeface="Franklin Gothic Medium"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mtClean="0"/>
              <a:t>Obstetrics Policy</a:t>
            </a:r>
          </a:p>
        </p:txBody>
      </p:sp>
      <p:sp>
        <p:nvSpPr>
          <p:cNvPr id="2053" name="Rectangle 3"/>
          <p:cNvSpPr>
            <a:spLocks noGrp="1" noChangeArrowheads="1"/>
          </p:cNvSpPr>
          <p:nvPr>
            <p:ph type="body" sz="half" idx="1"/>
          </p:nvPr>
        </p:nvSpPr>
        <p:spPr>
          <a:xfrm>
            <a:off x="457200" y="1600200"/>
            <a:ext cx="6172200" cy="4648200"/>
          </a:xfrm>
        </p:spPr>
        <p:txBody>
          <a:bodyPr/>
          <a:lstStyle/>
          <a:p>
            <a:pPr eaLnBrk="1" hangingPunct="1">
              <a:spcAft>
                <a:spcPts val="600"/>
              </a:spcAft>
            </a:pPr>
            <a:r>
              <a:rPr lang="en-US" sz="2500" dirty="0" smtClean="0"/>
              <a:t>Experience outside FM block time:</a:t>
            </a:r>
          </a:p>
          <a:p>
            <a:pPr lvl="2">
              <a:spcAft>
                <a:spcPts val="600"/>
              </a:spcAft>
            </a:pPr>
            <a:r>
              <a:rPr lang="en-US" sz="1800" dirty="0" smtClean="0"/>
              <a:t>Use your FM selective or electives and choose FM preceptor who does OB</a:t>
            </a:r>
            <a:endParaRPr lang="en-US" sz="1600" dirty="0" smtClean="0"/>
          </a:p>
          <a:p>
            <a:pPr eaLnBrk="1" hangingPunct="1"/>
            <a:r>
              <a:rPr lang="en-US" sz="2500" dirty="0" smtClean="0"/>
              <a:t>Evaluations/logbook: </a:t>
            </a:r>
            <a:r>
              <a:rPr lang="en-US" sz="2500" dirty="0" smtClean="0">
                <a:hlinkClick r:id="rId4"/>
              </a:rPr>
              <a:t>http://ahd.uwofm.ca/</a:t>
            </a:r>
            <a:endParaRPr lang="en-US" sz="2500" dirty="0" smtClean="0"/>
          </a:p>
        </p:txBody>
      </p:sp>
      <p:graphicFrame>
        <p:nvGraphicFramePr>
          <p:cNvPr id="2050" name="Object 5"/>
          <p:cNvGraphicFramePr>
            <a:graphicFrameLocks noGrp="1" noChangeAspect="1"/>
          </p:cNvGraphicFramePr>
          <p:nvPr>
            <p:ph type="clipArt" sz="half" idx="2"/>
          </p:nvPr>
        </p:nvGraphicFramePr>
        <p:xfrm>
          <a:off x="6477000" y="1389063"/>
          <a:ext cx="2274888" cy="2479675"/>
        </p:xfrm>
        <a:graphic>
          <a:graphicData uri="http://schemas.openxmlformats.org/presentationml/2006/ole">
            <mc:AlternateContent xmlns:mc="http://schemas.openxmlformats.org/markup-compatibility/2006">
              <mc:Choice xmlns:v="urn:schemas-microsoft-com:vml" Requires="v">
                <p:oleObj spid="_x0000_s2091" name="Clip" r:id="rId5" imgW="1690726" imgH="1843430" progId="">
                  <p:embed/>
                </p:oleObj>
              </mc:Choice>
              <mc:Fallback>
                <p:oleObj name="Clip" r:id="rId5" imgW="1690726" imgH="1843430" progId="">
                  <p:embed/>
                  <p:pic>
                    <p:nvPicPr>
                      <p:cNvPr id="0" name="Picture 4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389063"/>
                        <a:ext cx="2274888" cy="247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1"/>
          </p:nvPr>
        </p:nvSpPr>
        <p:spPr/>
        <p:txBody>
          <a:bodyPr/>
          <a:lstStyle/>
          <a:p>
            <a:pPr>
              <a:defRPr/>
            </a:pPr>
            <a:fld id="{3EE4B7DC-42DE-4E8A-8CC0-7A7E75572DE6}" type="slidenum">
              <a:rPr lang="en-US"/>
              <a:pPr>
                <a:defRPr/>
              </a:pPr>
              <a:t>46</a:t>
            </a:fld>
            <a:endParaRPr lang="en-US"/>
          </a:p>
        </p:txBody>
      </p:sp>
      <p:sp>
        <p:nvSpPr>
          <p:cNvPr id="2054" name="Rectangle 4"/>
          <p:cNvSpPr>
            <a:spLocks noChangeArrowheads="1"/>
          </p:cNvSpPr>
          <p:nvPr/>
        </p:nvSpPr>
        <p:spPr bwMode="auto">
          <a:xfrm>
            <a:off x="4648200" y="1981200"/>
            <a:ext cx="3810000" cy="4114800"/>
          </a:xfrm>
          <a:prstGeom prst="rect">
            <a:avLst/>
          </a:prstGeom>
          <a:noFill/>
          <a:ln w="9525">
            <a:noFill/>
            <a:miter lim="800000"/>
            <a:headEnd/>
            <a:tailEnd/>
          </a:ln>
        </p:spPr>
        <p:txBody>
          <a:bodyPr lIns="81492" tIns="40746" rIns="81492" bIns="40746"/>
          <a:lstStyle/>
          <a:p>
            <a:pPr marL="304800" indent="-304800">
              <a:spcBef>
                <a:spcPct val="20000"/>
              </a:spcBef>
              <a:buFontTx/>
              <a:buChar char="•"/>
            </a:pPr>
            <a:endParaRPr lang="en-US" sz="2500">
              <a:latin typeface="Franklin Gothic Medium" pitchFamily="34" charset="0"/>
            </a:endParaRPr>
          </a:p>
        </p:txBody>
      </p:sp>
      <p:sp>
        <p:nvSpPr>
          <p:cNvPr id="2055" name="AutoShape 5">
            <a:hlinkClick r:id="rId7" action="ppaction://hlinksldjump" highlightClick="1"/>
          </p:cNvPr>
          <p:cNvSpPr>
            <a:spLocks noChangeArrowheads="1"/>
          </p:cNvSpPr>
          <p:nvPr/>
        </p:nvSpPr>
        <p:spPr bwMode="auto">
          <a:xfrm>
            <a:off x="8382000" y="5875867"/>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sz="3600" smtClean="0"/>
              <a:t>Faculty Advisor Program</a:t>
            </a:r>
          </a:p>
        </p:txBody>
      </p:sp>
      <p:sp>
        <p:nvSpPr>
          <p:cNvPr id="47108" name="Rectangle 3"/>
          <p:cNvSpPr>
            <a:spLocks noGrp="1" noChangeArrowheads="1"/>
          </p:cNvSpPr>
          <p:nvPr>
            <p:ph idx="1"/>
          </p:nvPr>
        </p:nvSpPr>
        <p:spPr>
          <a:xfrm>
            <a:off x="457200" y="1295400"/>
            <a:ext cx="8229600" cy="4525963"/>
          </a:xfrm>
        </p:spPr>
        <p:txBody>
          <a:bodyPr/>
          <a:lstStyle/>
          <a:p>
            <a:pPr eaLnBrk="1" hangingPunct="1">
              <a:lnSpc>
                <a:spcPct val="90000"/>
              </a:lnSpc>
              <a:spcAft>
                <a:spcPts val="600"/>
              </a:spcAft>
            </a:pPr>
            <a:r>
              <a:rPr lang="en-US" sz="2500" dirty="0" smtClean="0"/>
              <a:t>Why? </a:t>
            </a:r>
          </a:p>
          <a:p>
            <a:pPr lvl="1" eaLnBrk="1" hangingPunct="1">
              <a:lnSpc>
                <a:spcPct val="90000"/>
              </a:lnSpc>
              <a:buFont typeface="Arial" pitchFamily="34" charset="0"/>
              <a:buChar char="•"/>
            </a:pPr>
            <a:r>
              <a:rPr lang="en-US" sz="2200" dirty="0" smtClean="0"/>
              <a:t>To provide longitudinal mentoring and support throughout residency</a:t>
            </a:r>
          </a:p>
          <a:p>
            <a:pPr lvl="1" eaLnBrk="1" hangingPunct="1">
              <a:lnSpc>
                <a:spcPct val="90000"/>
              </a:lnSpc>
            </a:pPr>
            <a:endParaRPr lang="en-US" sz="2200" dirty="0" smtClean="0"/>
          </a:p>
          <a:p>
            <a:pPr eaLnBrk="1" hangingPunct="1">
              <a:lnSpc>
                <a:spcPct val="90000"/>
              </a:lnSpc>
              <a:spcAft>
                <a:spcPts val="600"/>
              </a:spcAft>
            </a:pPr>
            <a:r>
              <a:rPr lang="en-US" sz="2500" dirty="0" smtClean="0"/>
              <a:t>Who?</a:t>
            </a:r>
          </a:p>
          <a:p>
            <a:pPr lvl="1">
              <a:lnSpc>
                <a:spcPct val="90000"/>
              </a:lnSpc>
              <a:buFont typeface="Arial" pitchFamily="34" charset="0"/>
              <a:buChar char="•"/>
            </a:pPr>
            <a:r>
              <a:rPr lang="en-US" sz="2200" dirty="0" smtClean="0"/>
              <a:t>FM preceptor = default FA</a:t>
            </a:r>
          </a:p>
          <a:p>
            <a:pPr lvl="1">
              <a:lnSpc>
                <a:spcPct val="90000"/>
              </a:lnSpc>
              <a:buFont typeface="Arial" pitchFamily="34" charset="0"/>
              <a:buChar char="•"/>
            </a:pPr>
            <a:r>
              <a:rPr lang="en-US" sz="2200" dirty="0" smtClean="0"/>
              <a:t>Can speak with PG director, R/R coordinator, chief resident to switch</a:t>
            </a:r>
          </a:p>
          <a:p>
            <a:pPr lvl="1" eaLnBrk="1" hangingPunct="1">
              <a:lnSpc>
                <a:spcPct val="90000"/>
              </a:lnSpc>
            </a:pPr>
            <a:endParaRPr lang="en-US" sz="2200" dirty="0" smtClean="0"/>
          </a:p>
          <a:p>
            <a:pPr eaLnBrk="1" hangingPunct="1">
              <a:lnSpc>
                <a:spcPct val="90000"/>
              </a:lnSpc>
              <a:spcAft>
                <a:spcPts val="600"/>
              </a:spcAft>
            </a:pPr>
            <a:r>
              <a:rPr lang="en-US" sz="2500" dirty="0" smtClean="0"/>
              <a:t>What?</a:t>
            </a:r>
          </a:p>
          <a:p>
            <a:pPr lvl="1" eaLnBrk="1" hangingPunct="1">
              <a:lnSpc>
                <a:spcPct val="90000"/>
              </a:lnSpc>
              <a:buFont typeface="Arial" pitchFamily="34" charset="0"/>
              <a:buChar char="•"/>
            </a:pPr>
            <a:r>
              <a:rPr lang="en-US" sz="2200" dirty="0"/>
              <a:t>3</a:t>
            </a:r>
            <a:r>
              <a:rPr lang="en-US" sz="2200" dirty="0" smtClean="0"/>
              <a:t> meetings during PGY1</a:t>
            </a:r>
          </a:p>
          <a:p>
            <a:pPr lvl="1" eaLnBrk="1" hangingPunct="1">
              <a:lnSpc>
                <a:spcPct val="90000"/>
              </a:lnSpc>
              <a:buFont typeface="Arial" pitchFamily="34" charset="0"/>
              <a:buChar char="•"/>
            </a:pPr>
            <a:r>
              <a:rPr lang="en-US" sz="2200" dirty="0" smtClean="0"/>
              <a:t>2 meetings during PGY2</a:t>
            </a:r>
          </a:p>
        </p:txBody>
      </p:sp>
      <p:sp>
        <p:nvSpPr>
          <p:cNvPr id="4" name="Slide Number Placeholder 4"/>
          <p:cNvSpPr>
            <a:spLocks noGrp="1"/>
          </p:cNvSpPr>
          <p:nvPr>
            <p:ph type="sldNum" sz="quarter" idx="12"/>
          </p:nvPr>
        </p:nvSpPr>
        <p:spPr/>
        <p:txBody>
          <a:bodyPr/>
          <a:lstStyle/>
          <a:p>
            <a:pPr>
              <a:defRPr/>
            </a:pPr>
            <a:fld id="{78743923-BD09-42F4-823D-6097A523917A}" type="slidenum">
              <a:rPr lang="en-US"/>
              <a:pPr>
                <a:defRPr/>
              </a:pPr>
              <a:t>47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sz="3600" dirty="0" smtClean="0"/>
              <a:t>Faculty Advisor Program</a:t>
            </a:r>
          </a:p>
        </p:txBody>
      </p:sp>
      <p:sp>
        <p:nvSpPr>
          <p:cNvPr id="5" name="Slide Number Placeholder 4"/>
          <p:cNvSpPr>
            <a:spLocks noGrp="1"/>
          </p:cNvSpPr>
          <p:nvPr>
            <p:ph type="sldNum" sz="quarter" idx="12"/>
          </p:nvPr>
        </p:nvSpPr>
        <p:spPr/>
        <p:txBody>
          <a:bodyPr/>
          <a:lstStyle/>
          <a:p>
            <a:pPr>
              <a:defRPr/>
            </a:pPr>
            <a:fld id="{C4C48743-A909-418B-8DAD-70B3DB7BBA9A}" type="slidenum">
              <a:rPr lang="en-US"/>
              <a:pPr>
                <a:defRPr/>
              </a:pPr>
              <a:t>48</a:t>
            </a:fld>
            <a:endParaRPr lang="en-US"/>
          </a:p>
        </p:txBody>
      </p:sp>
      <p:sp>
        <p:nvSpPr>
          <p:cNvPr id="48133" name="AutoShape 4">
            <a:hlinkClick r:id="rId2" action="ppaction://hlinksldjump" highlightClick="1"/>
          </p:cNvPr>
          <p:cNvSpPr>
            <a:spLocks noChangeArrowheads="1"/>
          </p:cNvSpPr>
          <p:nvPr/>
        </p:nvSpPr>
        <p:spPr bwMode="auto">
          <a:xfrm>
            <a:off x="8382000" y="6096000"/>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209798"/>
            <a:ext cx="5815012" cy="5018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sz="3800" smtClean="0"/>
              <a:t>Direct Observations</a:t>
            </a:r>
          </a:p>
        </p:txBody>
      </p:sp>
      <p:sp>
        <p:nvSpPr>
          <p:cNvPr id="49156" name="Rectangle 3"/>
          <p:cNvSpPr>
            <a:spLocks noGrp="1" noChangeArrowheads="1"/>
          </p:cNvSpPr>
          <p:nvPr>
            <p:ph idx="1"/>
          </p:nvPr>
        </p:nvSpPr>
        <p:spPr/>
        <p:txBody>
          <a:bodyPr>
            <a:normAutofit fontScale="85000" lnSpcReduction="10000"/>
          </a:bodyPr>
          <a:lstStyle/>
          <a:p>
            <a:pPr eaLnBrk="1" hangingPunct="1">
              <a:lnSpc>
                <a:spcPct val="80000"/>
              </a:lnSpc>
              <a:defRPr/>
            </a:pPr>
            <a:r>
              <a:rPr lang="en-US" sz="2500" dirty="0" smtClean="0"/>
              <a:t>Each resident must have 32 documented direct observations by faculty over residency (4 per month of training)</a:t>
            </a:r>
          </a:p>
          <a:p>
            <a:pPr eaLnBrk="1" hangingPunct="1">
              <a:lnSpc>
                <a:spcPct val="80000"/>
              </a:lnSpc>
              <a:defRPr/>
            </a:pPr>
            <a:r>
              <a:rPr lang="en-US" sz="2500" dirty="0" smtClean="0"/>
              <a:t>2 of 32 have to be electronically recorded and documented</a:t>
            </a:r>
          </a:p>
          <a:p>
            <a:pPr eaLnBrk="1" hangingPunct="1">
              <a:lnSpc>
                <a:spcPct val="80000"/>
              </a:lnSpc>
              <a:defRPr/>
            </a:pPr>
            <a:r>
              <a:rPr lang="en-US" sz="2500" dirty="0" smtClean="0"/>
              <a:t>Documentation signed by resident and evaluator</a:t>
            </a:r>
          </a:p>
          <a:p>
            <a:pPr eaLnBrk="1" hangingPunct="1">
              <a:lnSpc>
                <a:spcPct val="80000"/>
              </a:lnSpc>
              <a:defRPr/>
            </a:pPr>
            <a:r>
              <a:rPr lang="en-US" sz="2500" dirty="0" smtClean="0"/>
              <a:t>Joint responsibility of resident &amp; direct supervisor to ensure completion of observations</a:t>
            </a:r>
          </a:p>
          <a:p>
            <a:pPr eaLnBrk="1" hangingPunct="1">
              <a:lnSpc>
                <a:spcPct val="80000"/>
              </a:lnSpc>
              <a:defRPr/>
            </a:pPr>
            <a:r>
              <a:rPr lang="en-US" sz="2500" dirty="0" smtClean="0"/>
              <a:t>Some preceptors will be better than others in keeping track, so you can take things into your own hands and remind your preceptor if necessary, observation forms are </a:t>
            </a:r>
            <a:r>
              <a:rPr lang="en-US" sz="2500" dirty="0" smtClean="0">
                <a:hlinkClick r:id="rId3"/>
              </a:rPr>
              <a:t>here</a:t>
            </a:r>
            <a:r>
              <a:rPr lang="en-US" sz="2500" dirty="0" smtClean="0"/>
              <a:t>.</a:t>
            </a:r>
          </a:p>
          <a:p>
            <a:pPr eaLnBrk="1" hangingPunct="1">
              <a:lnSpc>
                <a:spcPct val="80000"/>
              </a:lnSpc>
              <a:defRPr/>
            </a:pPr>
            <a:r>
              <a:rPr lang="en-US" sz="2500" dirty="0" smtClean="0"/>
              <a:t>All signed forms must be submitted either to your preceptor or his/her secretary for safe-keeping</a:t>
            </a:r>
          </a:p>
        </p:txBody>
      </p:sp>
      <p:sp>
        <p:nvSpPr>
          <p:cNvPr id="5" name="Slide Number Placeholder 4"/>
          <p:cNvSpPr>
            <a:spLocks noGrp="1"/>
          </p:cNvSpPr>
          <p:nvPr>
            <p:ph type="sldNum" sz="quarter" idx="12"/>
          </p:nvPr>
        </p:nvSpPr>
        <p:spPr/>
        <p:txBody>
          <a:bodyPr/>
          <a:lstStyle/>
          <a:p>
            <a:pPr>
              <a:defRPr/>
            </a:pPr>
            <a:fld id="{F1D88D65-814A-45F6-B1E9-09AB6F3410AD}" type="slidenum">
              <a:rPr lang="en-US"/>
              <a:pPr>
                <a:defRPr/>
              </a:pPr>
              <a:t>49</a:t>
            </a:fld>
            <a:endParaRPr lang="en-US"/>
          </a:p>
        </p:txBody>
      </p:sp>
      <p:sp>
        <p:nvSpPr>
          <p:cNvPr id="49157" name="AutoShape 5">
            <a:hlinkClick r:id="" action="ppaction://hlinkshowjump?jump=nextslide" highlightClick="1"/>
          </p:cNvPr>
          <p:cNvSpPr>
            <a:spLocks noChangeArrowheads="1"/>
          </p:cNvSpPr>
          <p:nvPr/>
        </p:nvSpPr>
        <p:spPr bwMode="auto">
          <a:xfrm>
            <a:off x="8466667" y="5757333"/>
            <a:ext cx="304800" cy="381000"/>
          </a:xfrm>
          <a:prstGeom prst="actionButtonForwardNext">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CA" smtClean="0"/>
              <a:t>Greetings from Undergrad!!</a:t>
            </a:r>
          </a:p>
        </p:txBody>
      </p:sp>
      <p:sp>
        <p:nvSpPr>
          <p:cNvPr id="7171" name="Rectangle 3"/>
          <p:cNvSpPr>
            <a:spLocks noGrp="1" noChangeArrowheads="1"/>
          </p:cNvSpPr>
          <p:nvPr>
            <p:ph idx="1"/>
          </p:nvPr>
        </p:nvSpPr>
        <p:spPr/>
        <p:txBody>
          <a:bodyPr/>
          <a:lstStyle/>
          <a:p>
            <a:r>
              <a:rPr lang="en-CA" smtClean="0"/>
              <a:t>All residents play a vital role in teaching clinical clerks who rotate through the Academic Family Medical Centres.</a:t>
            </a:r>
          </a:p>
          <a:p>
            <a:r>
              <a:rPr lang="en-CA" smtClean="0"/>
              <a:t>Thank you for doing your part.</a:t>
            </a:r>
          </a:p>
          <a:p>
            <a:r>
              <a:rPr lang="en-CA" smtClean="0"/>
              <a:t>Here are a few things to keep in mind, as you have students with you.</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09600" y="228600"/>
            <a:ext cx="7772400" cy="1470025"/>
          </a:xfrm>
        </p:spPr>
        <p:txBody>
          <a:bodyPr/>
          <a:lstStyle/>
          <a:p>
            <a:pPr eaLnBrk="1" hangingPunct="1"/>
            <a:r>
              <a:rPr lang="en-US" dirty="0" smtClean="0">
                <a:solidFill>
                  <a:schemeClr val="tx1"/>
                </a:solidFill>
              </a:rPr>
              <a:t>Other Policies</a:t>
            </a:r>
          </a:p>
        </p:txBody>
      </p:sp>
      <p:sp>
        <p:nvSpPr>
          <p:cNvPr id="50179" name="Rectangle 4"/>
          <p:cNvSpPr>
            <a:spLocks noGrp="1" noChangeArrowheads="1"/>
          </p:cNvSpPr>
          <p:nvPr>
            <p:ph type="subTitle" idx="1"/>
          </p:nvPr>
        </p:nvSpPr>
        <p:spPr>
          <a:xfrm>
            <a:off x="1295400" y="1600200"/>
            <a:ext cx="6400800" cy="1752600"/>
          </a:xfrm>
        </p:spPr>
        <p:txBody>
          <a:bodyPr/>
          <a:lstStyle/>
          <a:p>
            <a:pPr eaLnBrk="1" hangingPunct="1"/>
            <a:r>
              <a:rPr lang="en-US" dirty="0" smtClean="0"/>
              <a:t>Not related to residency completion requirements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smtClean="0"/>
              <a:t>Other Policies</a:t>
            </a:r>
          </a:p>
        </p:txBody>
      </p:sp>
      <p:sp>
        <p:nvSpPr>
          <p:cNvPr id="51204" name="Rectangle 3"/>
          <p:cNvSpPr>
            <a:spLocks noGrp="1" noChangeArrowheads="1"/>
          </p:cNvSpPr>
          <p:nvPr>
            <p:ph idx="1"/>
          </p:nvPr>
        </p:nvSpPr>
        <p:spPr>
          <a:xfrm>
            <a:off x="457200" y="1447800"/>
            <a:ext cx="8229600" cy="4525963"/>
          </a:xfrm>
        </p:spPr>
        <p:txBody>
          <a:bodyPr numCol="2"/>
          <a:lstStyle/>
          <a:p>
            <a:pPr eaLnBrk="1" hangingPunct="1">
              <a:lnSpc>
                <a:spcPct val="80000"/>
              </a:lnSpc>
              <a:spcAft>
                <a:spcPts val="600"/>
              </a:spcAft>
            </a:pPr>
            <a:r>
              <a:rPr lang="en-US" sz="2500" dirty="0" smtClean="0"/>
              <a:t>Accommodation/Travel Expense Policy</a:t>
            </a:r>
          </a:p>
          <a:p>
            <a:pPr eaLnBrk="1" hangingPunct="1">
              <a:lnSpc>
                <a:spcPct val="80000"/>
              </a:lnSpc>
              <a:spcAft>
                <a:spcPts val="600"/>
              </a:spcAft>
            </a:pPr>
            <a:r>
              <a:rPr lang="en-US" sz="2500" dirty="0" smtClean="0"/>
              <a:t>Professional Leave/Funding Policy</a:t>
            </a:r>
          </a:p>
          <a:p>
            <a:pPr eaLnBrk="1" hangingPunct="1">
              <a:lnSpc>
                <a:spcPct val="80000"/>
              </a:lnSpc>
              <a:spcAft>
                <a:spcPts val="600"/>
              </a:spcAft>
            </a:pPr>
            <a:r>
              <a:rPr lang="en-US" sz="2500" dirty="0" smtClean="0"/>
              <a:t>Vacation/Holiday Leave</a:t>
            </a:r>
          </a:p>
          <a:p>
            <a:pPr eaLnBrk="1" hangingPunct="1">
              <a:lnSpc>
                <a:spcPct val="80000"/>
              </a:lnSpc>
              <a:spcAft>
                <a:spcPts val="600"/>
              </a:spcAft>
            </a:pPr>
            <a:r>
              <a:rPr lang="en-US" sz="2500" dirty="0" smtClean="0"/>
              <a:t>Maternity/Parental/Health Leave Policy</a:t>
            </a:r>
          </a:p>
          <a:p>
            <a:pPr eaLnBrk="1" hangingPunct="1">
              <a:lnSpc>
                <a:spcPct val="80000"/>
              </a:lnSpc>
              <a:spcAft>
                <a:spcPts val="600"/>
              </a:spcAft>
            </a:pPr>
            <a:r>
              <a:rPr lang="en-US" sz="2500" dirty="0" smtClean="0"/>
              <a:t>Compassionate Leave Policy</a:t>
            </a:r>
          </a:p>
          <a:p>
            <a:pPr eaLnBrk="1" hangingPunct="1">
              <a:lnSpc>
                <a:spcPct val="80000"/>
              </a:lnSpc>
              <a:spcAft>
                <a:spcPts val="600"/>
              </a:spcAft>
            </a:pPr>
            <a:r>
              <a:rPr lang="en-US" sz="2500" dirty="0" smtClean="0"/>
              <a:t>Evaluation Policy</a:t>
            </a:r>
          </a:p>
          <a:p>
            <a:pPr eaLnBrk="1" hangingPunct="1">
              <a:lnSpc>
                <a:spcPct val="80000"/>
              </a:lnSpc>
              <a:spcAft>
                <a:spcPts val="600"/>
              </a:spcAft>
            </a:pPr>
            <a:r>
              <a:rPr lang="en-US" sz="2500" dirty="0" smtClean="0"/>
              <a:t>Rotation Change Requests Policy</a:t>
            </a:r>
          </a:p>
          <a:p>
            <a:pPr eaLnBrk="1" hangingPunct="1">
              <a:lnSpc>
                <a:spcPct val="80000"/>
              </a:lnSpc>
              <a:spcAft>
                <a:spcPts val="600"/>
              </a:spcAft>
            </a:pPr>
            <a:r>
              <a:rPr lang="en-US" sz="2500" dirty="0" smtClean="0"/>
              <a:t>Religious Holidays Policy</a:t>
            </a:r>
          </a:p>
          <a:p>
            <a:pPr eaLnBrk="1" hangingPunct="1">
              <a:lnSpc>
                <a:spcPct val="80000"/>
              </a:lnSpc>
              <a:spcAft>
                <a:spcPts val="600"/>
              </a:spcAft>
            </a:pPr>
            <a:r>
              <a:rPr lang="en-US" sz="2500" dirty="0" smtClean="0"/>
              <a:t>Code of Conduct</a:t>
            </a:r>
          </a:p>
          <a:p>
            <a:pPr eaLnBrk="1" hangingPunct="1">
              <a:lnSpc>
                <a:spcPct val="80000"/>
              </a:lnSpc>
              <a:spcAft>
                <a:spcPts val="600"/>
              </a:spcAft>
            </a:pPr>
            <a:r>
              <a:rPr lang="en-US" sz="2400" dirty="0" smtClean="0"/>
              <a:t>Appropriate Use of Internet, Electronic Networking and Other Media</a:t>
            </a:r>
            <a:endParaRPr lang="en-US" sz="2500" dirty="0" smtClean="0"/>
          </a:p>
          <a:p>
            <a:pPr eaLnBrk="1" hangingPunct="1">
              <a:lnSpc>
                <a:spcPct val="80000"/>
              </a:lnSpc>
              <a:spcAft>
                <a:spcPts val="600"/>
              </a:spcAft>
            </a:pPr>
            <a:r>
              <a:rPr lang="en-US" sz="2500" dirty="0" smtClean="0"/>
              <a:t>Interaction with Industry</a:t>
            </a:r>
          </a:p>
          <a:p>
            <a:pPr eaLnBrk="1" hangingPunct="1">
              <a:lnSpc>
                <a:spcPct val="80000"/>
              </a:lnSpc>
              <a:spcAft>
                <a:spcPts val="600"/>
              </a:spcAft>
            </a:pPr>
            <a:r>
              <a:rPr lang="en-US" sz="2500" dirty="0" smtClean="0"/>
              <a:t>Resident Safety Policy</a:t>
            </a:r>
          </a:p>
          <a:p>
            <a:pPr eaLnBrk="1" hangingPunct="1">
              <a:lnSpc>
                <a:spcPct val="80000"/>
              </a:lnSpc>
              <a:spcAft>
                <a:spcPts val="600"/>
              </a:spcAft>
            </a:pPr>
            <a:r>
              <a:rPr lang="en-US" sz="2500" dirty="0" smtClean="0"/>
              <a:t>Resident Wellness</a:t>
            </a:r>
          </a:p>
          <a:p>
            <a:pPr eaLnBrk="1" hangingPunct="1">
              <a:lnSpc>
                <a:spcPct val="80000"/>
              </a:lnSpc>
              <a:spcAft>
                <a:spcPts val="600"/>
              </a:spcAft>
            </a:pPr>
            <a:r>
              <a:rPr lang="en-US" sz="2500" dirty="0" smtClean="0"/>
              <a:t>Miscellaneous Policies</a:t>
            </a:r>
          </a:p>
        </p:txBody>
      </p:sp>
      <p:sp>
        <p:nvSpPr>
          <p:cNvPr id="4" name="Slide Number Placeholder 4"/>
          <p:cNvSpPr>
            <a:spLocks noGrp="1"/>
          </p:cNvSpPr>
          <p:nvPr>
            <p:ph type="sldNum" sz="quarter" idx="12"/>
          </p:nvPr>
        </p:nvSpPr>
        <p:spPr/>
        <p:txBody>
          <a:bodyPr/>
          <a:lstStyle/>
          <a:p>
            <a:pPr>
              <a:defRPr/>
            </a:pPr>
            <a:fld id="{7F950612-3E57-4F9F-8366-4D5ECC126666}" type="slidenum">
              <a:rPr lang="en-US"/>
              <a:pPr>
                <a:defRPr/>
              </a:pPr>
              <a:t>51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457200" y="284163"/>
            <a:ext cx="8229600" cy="300037"/>
          </a:xfrm>
        </p:spPr>
        <p:txBody>
          <a:bodyPr/>
          <a:lstStyle/>
          <a:p>
            <a:pPr eaLnBrk="1" hangingPunct="1"/>
            <a:r>
              <a:rPr lang="en-US" sz="3200" dirty="0" smtClean="0"/>
              <a:t>Accommodation/Travel Expense Policy</a:t>
            </a:r>
          </a:p>
        </p:txBody>
      </p:sp>
      <p:sp>
        <p:nvSpPr>
          <p:cNvPr id="52228" name="Rectangle 3"/>
          <p:cNvSpPr>
            <a:spLocks noGrp="1" noChangeArrowheads="1"/>
          </p:cNvSpPr>
          <p:nvPr>
            <p:ph type="body" sz="half" idx="1"/>
          </p:nvPr>
        </p:nvSpPr>
        <p:spPr>
          <a:xfrm>
            <a:off x="457200" y="1066800"/>
            <a:ext cx="6553200" cy="4953000"/>
          </a:xfrm>
        </p:spPr>
        <p:txBody>
          <a:bodyPr/>
          <a:lstStyle/>
          <a:p>
            <a:pPr eaLnBrk="1" hangingPunct="1">
              <a:lnSpc>
                <a:spcPct val="90000"/>
              </a:lnSpc>
              <a:spcAft>
                <a:spcPts val="600"/>
              </a:spcAft>
            </a:pPr>
            <a:r>
              <a:rPr lang="en-US" sz="2500" dirty="0" smtClean="0"/>
              <a:t>Covers travel/accommodation necessary for core teaching-related activities and clinical rotations</a:t>
            </a:r>
          </a:p>
          <a:p>
            <a:pPr eaLnBrk="1" hangingPunct="1">
              <a:lnSpc>
                <a:spcPct val="90000"/>
              </a:lnSpc>
              <a:spcAft>
                <a:spcPts val="600"/>
              </a:spcAft>
            </a:pPr>
            <a:r>
              <a:rPr lang="en-CA" sz="2500" dirty="0" smtClean="0"/>
              <a:t>Core teaching activities:</a:t>
            </a:r>
          </a:p>
          <a:p>
            <a:pPr lvl="1" eaLnBrk="1" hangingPunct="1">
              <a:lnSpc>
                <a:spcPct val="90000"/>
              </a:lnSpc>
              <a:buFont typeface="Arial" pitchFamily="34" charset="0"/>
              <a:buChar char="•"/>
            </a:pPr>
            <a:r>
              <a:rPr lang="en-CA" sz="1800" dirty="0" smtClean="0"/>
              <a:t>PGME Transition to Residency Series</a:t>
            </a:r>
          </a:p>
          <a:p>
            <a:pPr lvl="1" eaLnBrk="1" hangingPunct="1">
              <a:lnSpc>
                <a:spcPct val="90000"/>
              </a:lnSpc>
              <a:buFont typeface="Arial" pitchFamily="34" charset="0"/>
              <a:buChar char="•"/>
            </a:pPr>
            <a:r>
              <a:rPr lang="en-CA" sz="1800" dirty="0" smtClean="0"/>
              <a:t>Behavioural medicine curriculum (am)</a:t>
            </a:r>
          </a:p>
          <a:p>
            <a:pPr lvl="1" eaLnBrk="1" hangingPunct="1">
              <a:lnSpc>
                <a:spcPct val="90000"/>
              </a:lnSpc>
              <a:buFont typeface="Arial" pitchFamily="34" charset="0"/>
              <a:buChar char="•"/>
            </a:pPr>
            <a:r>
              <a:rPr lang="en-CA" sz="1800" dirty="0" smtClean="0"/>
              <a:t>Ethics curriculum (pm) </a:t>
            </a:r>
          </a:p>
          <a:p>
            <a:pPr lvl="1" eaLnBrk="1" hangingPunct="1">
              <a:lnSpc>
                <a:spcPct val="90000"/>
              </a:lnSpc>
              <a:buFont typeface="Arial" pitchFamily="34" charset="0"/>
              <a:buChar char="•"/>
            </a:pPr>
            <a:r>
              <a:rPr lang="en-CA" sz="1800" dirty="0" smtClean="0"/>
              <a:t>Mandatory Wed pm academic half-days</a:t>
            </a:r>
          </a:p>
          <a:p>
            <a:pPr lvl="1" eaLnBrk="1" hangingPunct="1">
              <a:lnSpc>
                <a:spcPct val="90000"/>
              </a:lnSpc>
              <a:buFont typeface="Arial" pitchFamily="34" charset="0"/>
              <a:buChar char="•"/>
            </a:pPr>
            <a:r>
              <a:rPr lang="en-CA" sz="1800" dirty="0" smtClean="0"/>
              <a:t>Courses: NRP (am)</a:t>
            </a:r>
          </a:p>
          <a:p>
            <a:pPr lvl="1" eaLnBrk="1" hangingPunct="1">
              <a:lnSpc>
                <a:spcPct val="90000"/>
              </a:lnSpc>
              <a:buFont typeface="Arial" pitchFamily="34" charset="0"/>
              <a:buChar char="•"/>
            </a:pPr>
            <a:r>
              <a:rPr lang="en-CA" sz="1800" dirty="0" smtClean="0"/>
              <a:t>For any teaching session in the am, accommodation can be provided for the night before at designated sites</a:t>
            </a:r>
          </a:p>
          <a:p>
            <a:pPr lvl="1" eaLnBrk="1" hangingPunct="1">
              <a:lnSpc>
                <a:spcPct val="90000"/>
              </a:lnSpc>
              <a:buFont typeface="Arial" pitchFamily="34" charset="0"/>
              <a:buChar char="•"/>
            </a:pPr>
            <a:endParaRPr lang="en-CA" sz="1800" dirty="0" smtClean="0"/>
          </a:p>
          <a:p>
            <a:pPr eaLnBrk="1" hangingPunct="1">
              <a:lnSpc>
                <a:spcPct val="90000"/>
              </a:lnSpc>
            </a:pPr>
            <a:r>
              <a:rPr lang="en-CA" sz="2200" dirty="0" smtClean="0"/>
              <a:t>Core clinical rotations: any non-elective rotations</a:t>
            </a:r>
            <a:endParaRPr lang="en-US" sz="2200" dirty="0" smtClean="0"/>
          </a:p>
        </p:txBody>
      </p:sp>
      <p:pic>
        <p:nvPicPr>
          <p:cNvPr id="52229" name="Picture 5" descr="bd07311_"/>
          <p:cNvPicPr>
            <a:picLocks noGrp="1" noChangeAspect="1" noChangeArrowheads="1"/>
          </p:cNvPicPr>
          <p:nvPr>
            <p:ph type="clipArt" sz="half" idx="2"/>
          </p:nvPr>
        </p:nvPicPr>
        <p:blipFill>
          <a:blip r:embed="rId3" cstate="print"/>
          <a:srcRect/>
          <a:stretch>
            <a:fillRect/>
          </a:stretch>
        </p:blipFill>
        <p:spPr>
          <a:xfrm>
            <a:off x="6934200" y="1447800"/>
            <a:ext cx="2198688" cy="3279209"/>
          </a:xfrm>
        </p:spPr>
      </p:pic>
      <p:sp>
        <p:nvSpPr>
          <p:cNvPr id="5" name="Slide Number Placeholder 5"/>
          <p:cNvSpPr>
            <a:spLocks noGrp="1"/>
          </p:cNvSpPr>
          <p:nvPr>
            <p:ph type="sldNum" sz="quarter" idx="11"/>
          </p:nvPr>
        </p:nvSpPr>
        <p:spPr/>
        <p:txBody>
          <a:bodyPr/>
          <a:lstStyle/>
          <a:p>
            <a:pPr>
              <a:defRPr/>
            </a:pPr>
            <a:fld id="{B31741A3-7B94-4A10-974C-DB27372491CB}" type="slidenum">
              <a:rPr lang="en-US"/>
              <a:pPr>
                <a:defRPr/>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57200" y="284163"/>
            <a:ext cx="8229600" cy="300037"/>
          </a:xfrm>
        </p:spPr>
        <p:txBody>
          <a:bodyPr/>
          <a:lstStyle/>
          <a:p>
            <a:pPr eaLnBrk="1" hangingPunct="1"/>
            <a:r>
              <a:rPr lang="en-US" sz="3200" dirty="0" smtClean="0"/>
              <a:t>Accommodation/Travel Expense Policy</a:t>
            </a:r>
          </a:p>
        </p:txBody>
      </p:sp>
      <p:sp>
        <p:nvSpPr>
          <p:cNvPr id="53252" name="Rectangle 3"/>
          <p:cNvSpPr>
            <a:spLocks noGrp="1" noChangeArrowheads="1"/>
          </p:cNvSpPr>
          <p:nvPr>
            <p:ph type="body" sz="half" idx="1"/>
          </p:nvPr>
        </p:nvSpPr>
        <p:spPr>
          <a:xfrm>
            <a:off x="381000" y="1066800"/>
            <a:ext cx="6400800" cy="4572000"/>
          </a:xfrm>
        </p:spPr>
        <p:txBody>
          <a:bodyPr/>
          <a:lstStyle/>
          <a:p>
            <a:pPr eaLnBrk="1" hangingPunct="1">
              <a:lnSpc>
                <a:spcPct val="90000"/>
              </a:lnSpc>
              <a:spcAft>
                <a:spcPts val="600"/>
              </a:spcAft>
            </a:pPr>
            <a:r>
              <a:rPr lang="en-CA" sz="2500" dirty="0" smtClean="0"/>
              <a:t>If core clinical rotation occurs &gt; 40 km from home-based teaching site:</a:t>
            </a:r>
          </a:p>
          <a:p>
            <a:pPr lvl="1">
              <a:lnSpc>
                <a:spcPct val="90000"/>
              </a:lnSpc>
              <a:buFont typeface="Arial" pitchFamily="34" charset="0"/>
              <a:buChar char="•"/>
            </a:pPr>
            <a:r>
              <a:rPr lang="en-CA" sz="2200" dirty="0" smtClean="0"/>
              <a:t>1 round trip mileage</a:t>
            </a:r>
          </a:p>
          <a:p>
            <a:pPr lvl="1">
              <a:lnSpc>
                <a:spcPct val="90000"/>
              </a:lnSpc>
              <a:buFont typeface="Arial" pitchFamily="34" charset="0"/>
              <a:buChar char="•"/>
            </a:pPr>
            <a:r>
              <a:rPr lang="en-CA" sz="2200" dirty="0" smtClean="0"/>
              <a:t>Accommodation provided or up to $600/month max</a:t>
            </a:r>
          </a:p>
          <a:p>
            <a:pPr lvl="1">
              <a:lnSpc>
                <a:spcPct val="90000"/>
              </a:lnSpc>
              <a:buFont typeface="Arial" pitchFamily="34" charset="0"/>
              <a:buChar char="•"/>
            </a:pPr>
            <a:r>
              <a:rPr lang="en-CA" sz="2200" dirty="0" smtClean="0"/>
              <a:t>Submit receipts within 60 days of rotation completing</a:t>
            </a:r>
          </a:p>
          <a:p>
            <a:pPr lvl="1">
              <a:lnSpc>
                <a:spcPct val="90000"/>
              </a:lnSpc>
              <a:buFont typeface="Arial" pitchFamily="34" charset="0"/>
              <a:buChar char="•"/>
            </a:pPr>
            <a:endParaRPr lang="en-CA" sz="1400" dirty="0" smtClean="0"/>
          </a:p>
          <a:p>
            <a:pPr eaLnBrk="1" hangingPunct="1">
              <a:lnSpc>
                <a:spcPct val="90000"/>
              </a:lnSpc>
              <a:spcAft>
                <a:spcPts val="600"/>
              </a:spcAft>
            </a:pPr>
            <a:r>
              <a:rPr lang="en-CA" dirty="0" smtClean="0"/>
              <a:t>Computers are NOT always available at all accommodations although we strive to provide internet access at all sites</a:t>
            </a:r>
          </a:p>
          <a:p>
            <a:pPr>
              <a:lnSpc>
                <a:spcPct val="90000"/>
              </a:lnSpc>
              <a:buFont typeface="Arial" pitchFamily="34" charset="0"/>
              <a:buChar char="•"/>
            </a:pPr>
            <a:r>
              <a:rPr lang="en-CA" dirty="0" smtClean="0"/>
              <a:t>Good to have a laptop with wireless/wired access</a:t>
            </a:r>
          </a:p>
        </p:txBody>
      </p:sp>
      <p:pic>
        <p:nvPicPr>
          <p:cNvPr id="53253" name="Picture 5" descr="bd07311_"/>
          <p:cNvPicPr>
            <a:picLocks noGrp="1" noChangeAspect="1" noChangeArrowheads="1"/>
          </p:cNvPicPr>
          <p:nvPr>
            <p:ph type="clipArt" sz="half" idx="2"/>
          </p:nvPr>
        </p:nvPicPr>
        <p:blipFill>
          <a:blip r:embed="rId3" cstate="print"/>
          <a:srcRect/>
          <a:stretch>
            <a:fillRect/>
          </a:stretch>
        </p:blipFill>
        <p:spPr>
          <a:xfrm>
            <a:off x="6629400" y="1447800"/>
            <a:ext cx="2503488" cy="3733800"/>
          </a:xfrm>
        </p:spPr>
      </p:pic>
      <p:sp>
        <p:nvSpPr>
          <p:cNvPr id="5" name="Slide Number Placeholder 5"/>
          <p:cNvSpPr>
            <a:spLocks noGrp="1"/>
          </p:cNvSpPr>
          <p:nvPr>
            <p:ph type="sldNum" sz="quarter" idx="11"/>
          </p:nvPr>
        </p:nvSpPr>
        <p:spPr/>
        <p:txBody>
          <a:bodyPr/>
          <a:lstStyle/>
          <a:p>
            <a:pPr>
              <a:defRPr/>
            </a:pPr>
            <a:fld id="{857340E8-1ECB-4D99-A0F6-FA4019F610A0}" type="slidenum">
              <a:rPr lang="en-US"/>
              <a:pPr>
                <a:defRPr/>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457200" y="284163"/>
            <a:ext cx="8229600" cy="300037"/>
          </a:xfrm>
        </p:spPr>
        <p:txBody>
          <a:bodyPr/>
          <a:lstStyle/>
          <a:p>
            <a:pPr eaLnBrk="1" hangingPunct="1"/>
            <a:r>
              <a:rPr lang="en-US" sz="3200" smtClean="0"/>
              <a:t>Accommodation/Travel Expense Policy</a:t>
            </a:r>
          </a:p>
        </p:txBody>
      </p:sp>
      <p:sp>
        <p:nvSpPr>
          <p:cNvPr id="54276" name="Rectangle 3"/>
          <p:cNvSpPr>
            <a:spLocks noGrp="1" noChangeArrowheads="1"/>
          </p:cNvSpPr>
          <p:nvPr>
            <p:ph type="body" sz="half" idx="1"/>
          </p:nvPr>
        </p:nvSpPr>
        <p:spPr>
          <a:xfrm>
            <a:off x="457200" y="1600200"/>
            <a:ext cx="5562600" cy="4419600"/>
          </a:xfrm>
        </p:spPr>
        <p:txBody>
          <a:bodyPr/>
          <a:lstStyle/>
          <a:p>
            <a:pPr marL="474663" indent="-474663" eaLnBrk="1" hangingPunct="1">
              <a:lnSpc>
                <a:spcPct val="80000"/>
              </a:lnSpc>
              <a:spcAft>
                <a:spcPts val="600"/>
              </a:spcAft>
            </a:pPr>
            <a:r>
              <a:rPr lang="en-US" sz="2200" dirty="0" smtClean="0"/>
              <a:t>Mileage reimbursement provided for core rotations ONLY @ established UWO rates</a:t>
            </a:r>
          </a:p>
          <a:p>
            <a:pPr marL="474663" indent="-474663" eaLnBrk="1" hangingPunct="1">
              <a:lnSpc>
                <a:spcPct val="80000"/>
              </a:lnSpc>
              <a:spcAft>
                <a:spcPts val="600"/>
              </a:spcAft>
            </a:pPr>
            <a:endParaRPr lang="en-US" sz="2000" dirty="0" smtClean="0"/>
          </a:p>
          <a:p>
            <a:pPr marL="474663" indent="-474663" eaLnBrk="1" hangingPunct="1">
              <a:lnSpc>
                <a:spcPct val="80000"/>
              </a:lnSpc>
              <a:spcAft>
                <a:spcPts val="600"/>
              </a:spcAft>
            </a:pPr>
            <a:r>
              <a:rPr lang="en-CA" sz="2200" dirty="0" smtClean="0"/>
              <a:t>How to claim?</a:t>
            </a:r>
          </a:p>
          <a:p>
            <a:pPr marL="831850" lvl="1" indent="-474663" eaLnBrk="1" hangingPunct="1">
              <a:lnSpc>
                <a:spcPct val="80000"/>
              </a:lnSpc>
              <a:buFont typeface="Arial" pitchFamily="34" charset="0"/>
              <a:buChar char="•"/>
            </a:pPr>
            <a:r>
              <a:rPr lang="en-CA" sz="2000" dirty="0" smtClean="0"/>
              <a:t>Mileage Logs Receipts must be submitted to Department of Family Medicine office to Ms. Pat Yong within 60 days of end of rotation</a:t>
            </a:r>
          </a:p>
          <a:p>
            <a:pPr marL="831850" lvl="1" indent="-474663" eaLnBrk="1" hangingPunct="1">
              <a:lnSpc>
                <a:spcPct val="80000"/>
              </a:lnSpc>
              <a:buFont typeface="Arial" pitchFamily="34" charset="0"/>
              <a:buChar char="•"/>
            </a:pPr>
            <a:r>
              <a:rPr lang="en-CA" sz="2000" dirty="0" smtClean="0">
                <a:hlinkClick r:id="rId3"/>
              </a:rPr>
              <a:t>Travel Expense Forms/Policy</a:t>
            </a:r>
            <a:endParaRPr lang="en-CA" sz="2000" dirty="0" smtClean="0"/>
          </a:p>
          <a:p>
            <a:pPr marL="474663" indent="-474663" eaLnBrk="1" hangingPunct="1">
              <a:lnSpc>
                <a:spcPct val="80000"/>
              </a:lnSpc>
              <a:buFontTx/>
              <a:buNone/>
            </a:pPr>
            <a:endParaRPr lang="en-US" sz="2200" dirty="0" smtClean="0"/>
          </a:p>
        </p:txBody>
      </p:sp>
      <p:pic>
        <p:nvPicPr>
          <p:cNvPr id="54277" name="Picture 6" descr="bd05679_"/>
          <p:cNvPicPr>
            <a:picLocks noGrp="1" noChangeAspect="1" noChangeArrowheads="1"/>
          </p:cNvPicPr>
          <p:nvPr>
            <p:ph type="clipArt" sz="half" idx="2"/>
          </p:nvPr>
        </p:nvPicPr>
        <p:blipFill>
          <a:blip r:embed="rId4" cstate="print"/>
          <a:srcRect/>
          <a:stretch>
            <a:fillRect/>
          </a:stretch>
        </p:blipFill>
        <p:spPr>
          <a:xfrm>
            <a:off x="6248400" y="1447800"/>
            <a:ext cx="2662238" cy="2613025"/>
          </a:xfrm>
        </p:spPr>
      </p:pic>
      <p:sp>
        <p:nvSpPr>
          <p:cNvPr id="5" name="Slide Number Placeholder 5"/>
          <p:cNvSpPr>
            <a:spLocks noGrp="1"/>
          </p:cNvSpPr>
          <p:nvPr>
            <p:ph type="sldNum" sz="quarter" idx="11"/>
          </p:nvPr>
        </p:nvSpPr>
        <p:spPr/>
        <p:txBody>
          <a:bodyPr/>
          <a:lstStyle/>
          <a:p>
            <a:pPr>
              <a:defRPr/>
            </a:pPr>
            <a:fld id="{A2D95D19-5E92-4CCF-A526-9CF13150DAC1}" type="slidenum">
              <a:rPr lang="en-US"/>
              <a:pPr>
                <a:defRPr/>
              </a:pPr>
              <a:t>54</a:t>
            </a:fld>
            <a:endParaRPr lang="en-US"/>
          </a:p>
        </p:txBody>
      </p:sp>
      <p:sp>
        <p:nvSpPr>
          <p:cNvPr id="54278" name="AutoShape 5">
            <a:hlinkClick r:id="rId5" action="ppaction://hlinksldjump" highlightClick="1"/>
          </p:cNvPr>
          <p:cNvSpPr>
            <a:spLocks noChangeArrowheads="1"/>
          </p:cNvSpPr>
          <p:nvPr/>
        </p:nvSpPr>
        <p:spPr bwMode="auto">
          <a:xfrm>
            <a:off x="8382000" y="6096000"/>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sz="4400" dirty="0" smtClean="0"/>
              <a:t>Professional Leave/Funding</a:t>
            </a:r>
          </a:p>
        </p:txBody>
      </p:sp>
      <p:sp>
        <p:nvSpPr>
          <p:cNvPr id="55300" name="Rectangle 3"/>
          <p:cNvSpPr>
            <a:spLocks noGrp="1" noChangeArrowheads="1"/>
          </p:cNvSpPr>
          <p:nvPr>
            <p:ph idx="1"/>
          </p:nvPr>
        </p:nvSpPr>
        <p:spPr>
          <a:xfrm>
            <a:off x="457200" y="1295400"/>
            <a:ext cx="8229600" cy="4525963"/>
          </a:xfrm>
        </p:spPr>
        <p:txBody>
          <a:bodyPr/>
          <a:lstStyle/>
          <a:p>
            <a:pPr eaLnBrk="1" hangingPunct="1">
              <a:lnSpc>
                <a:spcPct val="80000"/>
              </a:lnSpc>
              <a:spcAft>
                <a:spcPts val="600"/>
              </a:spcAft>
              <a:buFontTx/>
              <a:buNone/>
            </a:pPr>
            <a:r>
              <a:rPr lang="en-US" sz="2500" dirty="0" smtClean="0"/>
              <a:t>Leave Policy:</a:t>
            </a:r>
          </a:p>
          <a:p>
            <a:pPr lvl="1">
              <a:lnSpc>
                <a:spcPct val="80000"/>
              </a:lnSpc>
              <a:buFont typeface="Arial" pitchFamily="34" charset="0"/>
              <a:buChar char="•"/>
            </a:pPr>
            <a:r>
              <a:rPr lang="en-US" sz="2500" dirty="0" smtClean="0"/>
              <a:t>Up to 7 working days per year (weekends do NOT count as working days for professional leave)</a:t>
            </a:r>
          </a:p>
          <a:p>
            <a:pPr lvl="1">
              <a:lnSpc>
                <a:spcPct val="80000"/>
              </a:lnSpc>
              <a:buFont typeface="Arial" pitchFamily="34" charset="0"/>
              <a:buChar char="•"/>
            </a:pPr>
            <a:endParaRPr lang="en-US" sz="2400" dirty="0" smtClean="0"/>
          </a:p>
          <a:p>
            <a:pPr eaLnBrk="1" hangingPunct="1">
              <a:lnSpc>
                <a:spcPct val="80000"/>
              </a:lnSpc>
              <a:spcAft>
                <a:spcPts val="600"/>
              </a:spcAft>
            </a:pPr>
            <a:r>
              <a:rPr lang="en-US" sz="2500" dirty="0" smtClean="0"/>
              <a:t>Eligible activities:</a:t>
            </a:r>
          </a:p>
          <a:p>
            <a:pPr lvl="1" eaLnBrk="1" hangingPunct="1">
              <a:lnSpc>
                <a:spcPct val="80000"/>
              </a:lnSpc>
              <a:buFont typeface="Arial" pitchFamily="34" charset="0"/>
              <a:buChar char="•"/>
            </a:pPr>
            <a:r>
              <a:rPr lang="en-US" sz="2200" dirty="0" smtClean="0"/>
              <a:t>Any course or conference</a:t>
            </a:r>
          </a:p>
          <a:p>
            <a:pPr lvl="1" eaLnBrk="1" hangingPunct="1">
              <a:lnSpc>
                <a:spcPct val="80000"/>
              </a:lnSpc>
              <a:buFont typeface="Arial" pitchFamily="34" charset="0"/>
              <a:buChar char="•"/>
            </a:pPr>
            <a:r>
              <a:rPr lang="en-US" sz="2200" dirty="0" smtClean="0"/>
              <a:t>Study days for examinations</a:t>
            </a:r>
          </a:p>
          <a:p>
            <a:pPr lvl="1" eaLnBrk="1" hangingPunct="1">
              <a:lnSpc>
                <a:spcPct val="80000"/>
              </a:lnSpc>
              <a:buFont typeface="Arial" pitchFamily="34" charset="0"/>
              <a:buChar char="•"/>
            </a:pPr>
            <a:endParaRPr lang="en-US" sz="2000" dirty="0" smtClean="0"/>
          </a:p>
          <a:p>
            <a:pPr eaLnBrk="1" hangingPunct="1">
              <a:lnSpc>
                <a:spcPct val="80000"/>
              </a:lnSpc>
              <a:spcAft>
                <a:spcPts val="600"/>
              </a:spcAft>
            </a:pPr>
            <a:r>
              <a:rPr lang="en-US" sz="2500" dirty="0" smtClean="0"/>
              <a:t>Conditions of granting of leave:</a:t>
            </a:r>
          </a:p>
          <a:p>
            <a:pPr lvl="1" eaLnBrk="1" hangingPunct="1">
              <a:lnSpc>
                <a:spcPct val="80000"/>
              </a:lnSpc>
              <a:buFont typeface="Arial" pitchFamily="34" charset="0"/>
              <a:buChar char="•"/>
            </a:pPr>
            <a:r>
              <a:rPr lang="en-US" sz="2200" dirty="0" smtClean="0"/>
              <a:t>Use request for leave form</a:t>
            </a:r>
          </a:p>
          <a:p>
            <a:pPr lvl="1" eaLnBrk="1" hangingPunct="1">
              <a:lnSpc>
                <a:spcPct val="80000"/>
              </a:lnSpc>
              <a:buFont typeface="Arial" pitchFamily="34" charset="0"/>
              <a:buChar char="•"/>
            </a:pPr>
            <a:r>
              <a:rPr lang="en-US" sz="2200" dirty="0" smtClean="0"/>
              <a:t>Deemed not to have significant impact on the educational and clinical aspects of the rotation according to PAIRO guidelines (</a:t>
            </a:r>
            <a:r>
              <a:rPr lang="en-US" sz="2200" dirty="0" smtClean="0">
                <a:hlinkClick r:id="rId3"/>
              </a:rPr>
              <a:t>http://www.pairo.org/Content/Default.aspx?pg=1287</a:t>
            </a:r>
            <a:r>
              <a:rPr lang="en-US" sz="2200" dirty="0" smtClean="0"/>
              <a:t>)</a:t>
            </a:r>
          </a:p>
        </p:txBody>
      </p:sp>
      <p:sp>
        <p:nvSpPr>
          <p:cNvPr id="4" name="Slide Number Placeholder 4"/>
          <p:cNvSpPr>
            <a:spLocks noGrp="1"/>
          </p:cNvSpPr>
          <p:nvPr>
            <p:ph type="sldNum" sz="quarter" idx="12"/>
          </p:nvPr>
        </p:nvSpPr>
        <p:spPr/>
        <p:txBody>
          <a:bodyPr/>
          <a:lstStyle/>
          <a:p>
            <a:pPr>
              <a:defRPr/>
            </a:pPr>
            <a:fld id="{41DC0462-A3E3-4688-B03A-4340A03560D9}" type="slidenum">
              <a:rPr lang="en-US"/>
              <a:pPr>
                <a:defRPr/>
              </a:pPr>
              <a:t>55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sz="4400" dirty="0" smtClean="0"/>
              <a:t>Professional Leave/Funding</a:t>
            </a:r>
          </a:p>
        </p:txBody>
      </p:sp>
      <p:sp>
        <p:nvSpPr>
          <p:cNvPr id="56324" name="Rectangle 3"/>
          <p:cNvSpPr>
            <a:spLocks noGrp="1" noChangeArrowheads="1"/>
          </p:cNvSpPr>
          <p:nvPr>
            <p:ph idx="1"/>
          </p:nvPr>
        </p:nvSpPr>
        <p:spPr>
          <a:xfrm>
            <a:off x="457200" y="1238956"/>
            <a:ext cx="8229600" cy="5238044"/>
          </a:xfrm>
        </p:spPr>
        <p:txBody>
          <a:bodyPr/>
          <a:lstStyle/>
          <a:p>
            <a:pPr eaLnBrk="1" hangingPunct="1">
              <a:lnSpc>
                <a:spcPct val="80000"/>
              </a:lnSpc>
              <a:buFontTx/>
              <a:buNone/>
            </a:pPr>
            <a:r>
              <a:rPr lang="en-US" sz="2500" dirty="0" smtClean="0"/>
              <a:t>Funding Policy:</a:t>
            </a:r>
          </a:p>
          <a:p>
            <a:pPr eaLnBrk="1" hangingPunct="1">
              <a:lnSpc>
                <a:spcPct val="80000"/>
              </a:lnSpc>
              <a:spcAft>
                <a:spcPts val="600"/>
              </a:spcAft>
            </a:pPr>
            <a:r>
              <a:rPr lang="en-US" sz="2500" dirty="0" smtClean="0"/>
              <a:t>Eligible activities:</a:t>
            </a:r>
          </a:p>
          <a:p>
            <a:pPr lvl="1" eaLnBrk="1" hangingPunct="1">
              <a:lnSpc>
                <a:spcPct val="80000"/>
              </a:lnSpc>
              <a:buFont typeface="Arial" pitchFamily="34" charset="0"/>
              <a:buChar char="•"/>
            </a:pPr>
            <a:r>
              <a:rPr lang="en-US" sz="2200" dirty="0" smtClean="0"/>
              <a:t>Any educational course (within or external to the residency program)</a:t>
            </a:r>
          </a:p>
          <a:p>
            <a:pPr lvl="1" eaLnBrk="1" hangingPunct="1">
              <a:lnSpc>
                <a:spcPct val="80000"/>
              </a:lnSpc>
              <a:buFont typeface="Arial" pitchFamily="34" charset="0"/>
              <a:buChar char="•"/>
            </a:pPr>
            <a:r>
              <a:rPr lang="en-US" sz="2200" dirty="0" smtClean="0"/>
              <a:t>Any conference</a:t>
            </a:r>
          </a:p>
          <a:p>
            <a:pPr lvl="1" eaLnBrk="1" hangingPunct="1">
              <a:lnSpc>
                <a:spcPct val="80000"/>
              </a:lnSpc>
              <a:buFont typeface="Arial" pitchFamily="34" charset="0"/>
              <a:buChar char="•"/>
            </a:pPr>
            <a:r>
              <a:rPr lang="en-US" sz="2200" dirty="0" smtClean="0"/>
              <a:t>Funding can be applied to ONLY registration fees</a:t>
            </a:r>
          </a:p>
          <a:p>
            <a:pPr lvl="1" eaLnBrk="1" hangingPunct="1">
              <a:lnSpc>
                <a:spcPct val="80000"/>
              </a:lnSpc>
              <a:buFont typeface="Arial" pitchFamily="34" charset="0"/>
              <a:buChar char="•"/>
            </a:pPr>
            <a:endParaRPr lang="en-US" sz="1800" dirty="0" smtClean="0"/>
          </a:p>
          <a:p>
            <a:pPr eaLnBrk="1" hangingPunct="1">
              <a:lnSpc>
                <a:spcPct val="80000"/>
              </a:lnSpc>
              <a:spcAft>
                <a:spcPts val="600"/>
              </a:spcAft>
            </a:pPr>
            <a:r>
              <a:rPr lang="en-US" sz="2500" dirty="0" smtClean="0"/>
              <a:t>Available Funding: </a:t>
            </a:r>
          </a:p>
          <a:p>
            <a:pPr lvl="1" eaLnBrk="1" hangingPunct="1">
              <a:lnSpc>
                <a:spcPct val="80000"/>
              </a:lnSpc>
              <a:buFont typeface="Arial" pitchFamily="34" charset="0"/>
              <a:buChar char="•"/>
            </a:pPr>
            <a:r>
              <a:rPr lang="en-US" sz="2200" dirty="0" smtClean="0"/>
              <a:t>$400/year</a:t>
            </a:r>
          </a:p>
          <a:p>
            <a:pPr lvl="1" eaLnBrk="1" hangingPunct="1">
              <a:lnSpc>
                <a:spcPct val="80000"/>
              </a:lnSpc>
              <a:buFont typeface="Arial" pitchFamily="34" charset="0"/>
              <a:buChar char="•"/>
            </a:pPr>
            <a:r>
              <a:rPr lang="en-US" sz="2200" dirty="0" smtClean="0"/>
              <a:t>can be carried over</a:t>
            </a:r>
          </a:p>
          <a:p>
            <a:pPr lvl="1" eaLnBrk="1" hangingPunct="1">
              <a:lnSpc>
                <a:spcPct val="80000"/>
              </a:lnSpc>
              <a:buFont typeface="Arial" pitchFamily="34" charset="0"/>
              <a:buChar char="•"/>
            </a:pPr>
            <a:endParaRPr lang="en-US" sz="1800" dirty="0" smtClean="0"/>
          </a:p>
          <a:p>
            <a:pPr eaLnBrk="1" hangingPunct="1">
              <a:lnSpc>
                <a:spcPct val="80000"/>
              </a:lnSpc>
              <a:spcAft>
                <a:spcPts val="600"/>
              </a:spcAft>
            </a:pPr>
            <a:r>
              <a:rPr lang="en-US" sz="2500" dirty="0" smtClean="0"/>
              <a:t>Conditions of reimbursement:</a:t>
            </a:r>
          </a:p>
          <a:p>
            <a:pPr lvl="1" eaLnBrk="1" hangingPunct="1">
              <a:lnSpc>
                <a:spcPct val="80000"/>
              </a:lnSpc>
              <a:buFont typeface="Arial" pitchFamily="34" charset="0"/>
              <a:buChar char="•"/>
            </a:pPr>
            <a:r>
              <a:rPr lang="en-US" sz="2200" b="1" u="sng" dirty="0" smtClean="0"/>
              <a:t>Original</a:t>
            </a:r>
            <a:r>
              <a:rPr lang="en-US" sz="2200" dirty="0" smtClean="0"/>
              <a:t> receipts submitted </a:t>
            </a:r>
            <a:r>
              <a:rPr lang="en-US" sz="2200" smtClean="0"/>
              <a:t>within 60 </a:t>
            </a:r>
            <a:r>
              <a:rPr lang="en-US" sz="2200" dirty="0" smtClean="0"/>
              <a:t>days of the incurrence of the expense</a:t>
            </a:r>
          </a:p>
        </p:txBody>
      </p:sp>
      <p:sp>
        <p:nvSpPr>
          <p:cNvPr id="5" name="Slide Number Placeholder 4"/>
          <p:cNvSpPr>
            <a:spLocks noGrp="1"/>
          </p:cNvSpPr>
          <p:nvPr>
            <p:ph type="sldNum" sz="quarter" idx="12"/>
          </p:nvPr>
        </p:nvSpPr>
        <p:spPr/>
        <p:txBody>
          <a:bodyPr/>
          <a:lstStyle/>
          <a:p>
            <a:pPr>
              <a:defRPr/>
            </a:pPr>
            <a:fld id="{F40A9DB6-1842-4777-9DCF-D02EE7EAF816}" type="slidenum">
              <a:rPr lang="en-US"/>
              <a:pPr>
                <a:defRPr/>
              </a:pPr>
              <a:t>56</a:t>
            </a:fld>
            <a:endParaRPr lang="en-US"/>
          </a:p>
        </p:txBody>
      </p:sp>
      <p:sp>
        <p:nvSpPr>
          <p:cNvPr id="56325" name="AutoShape 5">
            <a:hlinkClick r:id="rId3" action="ppaction://hlinksldjump" highlightClick="1"/>
          </p:cNvPr>
          <p:cNvSpPr>
            <a:spLocks noChangeArrowheads="1"/>
          </p:cNvSpPr>
          <p:nvPr/>
        </p:nvSpPr>
        <p:spPr bwMode="auto">
          <a:xfrm>
            <a:off x="8382000" y="6096000"/>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sz="3600" smtClean="0"/>
              <a:t>Vacation/Holiday Leave</a:t>
            </a:r>
          </a:p>
        </p:txBody>
      </p:sp>
      <p:sp>
        <p:nvSpPr>
          <p:cNvPr id="50180" name="Rectangle 3"/>
          <p:cNvSpPr>
            <a:spLocks noGrp="1" noChangeArrowheads="1"/>
          </p:cNvSpPr>
          <p:nvPr>
            <p:ph idx="1"/>
          </p:nvPr>
        </p:nvSpPr>
        <p:spPr/>
        <p:txBody>
          <a:bodyPr>
            <a:normAutofit fontScale="92500" lnSpcReduction="10000"/>
          </a:bodyPr>
          <a:lstStyle/>
          <a:p>
            <a:pPr marL="305596" indent="-305596" eaLnBrk="1" hangingPunct="1">
              <a:lnSpc>
                <a:spcPct val="90000"/>
              </a:lnSpc>
              <a:spcAft>
                <a:spcPts val="600"/>
              </a:spcAft>
              <a:defRPr/>
            </a:pPr>
            <a:r>
              <a:rPr lang="en-US" dirty="0" smtClean="0">
                <a:cs typeface="Times New Roman" charset="0"/>
              </a:rPr>
              <a:t>Vacation:</a:t>
            </a:r>
          </a:p>
          <a:p>
            <a:pPr marL="864662" lvl="1" indent="-457200" eaLnBrk="1" hangingPunct="1">
              <a:lnSpc>
                <a:spcPct val="90000"/>
              </a:lnSpc>
              <a:buFont typeface="Arial" pitchFamily="34" charset="0"/>
              <a:buChar char="•"/>
              <a:defRPr/>
            </a:pPr>
            <a:r>
              <a:rPr lang="en-US" dirty="0" smtClean="0">
                <a:cs typeface="Times New Roman" charset="0"/>
              </a:rPr>
              <a:t>4 wks per year (no carryover)</a:t>
            </a:r>
          </a:p>
          <a:p>
            <a:pPr marL="864662" lvl="1" indent="-457200" eaLnBrk="1" hangingPunct="1">
              <a:lnSpc>
                <a:spcPct val="90000"/>
              </a:lnSpc>
              <a:buFont typeface="Arial" pitchFamily="34" charset="0"/>
              <a:buChar char="•"/>
              <a:defRPr/>
            </a:pPr>
            <a:r>
              <a:rPr lang="en-US" dirty="0" smtClean="0">
                <a:cs typeface="Times New Roman" charset="0"/>
              </a:rPr>
              <a:t>Request 4-6 weeks in advance using request for leave form and not later than March 1st</a:t>
            </a:r>
          </a:p>
          <a:p>
            <a:pPr marL="864662" lvl="1" indent="-457200" eaLnBrk="1" hangingPunct="1">
              <a:lnSpc>
                <a:spcPct val="90000"/>
              </a:lnSpc>
              <a:buFont typeface="Arial" pitchFamily="34" charset="0"/>
              <a:buChar char="•"/>
              <a:defRPr/>
            </a:pPr>
            <a:r>
              <a:rPr lang="en-US" dirty="0" smtClean="0">
                <a:cs typeface="Times New Roman" charset="0"/>
              </a:rPr>
              <a:t>Can use vacation elective</a:t>
            </a:r>
          </a:p>
          <a:p>
            <a:pPr marL="864662" lvl="1" indent="-457200" eaLnBrk="1" hangingPunct="1">
              <a:lnSpc>
                <a:spcPct val="90000"/>
              </a:lnSpc>
              <a:buFont typeface="Arial" pitchFamily="34" charset="0"/>
              <a:buChar char="•"/>
              <a:defRPr/>
            </a:pPr>
            <a:r>
              <a:rPr lang="en-US" dirty="0" smtClean="0">
                <a:cs typeface="Times New Roman" charset="0"/>
              </a:rPr>
              <a:t>Divide equitably</a:t>
            </a:r>
          </a:p>
          <a:p>
            <a:pPr marL="864662" lvl="1" indent="-457200" eaLnBrk="1" hangingPunct="1">
              <a:lnSpc>
                <a:spcPct val="90000"/>
              </a:lnSpc>
              <a:buFont typeface="Arial" pitchFamily="34" charset="0"/>
              <a:buChar char="•"/>
              <a:defRPr/>
            </a:pPr>
            <a:r>
              <a:rPr lang="en-CA" b="1" dirty="0" smtClean="0">
                <a:cs typeface="Times New Roman" charset="0"/>
              </a:rPr>
              <a:t>Follow instructions given to you by specific services:</a:t>
            </a:r>
            <a:r>
              <a:rPr lang="en-US" b="1" dirty="0" smtClean="0">
                <a:cs typeface="Times New Roman" charset="0"/>
              </a:rPr>
              <a:t> e.g. Medicine</a:t>
            </a:r>
          </a:p>
          <a:p>
            <a:pPr marL="1018654" lvl="2" indent="-203731" eaLnBrk="1" hangingPunct="1">
              <a:lnSpc>
                <a:spcPct val="90000"/>
              </a:lnSpc>
              <a:defRPr/>
            </a:pPr>
            <a:r>
              <a:rPr lang="en-CA" b="1" dirty="0" smtClean="0">
                <a:cs typeface="Times New Roman" charset="0"/>
              </a:rPr>
              <a:t>You DO NOT have vacation until acknowledged by the service or us</a:t>
            </a:r>
          </a:p>
          <a:p>
            <a:pPr marL="1018654" lvl="2" indent="-203731" eaLnBrk="1" hangingPunct="1">
              <a:lnSpc>
                <a:spcPct val="90000"/>
              </a:lnSpc>
              <a:defRPr/>
            </a:pPr>
            <a:r>
              <a:rPr lang="en-CA" b="1" dirty="0" smtClean="0">
                <a:cs typeface="Times New Roman" charset="0"/>
              </a:rPr>
              <a:t>Also notify services of time needed away from call (for Medicine)</a:t>
            </a:r>
          </a:p>
        </p:txBody>
      </p:sp>
      <p:sp>
        <p:nvSpPr>
          <p:cNvPr id="4" name="Slide Number Placeholder 4"/>
          <p:cNvSpPr>
            <a:spLocks noGrp="1"/>
          </p:cNvSpPr>
          <p:nvPr>
            <p:ph type="sldNum" sz="quarter" idx="12"/>
          </p:nvPr>
        </p:nvSpPr>
        <p:spPr/>
        <p:txBody>
          <a:bodyPr/>
          <a:lstStyle/>
          <a:p>
            <a:pPr>
              <a:defRPr/>
            </a:pPr>
            <a:fld id="{7B456528-A250-4573-A1B5-FFC68EAA81D0}" type="slidenum">
              <a:rPr lang="en-US"/>
              <a:pPr>
                <a:defRPr/>
              </a:pPr>
              <a:t>57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sz="3600" smtClean="0"/>
              <a:t>Vacation/Holiday Leave</a:t>
            </a:r>
          </a:p>
        </p:txBody>
      </p:sp>
      <p:sp>
        <p:nvSpPr>
          <p:cNvPr id="58372" name="Rectangle 3"/>
          <p:cNvSpPr>
            <a:spLocks noGrp="1" noChangeArrowheads="1"/>
          </p:cNvSpPr>
          <p:nvPr>
            <p:ph idx="1"/>
          </p:nvPr>
        </p:nvSpPr>
        <p:spPr/>
        <p:txBody>
          <a:bodyPr/>
          <a:lstStyle/>
          <a:p>
            <a:pPr eaLnBrk="1" hangingPunct="1"/>
            <a:r>
              <a:rPr lang="en-US" sz="2500" smtClean="0">
                <a:cs typeface="Times New Roman" charset="0"/>
              </a:rPr>
              <a:t>Vacation and Completion/Evaluation of Rotation:</a:t>
            </a:r>
          </a:p>
          <a:p>
            <a:pPr lvl="1" eaLnBrk="1" hangingPunct="1"/>
            <a:r>
              <a:rPr lang="en-US" sz="2200" smtClean="0"/>
              <a:t>If &gt; 1 week of a 4 week rotation is missed due to any reason (including vacation leave), this may affect the evaluation of the rotation and remediation in the form of additional time in that particular rotation will be needed</a:t>
            </a:r>
          </a:p>
          <a:p>
            <a:pPr lvl="1" eaLnBrk="1" hangingPunct="1"/>
            <a:r>
              <a:rPr lang="en-US" sz="2200" smtClean="0"/>
              <a:t>If a significant portion of a 16-week family medicine core rotation is missed due to any reason (including vacation leave), this may affect the evaluation of the rotation and remediation in the form of additional time in family medicine will be needed</a:t>
            </a:r>
          </a:p>
        </p:txBody>
      </p:sp>
      <p:sp>
        <p:nvSpPr>
          <p:cNvPr id="4" name="Slide Number Placeholder 4"/>
          <p:cNvSpPr>
            <a:spLocks noGrp="1"/>
          </p:cNvSpPr>
          <p:nvPr>
            <p:ph type="sldNum" sz="quarter" idx="12"/>
          </p:nvPr>
        </p:nvSpPr>
        <p:spPr/>
        <p:txBody>
          <a:bodyPr/>
          <a:lstStyle/>
          <a:p>
            <a:pPr>
              <a:defRPr/>
            </a:pPr>
            <a:fld id="{B685E68F-546B-4D4C-8357-5A61D6D2AF80}" type="slidenum">
              <a:rPr lang="en-US"/>
              <a:pPr>
                <a:defRPr/>
              </a:pPr>
              <a:t>58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sz="3600" smtClean="0"/>
              <a:t>Vacation/Holiday Leave</a:t>
            </a:r>
          </a:p>
        </p:txBody>
      </p:sp>
      <p:sp>
        <p:nvSpPr>
          <p:cNvPr id="59396" name="Rectangle 3"/>
          <p:cNvSpPr>
            <a:spLocks noGrp="1" noChangeArrowheads="1"/>
          </p:cNvSpPr>
          <p:nvPr>
            <p:ph idx="1"/>
          </p:nvPr>
        </p:nvSpPr>
        <p:spPr/>
        <p:txBody>
          <a:bodyPr/>
          <a:lstStyle/>
          <a:p>
            <a:pPr eaLnBrk="1" hangingPunct="1">
              <a:lnSpc>
                <a:spcPct val="90000"/>
              </a:lnSpc>
              <a:buFontTx/>
              <a:buNone/>
            </a:pPr>
            <a:r>
              <a:rPr lang="en-US" sz="2500" dirty="0" smtClean="0"/>
              <a:t>Statutory Holidays</a:t>
            </a:r>
          </a:p>
          <a:p>
            <a:pPr eaLnBrk="1" hangingPunct="1">
              <a:lnSpc>
                <a:spcPct val="90000"/>
              </a:lnSpc>
            </a:pPr>
            <a:r>
              <a:rPr lang="en-US" sz="2500" dirty="0" smtClean="0"/>
              <a:t>If residents work on a statutory holiday, they are entitled to a day off in lieu of that holiday. The "lieu day" is to be taken within 90 days.</a:t>
            </a:r>
          </a:p>
          <a:p>
            <a:pPr eaLnBrk="1" hangingPunct="1">
              <a:lnSpc>
                <a:spcPct val="90000"/>
              </a:lnSpc>
            </a:pPr>
            <a:r>
              <a:rPr lang="en-US" sz="2500" dirty="0" smtClean="0"/>
              <a:t>All residents are entitled to 5 consecutive days off during the 12 day period encompassing Christmas Day and New Year’s Day. These 5 days account for Christmas Day, New Year’s Day, Boxing Day and two weekend days. Each resident will get either Christmas or New Year’s Day off.</a:t>
            </a:r>
          </a:p>
        </p:txBody>
      </p:sp>
      <p:sp>
        <p:nvSpPr>
          <p:cNvPr id="4" name="Slide Number Placeholder 4"/>
          <p:cNvSpPr>
            <a:spLocks noGrp="1"/>
          </p:cNvSpPr>
          <p:nvPr>
            <p:ph type="sldNum" sz="quarter" idx="12"/>
          </p:nvPr>
        </p:nvSpPr>
        <p:spPr/>
        <p:txBody>
          <a:bodyPr/>
          <a:lstStyle/>
          <a:p>
            <a:pPr>
              <a:defRPr/>
            </a:pPr>
            <a:fld id="{EFA9DCFF-3255-474D-ABAF-8332A5E37BE8}" type="slidenum">
              <a:rPr lang="en-US"/>
              <a:pPr>
                <a:defRPr/>
              </a:pPr>
              <a:t>59</a:t>
            </a:fld>
            <a:endParaRPr lang="en-US"/>
          </a:p>
        </p:txBody>
      </p:sp>
      <p:sp>
        <p:nvSpPr>
          <p:cNvPr id="59397" name="AutoShape 5">
            <a:hlinkClick r:id="rId2" action="ppaction://hlinksldjump" highlightClick="1"/>
          </p:cNvPr>
          <p:cNvSpPr>
            <a:spLocks noChangeArrowheads="1"/>
          </p:cNvSpPr>
          <p:nvPr/>
        </p:nvSpPr>
        <p:spPr bwMode="auto">
          <a:xfrm>
            <a:off x="8382000" y="6096000"/>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CA" smtClean="0"/>
              <a:t>Your Role…</a:t>
            </a:r>
          </a:p>
        </p:txBody>
      </p:sp>
      <p:sp>
        <p:nvSpPr>
          <p:cNvPr id="8195" name="Rectangle 3"/>
          <p:cNvSpPr>
            <a:spLocks noGrp="1" noChangeArrowheads="1"/>
          </p:cNvSpPr>
          <p:nvPr>
            <p:ph idx="1"/>
          </p:nvPr>
        </p:nvSpPr>
        <p:spPr/>
        <p:txBody>
          <a:bodyPr/>
          <a:lstStyle/>
          <a:p>
            <a:r>
              <a:rPr lang="en-CA" dirty="0" smtClean="0"/>
              <a:t>If you are uncomfortable supervising clinical clerks, please let your supervisor know.</a:t>
            </a:r>
          </a:p>
          <a:p>
            <a:r>
              <a:rPr lang="en-CA" dirty="0" smtClean="0"/>
              <a:t>All clinical clerks have a set of objectives that inform their learning experience.</a:t>
            </a:r>
          </a:p>
          <a:p>
            <a:r>
              <a:rPr lang="en-CA" smtClean="0"/>
              <a:t>You may review the </a:t>
            </a:r>
            <a:r>
              <a:rPr lang="en-CA" smtClean="0">
                <a:hlinkClick r:id="rId2"/>
              </a:rPr>
              <a:t>objectives</a:t>
            </a:r>
            <a:r>
              <a:rPr lang="en-CA" smtClean="0"/>
              <a:t> which are available online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sz="3600" smtClean="0"/>
              <a:t>Vacation/Holiday Leave</a:t>
            </a:r>
          </a:p>
        </p:txBody>
      </p:sp>
      <p:sp>
        <p:nvSpPr>
          <p:cNvPr id="59396" name="Rectangle 3"/>
          <p:cNvSpPr>
            <a:spLocks noGrp="1" noChangeArrowheads="1"/>
          </p:cNvSpPr>
          <p:nvPr>
            <p:ph idx="1"/>
          </p:nvPr>
        </p:nvSpPr>
        <p:spPr/>
        <p:txBody>
          <a:bodyPr/>
          <a:lstStyle/>
          <a:p>
            <a:pPr eaLnBrk="1" hangingPunct="1">
              <a:lnSpc>
                <a:spcPct val="90000"/>
              </a:lnSpc>
              <a:buFontTx/>
              <a:buNone/>
            </a:pPr>
            <a:r>
              <a:rPr lang="en-US" sz="2500" dirty="0" smtClean="0"/>
              <a:t>Reminders</a:t>
            </a:r>
          </a:p>
          <a:p>
            <a:pPr eaLnBrk="1" hangingPunct="1">
              <a:lnSpc>
                <a:spcPct val="90000"/>
              </a:lnSpc>
            </a:pPr>
            <a:r>
              <a:rPr lang="en-US" sz="2500" dirty="0" smtClean="0"/>
              <a:t>You CANNOT take half a day of conference leave – but CAN take individual days</a:t>
            </a:r>
          </a:p>
          <a:p>
            <a:pPr eaLnBrk="1" hangingPunct="1">
              <a:lnSpc>
                <a:spcPct val="90000"/>
              </a:lnSpc>
            </a:pPr>
            <a:r>
              <a:rPr lang="en-US" sz="2500" dirty="0" smtClean="0"/>
              <a:t>You CANNOT take vacation that is less than 1 week in duration</a:t>
            </a:r>
          </a:p>
          <a:p>
            <a:pPr eaLnBrk="1" hangingPunct="1">
              <a:lnSpc>
                <a:spcPct val="90000"/>
              </a:lnSpc>
            </a:pPr>
            <a:r>
              <a:rPr lang="en-US" sz="2500" dirty="0" smtClean="0"/>
              <a:t>Academic half-day time is considered working hours – if you want to take off the Wednesday, you must use a conference leave day</a:t>
            </a:r>
          </a:p>
        </p:txBody>
      </p:sp>
      <p:sp>
        <p:nvSpPr>
          <p:cNvPr id="4" name="Slide Number Placeholder 4"/>
          <p:cNvSpPr>
            <a:spLocks noGrp="1"/>
          </p:cNvSpPr>
          <p:nvPr>
            <p:ph type="sldNum" sz="quarter" idx="12"/>
          </p:nvPr>
        </p:nvSpPr>
        <p:spPr/>
        <p:txBody>
          <a:bodyPr/>
          <a:lstStyle/>
          <a:p>
            <a:pPr>
              <a:defRPr/>
            </a:pPr>
            <a:fld id="{EFA9DCFF-3255-474D-ABAF-8332A5E37BE8}" type="slidenum">
              <a:rPr lang="en-US"/>
              <a:pPr>
                <a:defRPr/>
              </a:pPr>
              <a:t>60</a:t>
            </a:fld>
            <a:endParaRPr lang="en-US"/>
          </a:p>
        </p:txBody>
      </p:sp>
      <p:sp>
        <p:nvSpPr>
          <p:cNvPr id="59397" name="AutoShape 5">
            <a:hlinkClick r:id="rId2" action="ppaction://hlinksldjump" highlightClick="1"/>
          </p:cNvPr>
          <p:cNvSpPr>
            <a:spLocks noChangeArrowheads="1"/>
          </p:cNvSpPr>
          <p:nvPr/>
        </p:nvSpPr>
        <p:spPr bwMode="auto">
          <a:xfrm>
            <a:off x="8382000" y="6096000"/>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sz="3600" dirty="0" smtClean="0"/>
              <a:t>Religious Holidays</a:t>
            </a:r>
          </a:p>
        </p:txBody>
      </p:sp>
      <p:sp>
        <p:nvSpPr>
          <p:cNvPr id="65540" name="Rectangle 3"/>
          <p:cNvSpPr>
            <a:spLocks noGrp="1" noChangeArrowheads="1"/>
          </p:cNvSpPr>
          <p:nvPr>
            <p:ph idx="1"/>
          </p:nvPr>
        </p:nvSpPr>
        <p:spPr/>
        <p:txBody>
          <a:bodyPr/>
          <a:lstStyle/>
          <a:p>
            <a:pPr eaLnBrk="1" hangingPunct="1"/>
            <a:r>
              <a:rPr lang="en-US" dirty="0" smtClean="0"/>
              <a:t>Residents can take religious holidays as required</a:t>
            </a:r>
          </a:p>
          <a:p>
            <a:pPr lvl="1" eaLnBrk="1" hangingPunct="1"/>
            <a:r>
              <a:rPr lang="en-US" dirty="0" smtClean="0"/>
              <a:t>Must submit written request (can use request for leave form)</a:t>
            </a:r>
          </a:p>
          <a:p>
            <a:pPr lvl="1" eaLnBrk="1" hangingPunct="1"/>
            <a:r>
              <a:rPr lang="en-US" dirty="0"/>
              <a:t>May</a:t>
            </a:r>
            <a:r>
              <a:rPr lang="en-US" dirty="0" smtClean="0"/>
              <a:t> not be granted due to popularity and patient </a:t>
            </a:r>
            <a:r>
              <a:rPr lang="en-US" dirty="0"/>
              <a:t>care </a:t>
            </a:r>
            <a:r>
              <a:rPr lang="en-US" dirty="0" smtClean="0"/>
              <a:t>activities</a:t>
            </a:r>
          </a:p>
          <a:p>
            <a:pPr lvl="1" eaLnBrk="1" hangingPunct="1"/>
            <a:endParaRPr lang="en-US" dirty="0"/>
          </a:p>
          <a:p>
            <a:pPr eaLnBrk="1" hangingPunct="1"/>
            <a:r>
              <a:rPr lang="en-US" dirty="0">
                <a:latin typeface="+mn-lt"/>
              </a:rPr>
              <a:t>Religious holidays taken = Conference Days</a:t>
            </a:r>
          </a:p>
        </p:txBody>
      </p:sp>
      <p:sp>
        <p:nvSpPr>
          <p:cNvPr id="5" name="Slide Number Placeholder 4"/>
          <p:cNvSpPr>
            <a:spLocks noGrp="1"/>
          </p:cNvSpPr>
          <p:nvPr>
            <p:ph type="sldNum" sz="quarter" idx="12"/>
          </p:nvPr>
        </p:nvSpPr>
        <p:spPr/>
        <p:txBody>
          <a:bodyPr/>
          <a:lstStyle/>
          <a:p>
            <a:pPr>
              <a:defRPr/>
            </a:pPr>
            <a:fld id="{818A0FD2-BC94-4B2D-89CD-15045EC0F216}" type="slidenum">
              <a:rPr lang="en-US"/>
              <a:pPr>
                <a:defRPr/>
              </a:pPr>
              <a:t>61</a:t>
            </a:fld>
            <a:endParaRPr lang="en-US"/>
          </a:p>
        </p:txBody>
      </p:sp>
      <p:sp>
        <p:nvSpPr>
          <p:cNvPr id="65541" name="AutoShape 4">
            <a:hlinkClick r:id="rId2" action="ppaction://hlinksldjump" highlightClick="1"/>
          </p:cNvPr>
          <p:cNvSpPr>
            <a:spLocks noChangeArrowheads="1"/>
          </p:cNvSpPr>
          <p:nvPr/>
        </p:nvSpPr>
        <p:spPr bwMode="auto">
          <a:xfrm>
            <a:off x="8534400" y="5892800"/>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57200" y="176213"/>
            <a:ext cx="8229600" cy="515937"/>
          </a:xfrm>
        </p:spPr>
        <p:txBody>
          <a:bodyPr/>
          <a:lstStyle/>
          <a:p>
            <a:pPr eaLnBrk="1" hangingPunct="1"/>
            <a:r>
              <a:rPr lang="en-US" sz="4000" dirty="0" smtClean="0"/>
              <a:t>Maternity/Parental/Health Leave</a:t>
            </a:r>
          </a:p>
        </p:txBody>
      </p:sp>
      <p:sp>
        <p:nvSpPr>
          <p:cNvPr id="60420" name="Rectangle 3"/>
          <p:cNvSpPr>
            <a:spLocks noGrp="1" noChangeArrowheads="1"/>
          </p:cNvSpPr>
          <p:nvPr>
            <p:ph idx="1"/>
          </p:nvPr>
        </p:nvSpPr>
        <p:spPr>
          <a:xfrm>
            <a:off x="457200" y="990600"/>
            <a:ext cx="8229600" cy="4525963"/>
          </a:xfrm>
        </p:spPr>
        <p:txBody>
          <a:bodyPr/>
          <a:lstStyle/>
          <a:p>
            <a:pPr eaLnBrk="1" hangingPunct="1">
              <a:lnSpc>
                <a:spcPct val="90000"/>
              </a:lnSpc>
            </a:pPr>
            <a:r>
              <a:rPr lang="en-US" sz="2500" dirty="0" smtClean="0">
                <a:cs typeface="Times New Roman" charset="0"/>
              </a:rPr>
              <a:t>Discuss with supervisor and respective program director ASAP</a:t>
            </a:r>
          </a:p>
          <a:p>
            <a:pPr eaLnBrk="1" hangingPunct="1">
              <a:lnSpc>
                <a:spcPct val="90000"/>
              </a:lnSpc>
            </a:pPr>
            <a:r>
              <a:rPr lang="en-US" sz="2500" dirty="0" smtClean="0">
                <a:cs typeface="Times New Roman" charset="0"/>
              </a:rPr>
              <a:t>Inform Ms. Sharon Story</a:t>
            </a:r>
          </a:p>
          <a:p>
            <a:pPr eaLnBrk="1" hangingPunct="1">
              <a:lnSpc>
                <a:spcPct val="90000"/>
              </a:lnSpc>
            </a:pPr>
            <a:r>
              <a:rPr lang="en-US" sz="2500" dirty="0" smtClean="0">
                <a:cs typeface="Times New Roman" charset="0"/>
              </a:rPr>
              <a:t>Written request &amp; Doctor’s Note</a:t>
            </a:r>
          </a:p>
          <a:p>
            <a:pPr eaLnBrk="1" hangingPunct="1">
              <a:lnSpc>
                <a:spcPct val="90000"/>
              </a:lnSpc>
            </a:pPr>
            <a:r>
              <a:rPr lang="en-US" sz="2500" dirty="0" smtClean="0">
                <a:cs typeface="Times New Roman" charset="0"/>
              </a:rPr>
              <a:t>Program requirements and schedule will be worked out with PG director</a:t>
            </a:r>
          </a:p>
          <a:p>
            <a:pPr eaLnBrk="1" hangingPunct="1">
              <a:lnSpc>
                <a:spcPct val="90000"/>
              </a:lnSpc>
            </a:pPr>
            <a:r>
              <a:rPr lang="en-US" sz="2500" dirty="0" smtClean="0">
                <a:cs typeface="Times New Roman" charset="0"/>
              </a:rPr>
              <a:t>Maternity, paternity and health leave must be made up to complete a full 24 month program</a:t>
            </a:r>
          </a:p>
          <a:p>
            <a:pPr eaLnBrk="1" hangingPunct="1">
              <a:lnSpc>
                <a:spcPct val="90000"/>
              </a:lnSpc>
              <a:buFontTx/>
              <a:buNone/>
            </a:pPr>
            <a:endParaRPr lang="en-US" sz="2500" u="sng" dirty="0" smtClean="0"/>
          </a:p>
        </p:txBody>
      </p:sp>
      <p:sp>
        <p:nvSpPr>
          <p:cNvPr id="5" name="Slide Number Placeholder 4"/>
          <p:cNvSpPr>
            <a:spLocks noGrp="1"/>
          </p:cNvSpPr>
          <p:nvPr>
            <p:ph type="sldNum" sz="quarter" idx="12"/>
          </p:nvPr>
        </p:nvSpPr>
        <p:spPr/>
        <p:txBody>
          <a:bodyPr/>
          <a:lstStyle/>
          <a:p>
            <a:pPr>
              <a:defRPr/>
            </a:pPr>
            <a:fld id="{3FBD4F41-6D44-4180-803F-BD02E40E6DDA}" type="slidenum">
              <a:rPr lang="en-US"/>
              <a:pPr>
                <a:defRPr/>
              </a:pPr>
              <a:t>62</a:t>
            </a:fld>
            <a:endParaRPr lang="en-US"/>
          </a:p>
        </p:txBody>
      </p:sp>
      <p:sp>
        <p:nvSpPr>
          <p:cNvPr id="60421" name="AutoShape 7">
            <a:hlinkClick r:id="rId3" action="ppaction://hlinksldjump" highlightClick="1"/>
          </p:cNvPr>
          <p:cNvSpPr>
            <a:spLocks noChangeArrowheads="1"/>
          </p:cNvSpPr>
          <p:nvPr/>
        </p:nvSpPr>
        <p:spPr bwMode="auto">
          <a:xfrm>
            <a:off x="8382000" y="6096000"/>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457200" y="284163"/>
            <a:ext cx="8229600" cy="300037"/>
          </a:xfrm>
        </p:spPr>
        <p:txBody>
          <a:bodyPr/>
          <a:lstStyle/>
          <a:p>
            <a:pPr eaLnBrk="1" hangingPunct="1"/>
            <a:r>
              <a:rPr lang="en-US" smtClean="0"/>
              <a:t>Compassionate Leave</a:t>
            </a:r>
          </a:p>
        </p:txBody>
      </p:sp>
      <p:sp>
        <p:nvSpPr>
          <p:cNvPr id="61444" name="Rectangle 3"/>
          <p:cNvSpPr>
            <a:spLocks noGrp="1" noChangeArrowheads="1"/>
          </p:cNvSpPr>
          <p:nvPr>
            <p:ph idx="1"/>
          </p:nvPr>
        </p:nvSpPr>
        <p:spPr>
          <a:xfrm>
            <a:off x="457200" y="1066800"/>
            <a:ext cx="8229600" cy="4876800"/>
          </a:xfrm>
        </p:spPr>
        <p:txBody>
          <a:bodyPr/>
          <a:lstStyle/>
          <a:p>
            <a:pPr eaLnBrk="1" hangingPunct="1"/>
            <a:r>
              <a:rPr lang="en-US" dirty="0" smtClean="0">
                <a:cs typeface="Times New Roman" charset="0"/>
              </a:rPr>
              <a:t>Special personal situation (e.g. death in family)</a:t>
            </a:r>
          </a:p>
          <a:p>
            <a:pPr eaLnBrk="1" hangingPunct="1"/>
            <a:r>
              <a:rPr lang="en-US" dirty="0" smtClean="0">
                <a:cs typeface="Times New Roman" charset="0"/>
              </a:rPr>
              <a:t>Discuss with PG director and rotation supervisor</a:t>
            </a:r>
          </a:p>
          <a:p>
            <a:pPr eaLnBrk="1" hangingPunct="1"/>
            <a:r>
              <a:rPr lang="en-US" dirty="0" smtClean="0">
                <a:cs typeface="Times New Roman" charset="0"/>
              </a:rPr>
              <a:t>Up to 7 paid working days</a:t>
            </a:r>
          </a:p>
          <a:p>
            <a:pPr eaLnBrk="1" hangingPunct="1">
              <a:spcAft>
                <a:spcPts val="600"/>
              </a:spcAft>
            </a:pPr>
            <a:r>
              <a:rPr lang="en-US" dirty="0" smtClean="0">
                <a:cs typeface="Times New Roman" charset="0"/>
              </a:rPr>
              <a:t>Additional time:</a:t>
            </a:r>
          </a:p>
          <a:p>
            <a:pPr lvl="1" eaLnBrk="1" hangingPunct="1">
              <a:buFont typeface="Arial" pitchFamily="34" charset="0"/>
              <a:buChar char="•"/>
            </a:pPr>
            <a:r>
              <a:rPr lang="en-US" dirty="0" smtClean="0">
                <a:cs typeface="Times New Roman" charset="0"/>
              </a:rPr>
              <a:t>Vacation, professional leave</a:t>
            </a:r>
          </a:p>
          <a:p>
            <a:pPr lvl="1" eaLnBrk="1" hangingPunct="1">
              <a:buFont typeface="Arial" pitchFamily="34" charset="0"/>
              <a:buChar char="•"/>
            </a:pPr>
            <a:r>
              <a:rPr lang="en-US" dirty="0" smtClean="0">
                <a:cs typeface="Times New Roman" charset="0"/>
              </a:rPr>
              <a:t>No pay leave</a:t>
            </a:r>
            <a:endParaRPr lang="en-US" dirty="0" smtClean="0"/>
          </a:p>
        </p:txBody>
      </p:sp>
      <p:sp>
        <p:nvSpPr>
          <p:cNvPr id="5" name="Slide Number Placeholder 4"/>
          <p:cNvSpPr>
            <a:spLocks noGrp="1"/>
          </p:cNvSpPr>
          <p:nvPr>
            <p:ph type="sldNum" sz="quarter" idx="12"/>
          </p:nvPr>
        </p:nvSpPr>
        <p:spPr/>
        <p:txBody>
          <a:bodyPr/>
          <a:lstStyle/>
          <a:p>
            <a:pPr>
              <a:defRPr/>
            </a:pPr>
            <a:fld id="{DB02C7C9-B772-4733-BF44-943FAD4C1505}" type="slidenum">
              <a:rPr lang="en-US"/>
              <a:pPr>
                <a:defRPr/>
              </a:pPr>
              <a:t>63</a:t>
            </a:fld>
            <a:endParaRPr lang="en-US"/>
          </a:p>
        </p:txBody>
      </p:sp>
      <p:sp>
        <p:nvSpPr>
          <p:cNvPr id="61445" name="AutoShape 5">
            <a:hlinkClick r:id="rId3" action="ppaction://hlinksldjump" highlightClick="1"/>
          </p:cNvPr>
          <p:cNvSpPr>
            <a:spLocks noChangeArrowheads="1"/>
          </p:cNvSpPr>
          <p:nvPr/>
        </p:nvSpPr>
        <p:spPr bwMode="auto">
          <a:xfrm>
            <a:off x="8382000" y="6096000"/>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457200" y="284163"/>
            <a:ext cx="8229600" cy="300037"/>
          </a:xfrm>
        </p:spPr>
        <p:txBody>
          <a:bodyPr/>
          <a:lstStyle/>
          <a:p>
            <a:pPr eaLnBrk="1" hangingPunct="1"/>
            <a:r>
              <a:rPr lang="en-US" smtClean="0"/>
              <a:t>Evaluation Policy</a:t>
            </a:r>
          </a:p>
        </p:txBody>
      </p:sp>
      <p:sp>
        <p:nvSpPr>
          <p:cNvPr id="63492" name="Rectangle 3"/>
          <p:cNvSpPr>
            <a:spLocks noGrp="1" noChangeArrowheads="1"/>
          </p:cNvSpPr>
          <p:nvPr>
            <p:ph idx="1"/>
          </p:nvPr>
        </p:nvSpPr>
        <p:spPr>
          <a:xfrm>
            <a:off x="457200" y="1066800"/>
            <a:ext cx="8229600" cy="5029200"/>
          </a:xfrm>
        </p:spPr>
        <p:txBody>
          <a:bodyPr/>
          <a:lstStyle/>
          <a:p>
            <a:pPr eaLnBrk="1" hangingPunct="1">
              <a:lnSpc>
                <a:spcPct val="90000"/>
              </a:lnSpc>
            </a:pPr>
            <a:r>
              <a:rPr lang="en-US" sz="2200" dirty="0" smtClean="0">
                <a:cs typeface="Times New Roman" charset="0"/>
              </a:rPr>
              <a:t>Learning objectives for FM residents – website, Handbook</a:t>
            </a:r>
          </a:p>
          <a:p>
            <a:pPr eaLnBrk="1" hangingPunct="1">
              <a:lnSpc>
                <a:spcPct val="90000"/>
              </a:lnSpc>
            </a:pPr>
            <a:r>
              <a:rPr lang="en-US" sz="2200" dirty="0" smtClean="0">
                <a:cs typeface="Times New Roman" charset="0"/>
              </a:rPr>
              <a:t>One-45 software – on line completion, resident evaluation and preceptor evaluation</a:t>
            </a:r>
          </a:p>
          <a:p>
            <a:pPr eaLnBrk="1" hangingPunct="1">
              <a:lnSpc>
                <a:spcPct val="90000"/>
              </a:lnSpc>
              <a:spcAft>
                <a:spcPts val="600"/>
              </a:spcAft>
            </a:pPr>
            <a:r>
              <a:rPr lang="en-US" sz="2200" dirty="0" smtClean="0">
                <a:cs typeface="Times New Roman" charset="0"/>
              </a:rPr>
              <a:t>Your responsibility to ask about your evaluation and try and see that it happens</a:t>
            </a:r>
          </a:p>
          <a:p>
            <a:pPr lvl="1" eaLnBrk="1" hangingPunct="1">
              <a:lnSpc>
                <a:spcPct val="90000"/>
              </a:lnSpc>
              <a:buFont typeface="Arial" pitchFamily="34" charset="0"/>
              <a:buChar char="•"/>
            </a:pPr>
            <a:r>
              <a:rPr lang="en-US" sz="1800" dirty="0" smtClean="0">
                <a:cs typeface="Times New Roman" charset="0"/>
              </a:rPr>
              <a:t>Program incomplete if evaluations missing</a:t>
            </a:r>
          </a:p>
          <a:p>
            <a:pPr lvl="1" eaLnBrk="1" hangingPunct="1">
              <a:lnSpc>
                <a:spcPct val="90000"/>
              </a:lnSpc>
              <a:buFont typeface="Arial" pitchFamily="34" charset="0"/>
              <a:buChar char="•"/>
            </a:pPr>
            <a:endParaRPr lang="en-US" sz="1800" dirty="0" smtClean="0">
              <a:cs typeface="Times New Roman" charset="0"/>
            </a:endParaRPr>
          </a:p>
          <a:p>
            <a:pPr eaLnBrk="1" hangingPunct="1">
              <a:lnSpc>
                <a:spcPct val="90000"/>
              </a:lnSpc>
            </a:pPr>
            <a:r>
              <a:rPr lang="en-US" sz="2200" dirty="0" smtClean="0">
                <a:cs typeface="Times New Roman" charset="0"/>
              </a:rPr>
              <a:t>Program will try to monitor this and give you feedback – email to you and preceptor</a:t>
            </a:r>
          </a:p>
          <a:p>
            <a:pPr eaLnBrk="1" hangingPunct="1">
              <a:lnSpc>
                <a:spcPct val="90000"/>
              </a:lnSpc>
            </a:pPr>
            <a:r>
              <a:rPr lang="en-US" sz="2200" dirty="0" smtClean="0">
                <a:cs typeface="Times New Roman" charset="0"/>
              </a:rPr>
              <a:t>Borderline – possible remediation </a:t>
            </a:r>
          </a:p>
          <a:p>
            <a:pPr eaLnBrk="1" hangingPunct="1">
              <a:lnSpc>
                <a:spcPct val="90000"/>
              </a:lnSpc>
            </a:pPr>
            <a:r>
              <a:rPr lang="en-CA" sz="2200" dirty="0" smtClean="0">
                <a:cs typeface="Times New Roman" charset="0"/>
              </a:rPr>
              <a:t>Unsatisfactory/Does not meet expectations = failure; formal remediation process</a:t>
            </a:r>
            <a:endParaRPr lang="en-US" sz="2200" dirty="0" smtClean="0">
              <a:cs typeface="Times New Roman" charset="0"/>
            </a:endParaRPr>
          </a:p>
        </p:txBody>
      </p:sp>
      <p:sp>
        <p:nvSpPr>
          <p:cNvPr id="5" name="Slide Number Placeholder 4"/>
          <p:cNvSpPr>
            <a:spLocks noGrp="1"/>
          </p:cNvSpPr>
          <p:nvPr>
            <p:ph type="sldNum" sz="quarter" idx="12"/>
          </p:nvPr>
        </p:nvSpPr>
        <p:spPr/>
        <p:txBody>
          <a:bodyPr/>
          <a:lstStyle/>
          <a:p>
            <a:pPr>
              <a:defRPr/>
            </a:pPr>
            <a:fld id="{588B5BD3-549E-415B-BE0D-196277758B71}" type="slidenum">
              <a:rPr lang="en-US"/>
              <a:pPr>
                <a:defRPr/>
              </a:pPr>
              <a:t>64</a:t>
            </a:fld>
            <a:endParaRPr lang="en-US"/>
          </a:p>
        </p:txBody>
      </p:sp>
      <p:sp>
        <p:nvSpPr>
          <p:cNvPr id="63493" name="AutoShape 5">
            <a:hlinkClick r:id="rId3" action="ppaction://hlinksldjump" highlightClick="1"/>
          </p:cNvPr>
          <p:cNvSpPr>
            <a:spLocks noChangeArrowheads="1"/>
          </p:cNvSpPr>
          <p:nvPr/>
        </p:nvSpPr>
        <p:spPr bwMode="auto">
          <a:xfrm>
            <a:off x="8382000" y="6096000"/>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sz="4800" dirty="0" smtClean="0"/>
              <a:t>Rotation Change Requests</a:t>
            </a:r>
          </a:p>
        </p:txBody>
      </p:sp>
      <p:sp>
        <p:nvSpPr>
          <p:cNvPr id="64516" name="Rectangle 3"/>
          <p:cNvSpPr>
            <a:spLocks noGrp="1" noChangeArrowheads="1"/>
          </p:cNvSpPr>
          <p:nvPr>
            <p:ph idx="1"/>
          </p:nvPr>
        </p:nvSpPr>
        <p:spPr>
          <a:xfrm>
            <a:off x="457200" y="1219200"/>
            <a:ext cx="8229600" cy="4876800"/>
          </a:xfrm>
        </p:spPr>
        <p:txBody>
          <a:bodyPr/>
          <a:lstStyle/>
          <a:p>
            <a:pPr eaLnBrk="1" hangingPunct="1">
              <a:spcAft>
                <a:spcPts val="600"/>
              </a:spcAft>
              <a:buFontTx/>
              <a:buNone/>
            </a:pPr>
            <a:r>
              <a:rPr lang="en-CA" dirty="0" smtClean="0"/>
              <a:t>Core rotations and core </a:t>
            </a:r>
            <a:r>
              <a:rPr lang="en-CA" dirty="0" err="1" smtClean="0"/>
              <a:t>selectives</a:t>
            </a:r>
            <a:r>
              <a:rPr lang="en-CA" dirty="0" smtClean="0"/>
              <a:t>:</a:t>
            </a:r>
          </a:p>
          <a:p>
            <a:pPr eaLnBrk="1" hangingPunct="1">
              <a:spcAft>
                <a:spcPts val="600"/>
              </a:spcAft>
            </a:pPr>
            <a:r>
              <a:rPr lang="en-CA" sz="2500" dirty="0" smtClean="0"/>
              <a:t>Cannot be changed once scheduled</a:t>
            </a:r>
          </a:p>
          <a:p>
            <a:pPr lvl="1">
              <a:spcAft>
                <a:spcPts val="600"/>
              </a:spcAft>
              <a:buFont typeface="Arial" pitchFamily="34" charset="0"/>
              <a:buChar char="•"/>
            </a:pPr>
            <a:r>
              <a:rPr lang="en-CA" sz="2200" dirty="0" smtClean="0"/>
              <a:t>Due to off-service service scheduling and coverage issues</a:t>
            </a:r>
          </a:p>
          <a:p>
            <a:pPr eaLnBrk="1" hangingPunct="1">
              <a:spcAft>
                <a:spcPts val="600"/>
              </a:spcAft>
              <a:buFontTx/>
              <a:buNone/>
            </a:pPr>
            <a:r>
              <a:rPr lang="en-CA" dirty="0" smtClean="0"/>
              <a:t>Electives</a:t>
            </a:r>
          </a:p>
          <a:p>
            <a:pPr eaLnBrk="1" hangingPunct="1">
              <a:spcAft>
                <a:spcPts val="600"/>
              </a:spcAft>
            </a:pPr>
            <a:r>
              <a:rPr lang="en-CA" sz="2500" dirty="0" smtClean="0"/>
              <a:t>Cannot be changed within 4 weeks of the start date of rotation</a:t>
            </a:r>
          </a:p>
          <a:p>
            <a:pPr eaLnBrk="1" hangingPunct="1">
              <a:spcAft>
                <a:spcPts val="600"/>
              </a:spcAft>
            </a:pPr>
            <a:r>
              <a:rPr lang="en-CA" sz="2500" dirty="0" smtClean="0"/>
              <a:t>Must fill out rotation change request form and get release from original service and acceptance from new service</a:t>
            </a:r>
          </a:p>
          <a:p>
            <a:pPr eaLnBrk="1" hangingPunct="1"/>
            <a:r>
              <a:rPr lang="en-CA" sz="2500" dirty="0" smtClean="0"/>
              <a:t>Must advise Sharon Story of intention to change ASAP</a:t>
            </a:r>
          </a:p>
          <a:p>
            <a:pPr eaLnBrk="1" hangingPunct="1"/>
            <a:endParaRPr lang="en-CA" dirty="0" smtClean="0"/>
          </a:p>
        </p:txBody>
      </p:sp>
      <p:sp>
        <p:nvSpPr>
          <p:cNvPr id="5" name="Slide Number Placeholder 4"/>
          <p:cNvSpPr>
            <a:spLocks noGrp="1"/>
          </p:cNvSpPr>
          <p:nvPr>
            <p:ph type="sldNum" sz="quarter" idx="12"/>
          </p:nvPr>
        </p:nvSpPr>
        <p:spPr/>
        <p:txBody>
          <a:bodyPr/>
          <a:lstStyle/>
          <a:p>
            <a:pPr>
              <a:defRPr/>
            </a:pPr>
            <a:fld id="{B6CEFF42-1B08-4F44-B3A3-2AA78E2255A8}" type="slidenum">
              <a:rPr lang="en-US"/>
              <a:pPr>
                <a:defRPr/>
              </a:pPr>
              <a:t>65</a:t>
            </a:fld>
            <a:endParaRPr lang="en-US"/>
          </a:p>
        </p:txBody>
      </p:sp>
      <p:sp>
        <p:nvSpPr>
          <p:cNvPr id="64517" name="AutoShape 5">
            <a:hlinkClick r:id="rId3" action="ppaction://hlinksldjump" highlightClick="1"/>
          </p:cNvPr>
          <p:cNvSpPr>
            <a:spLocks noChangeArrowheads="1"/>
          </p:cNvSpPr>
          <p:nvPr/>
        </p:nvSpPr>
        <p:spPr bwMode="auto">
          <a:xfrm>
            <a:off x="8534400" y="5796844"/>
            <a:ext cx="304800" cy="304800"/>
          </a:xfrm>
          <a:prstGeom prst="actionButtonReturn">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Conduct</a:t>
            </a:r>
            <a:r>
              <a:rPr lang="en-US" dirty="0" smtClean="0">
                <a:hlinkClick r:id="rId2"/>
              </a:rPr>
              <a:t>*</a:t>
            </a:r>
            <a:endParaRPr lang="en-US" dirty="0"/>
          </a:p>
        </p:txBody>
      </p:sp>
      <p:sp>
        <p:nvSpPr>
          <p:cNvPr id="3" name="Content Placeholder 2"/>
          <p:cNvSpPr>
            <a:spLocks noGrp="1"/>
          </p:cNvSpPr>
          <p:nvPr>
            <p:ph idx="1"/>
          </p:nvPr>
        </p:nvSpPr>
        <p:spPr>
          <a:xfrm>
            <a:off x="457200" y="1524000"/>
            <a:ext cx="7772400" cy="4602163"/>
          </a:xfrm>
        </p:spPr>
        <p:txBody>
          <a:bodyPr>
            <a:normAutofit/>
          </a:bodyPr>
          <a:lstStyle/>
          <a:p>
            <a:r>
              <a:rPr lang="en-US" dirty="0" smtClean="0"/>
              <a:t>To guide proper </a:t>
            </a:r>
            <a:r>
              <a:rPr lang="en-US" dirty="0" err="1" smtClean="0"/>
              <a:t>behaviours</a:t>
            </a:r>
            <a:r>
              <a:rPr lang="en-US" dirty="0" smtClean="0"/>
              <a:t> in the teacher-learner context</a:t>
            </a:r>
          </a:p>
          <a:p>
            <a:r>
              <a:rPr lang="en-US" dirty="0" smtClean="0"/>
              <a:t>Report to one of the following individuals</a:t>
            </a:r>
          </a:p>
          <a:p>
            <a:pPr>
              <a:buNone/>
            </a:pPr>
            <a:r>
              <a:rPr lang="en-US" dirty="0" smtClean="0"/>
              <a:t>	if you witness unacceptable </a:t>
            </a:r>
            <a:r>
              <a:rPr lang="en-US" dirty="0" err="1" smtClean="0"/>
              <a:t>behaviours</a:t>
            </a:r>
            <a:r>
              <a:rPr lang="en-US" dirty="0" smtClean="0"/>
              <a:t>:</a:t>
            </a:r>
          </a:p>
          <a:p>
            <a:pPr lvl="1"/>
            <a:r>
              <a:rPr lang="en-US" dirty="0" smtClean="0"/>
              <a:t>Program Director</a:t>
            </a:r>
          </a:p>
          <a:p>
            <a:pPr lvl="1"/>
            <a:r>
              <a:rPr lang="en-US" dirty="0" smtClean="0"/>
              <a:t>Associate Dean, Learner Equity and Wellness</a:t>
            </a:r>
          </a:p>
          <a:p>
            <a:pPr lvl="1"/>
            <a:r>
              <a:rPr lang="en-US" dirty="0" smtClean="0"/>
              <a:t>Department Chair</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Conduct</a:t>
            </a:r>
            <a:r>
              <a:rPr lang="en-US" dirty="0" smtClean="0">
                <a:hlinkClick r:id="rId2"/>
              </a:rPr>
              <a:t>*</a:t>
            </a:r>
            <a:endParaRPr lang="en-US" dirty="0"/>
          </a:p>
        </p:txBody>
      </p:sp>
      <p:sp>
        <p:nvSpPr>
          <p:cNvPr id="3" name="Content Placeholder 2"/>
          <p:cNvSpPr>
            <a:spLocks noGrp="1"/>
          </p:cNvSpPr>
          <p:nvPr>
            <p:ph idx="1"/>
          </p:nvPr>
        </p:nvSpPr>
        <p:spPr>
          <a:xfrm>
            <a:off x="457200" y="1295400"/>
            <a:ext cx="7772400" cy="4830763"/>
          </a:xfrm>
        </p:spPr>
        <p:txBody>
          <a:bodyPr>
            <a:normAutofit/>
          </a:bodyPr>
          <a:lstStyle/>
          <a:p>
            <a:r>
              <a:rPr lang="en-US" dirty="0" smtClean="0"/>
              <a:t>Unacceptable </a:t>
            </a:r>
            <a:r>
              <a:rPr lang="en-US" dirty="0" err="1" smtClean="0"/>
              <a:t>behaviours</a:t>
            </a:r>
            <a:r>
              <a:rPr lang="en-US" dirty="0" smtClean="0"/>
              <a:t> include:</a:t>
            </a:r>
            <a:endParaRPr lang="en-US" dirty="0">
              <a:solidFill>
                <a:schemeClr val="bg1"/>
              </a:solidFill>
            </a:endParaRPr>
          </a:p>
        </p:txBody>
      </p:sp>
      <p:graphicFrame>
        <p:nvGraphicFramePr>
          <p:cNvPr id="4" name="Table 3"/>
          <p:cNvGraphicFramePr>
            <a:graphicFrameLocks noGrp="1"/>
          </p:cNvGraphicFramePr>
          <p:nvPr/>
        </p:nvGraphicFramePr>
        <p:xfrm>
          <a:off x="533400" y="2057399"/>
          <a:ext cx="7848600" cy="4114800"/>
        </p:xfrm>
        <a:graphic>
          <a:graphicData uri="http://schemas.openxmlformats.org/drawingml/2006/table">
            <a:tbl>
              <a:tblPr bandRow="1">
                <a:tableStyleId>{5C22544A-7EE6-4342-B048-85BDC9FD1C3A}</a:tableStyleId>
              </a:tblPr>
              <a:tblGrid>
                <a:gridCol w="3924300"/>
                <a:gridCol w="3924300"/>
              </a:tblGrid>
              <a:tr h="1000897">
                <a:tc>
                  <a:txBody>
                    <a:bodyPr/>
                    <a:lstStyle/>
                    <a:p>
                      <a:r>
                        <a:rPr lang="en-US" sz="1800" dirty="0" smtClean="0"/>
                        <a:t>Inappropriate</a:t>
                      </a:r>
                      <a:r>
                        <a:rPr lang="en-US" sz="1800" baseline="0" dirty="0" smtClean="0"/>
                        <a:t> comments related to sex, sexual orientation, race, religion, physical ability</a:t>
                      </a:r>
                      <a:endParaRPr lang="en-US" sz="1800" dirty="0"/>
                    </a:p>
                  </a:txBody>
                  <a:tcPr/>
                </a:tc>
                <a:tc>
                  <a:txBody>
                    <a:bodyPr/>
                    <a:lstStyle/>
                    <a:p>
                      <a:r>
                        <a:rPr lang="en-US" sz="1800" dirty="0" smtClean="0"/>
                        <a:t>Threat or contact when there is a perception of physical violence</a:t>
                      </a:r>
                      <a:endParaRPr lang="en-US" sz="1800" dirty="0"/>
                    </a:p>
                  </a:txBody>
                  <a:tcPr/>
                </a:tc>
              </a:tr>
              <a:tr h="769921">
                <a:tc>
                  <a:txBody>
                    <a:bodyPr/>
                    <a:lstStyle/>
                    <a:p>
                      <a:r>
                        <a:rPr lang="en-US" sz="1800" dirty="0" smtClean="0"/>
                        <a:t>Sexual harassment</a:t>
                      </a:r>
                      <a:endParaRPr lang="en-US" sz="1800" dirty="0"/>
                    </a:p>
                  </a:txBody>
                  <a:tcPr/>
                </a:tc>
                <a:tc>
                  <a:txBody>
                    <a:bodyPr/>
                    <a:lstStyle/>
                    <a:p>
                      <a:r>
                        <a:rPr lang="en-US" sz="1800" dirty="0" smtClean="0"/>
                        <a:t>Assigning</a:t>
                      </a:r>
                      <a:r>
                        <a:rPr lang="en-US" sz="1800" baseline="0" dirty="0" smtClean="0"/>
                        <a:t> tasks for punishment rather than for educational benefit</a:t>
                      </a:r>
                      <a:endParaRPr lang="en-US" sz="1800" dirty="0"/>
                    </a:p>
                  </a:txBody>
                  <a:tcPr/>
                </a:tc>
              </a:tr>
              <a:tr h="650156">
                <a:tc>
                  <a:txBody>
                    <a:bodyPr/>
                    <a:lstStyle/>
                    <a:p>
                      <a:r>
                        <a:rPr lang="en-US" sz="1800" dirty="0" smtClean="0"/>
                        <a:t>Denying educational opportunities as punishment</a:t>
                      </a:r>
                      <a:endParaRPr lang="en-US" sz="1800" dirty="0"/>
                    </a:p>
                  </a:txBody>
                  <a:tcPr/>
                </a:tc>
                <a:tc>
                  <a:txBody>
                    <a:bodyPr/>
                    <a:lstStyle/>
                    <a:p>
                      <a:r>
                        <a:rPr lang="en-US" sz="1800" dirty="0" smtClean="0"/>
                        <a:t>Public humiliation or intimidation</a:t>
                      </a:r>
                      <a:endParaRPr lang="en-US" sz="1800" dirty="0"/>
                    </a:p>
                  </a:txBody>
                  <a:tcPr/>
                </a:tc>
              </a:tr>
              <a:tr h="769921">
                <a:tc>
                  <a:txBody>
                    <a:bodyPr/>
                    <a:lstStyle/>
                    <a:p>
                      <a:r>
                        <a:rPr lang="en-US" sz="1800" dirty="0" smtClean="0"/>
                        <a:t>Grading used to punish</a:t>
                      </a:r>
                      <a:r>
                        <a:rPr lang="en-US" sz="1800" baseline="0" dirty="0" smtClean="0"/>
                        <a:t> rather than as objective performance evaluation</a:t>
                      </a:r>
                      <a:endParaRPr lang="en-US" sz="1800" dirty="0"/>
                    </a:p>
                  </a:txBody>
                  <a:tcPr/>
                </a:tc>
                <a:tc>
                  <a:txBody>
                    <a:bodyPr/>
                    <a:lstStyle/>
                    <a:p>
                      <a:r>
                        <a:rPr lang="en-US" sz="1800" dirty="0" smtClean="0"/>
                        <a:t>Preferential treatment</a:t>
                      </a:r>
                      <a:endParaRPr lang="en-US" sz="1800" dirty="0"/>
                    </a:p>
                  </a:txBody>
                  <a:tcPr/>
                </a:tc>
              </a:tr>
              <a:tr h="923905">
                <a:tc>
                  <a:txBody>
                    <a:bodyPr/>
                    <a:lstStyle/>
                    <a:p>
                      <a:r>
                        <a:rPr lang="en-US" sz="1800" dirty="0" smtClean="0"/>
                        <a:t>Intimate</a:t>
                      </a:r>
                      <a:r>
                        <a:rPr lang="en-US" sz="1800" baseline="0" dirty="0" smtClean="0"/>
                        <a:t> or sexual relationships between teachers and learners</a:t>
                      </a:r>
                      <a:endParaRPr lang="en-US" sz="1800" dirty="0"/>
                    </a:p>
                  </a:txBody>
                  <a:tcPr/>
                </a:tc>
                <a:tc>
                  <a:txBody>
                    <a:bodyPr/>
                    <a:lstStyle/>
                    <a:p>
                      <a:r>
                        <a:rPr lang="en-US" sz="1800" dirty="0" smtClean="0"/>
                        <a:t>Intimate</a:t>
                      </a:r>
                      <a:r>
                        <a:rPr lang="en-US" sz="1800" baseline="0" dirty="0" smtClean="0"/>
                        <a:t> or sexual relationships between clinical trainees and patients</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Appropriate Use of Internet, Electronic Networking and Other Media</a:t>
            </a:r>
            <a:r>
              <a:rPr lang="en-US" sz="3000" dirty="0" smtClean="0">
                <a:hlinkClick r:id="rId2"/>
              </a:rPr>
              <a:t>*</a:t>
            </a:r>
            <a:endParaRPr lang="en-US" sz="3000" dirty="0"/>
          </a:p>
        </p:txBody>
      </p:sp>
      <p:sp>
        <p:nvSpPr>
          <p:cNvPr id="3" name="Content Placeholder 2"/>
          <p:cNvSpPr>
            <a:spLocks noGrp="1"/>
          </p:cNvSpPr>
          <p:nvPr>
            <p:ph idx="1"/>
          </p:nvPr>
        </p:nvSpPr>
        <p:spPr/>
        <p:txBody>
          <a:bodyPr/>
          <a:lstStyle/>
          <a:p>
            <a:r>
              <a:rPr lang="en-US" dirty="0" smtClean="0"/>
              <a:t>To guide </a:t>
            </a:r>
            <a:r>
              <a:rPr lang="en-US" u="sng" dirty="0" smtClean="0"/>
              <a:t>residents’ </a:t>
            </a:r>
            <a:r>
              <a:rPr lang="en-US" dirty="0" smtClean="0"/>
              <a:t>conduct around electronic media</a:t>
            </a:r>
          </a:p>
          <a:p>
            <a:r>
              <a:rPr lang="en-US" dirty="0" smtClean="0"/>
              <a:t>Direct all questions or concerns to:</a:t>
            </a:r>
          </a:p>
          <a:p>
            <a:pPr lvl="1"/>
            <a:r>
              <a:rPr lang="en-US" dirty="0" smtClean="0"/>
              <a:t>Immediate supervisor, OR</a:t>
            </a:r>
          </a:p>
          <a:p>
            <a:pPr lvl="1"/>
            <a:r>
              <a:rPr lang="en-US" dirty="0" smtClean="0"/>
              <a:t>Program director</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Appropriate Use of Internet, Electronic Networking and Other Media</a:t>
            </a:r>
            <a:r>
              <a:rPr lang="en-US" sz="3000" dirty="0" smtClean="0">
                <a:hlinkClick r:id="rId2"/>
              </a:rPr>
              <a:t>*</a:t>
            </a:r>
            <a:endParaRPr lang="en-US" sz="3000" dirty="0"/>
          </a:p>
        </p:txBody>
      </p:sp>
      <p:sp>
        <p:nvSpPr>
          <p:cNvPr id="3" name="Content Placeholder 2"/>
          <p:cNvSpPr>
            <a:spLocks noGrp="1"/>
          </p:cNvSpPr>
          <p:nvPr>
            <p:ph idx="1"/>
          </p:nvPr>
        </p:nvSpPr>
        <p:spPr/>
        <p:txBody>
          <a:bodyPr>
            <a:normAutofit fontScale="92500" lnSpcReduction="20000"/>
          </a:bodyPr>
          <a:lstStyle/>
          <a:p>
            <a:r>
              <a:rPr lang="en-US" dirty="0" smtClean="0"/>
              <a:t>General principles:</a:t>
            </a:r>
          </a:p>
          <a:p>
            <a:pPr lvl="1"/>
            <a:r>
              <a:rPr lang="en-US" dirty="0" smtClean="0"/>
              <a:t>Do </a:t>
            </a:r>
            <a:r>
              <a:rPr lang="en-US" u="sng" dirty="0" smtClean="0"/>
              <a:t>NOT</a:t>
            </a:r>
            <a:r>
              <a:rPr lang="en-US" dirty="0" smtClean="0"/>
              <a:t> post any personal information about an individual patient or colleague without explicit consent</a:t>
            </a:r>
          </a:p>
          <a:p>
            <a:pPr lvl="1"/>
            <a:r>
              <a:rPr lang="en-US" dirty="0" smtClean="0"/>
              <a:t>Communication with colleagues to remain professional</a:t>
            </a:r>
          </a:p>
          <a:p>
            <a:pPr lvl="1"/>
            <a:r>
              <a:rPr lang="en-US" dirty="0" smtClean="0"/>
              <a:t>Do </a:t>
            </a:r>
            <a:r>
              <a:rPr lang="en-US" u="sng" dirty="0" smtClean="0"/>
              <a:t>NOT</a:t>
            </a:r>
            <a:r>
              <a:rPr lang="en-US" dirty="0" smtClean="0"/>
              <a:t> misrepresent organizations that</a:t>
            </a:r>
          </a:p>
          <a:p>
            <a:pPr lvl="1">
              <a:buNone/>
            </a:pPr>
            <a:r>
              <a:rPr lang="en-US" dirty="0" smtClean="0"/>
              <a:t>	you work in – e.g. hospital</a:t>
            </a:r>
          </a:p>
          <a:p>
            <a:pPr lvl="1"/>
            <a:r>
              <a:rPr lang="en-US" dirty="0" smtClean="0"/>
              <a:t>Do </a:t>
            </a:r>
            <a:r>
              <a:rPr lang="en-US" u="sng" dirty="0" smtClean="0"/>
              <a:t>NOT</a:t>
            </a:r>
            <a:r>
              <a:rPr lang="en-US" dirty="0" smtClean="0"/>
              <a:t> provide medical advice outside the educational environment</a:t>
            </a:r>
          </a:p>
          <a:p>
            <a:pPr lvl="1"/>
            <a:r>
              <a:rPr lang="en-US" dirty="0" smtClean="0"/>
              <a:t>Always maintain academic honesty and integrity</a:t>
            </a:r>
          </a:p>
          <a:p>
            <a:pPr lvl="1">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CA" smtClean="0"/>
              <a:t>Your Role…</a:t>
            </a:r>
          </a:p>
        </p:txBody>
      </p:sp>
      <p:sp>
        <p:nvSpPr>
          <p:cNvPr id="9219" name="Rectangle 3"/>
          <p:cNvSpPr>
            <a:spLocks noGrp="1" noChangeArrowheads="1"/>
          </p:cNvSpPr>
          <p:nvPr>
            <p:ph idx="1"/>
          </p:nvPr>
        </p:nvSpPr>
        <p:spPr/>
        <p:txBody>
          <a:bodyPr/>
          <a:lstStyle/>
          <a:p>
            <a:pPr>
              <a:lnSpc>
                <a:spcPct val="90000"/>
              </a:lnSpc>
            </a:pPr>
            <a:r>
              <a:rPr lang="en-CA" smtClean="0"/>
              <a:t>Students progress through family medicine is also “tracked” with their own tracking form, which you may be asked to sign – which you are allowed to do</a:t>
            </a:r>
          </a:p>
          <a:p>
            <a:pPr>
              <a:lnSpc>
                <a:spcPct val="90000"/>
              </a:lnSpc>
            </a:pPr>
            <a:r>
              <a:rPr lang="en-CA" smtClean="0"/>
              <a:t>These tracking forms are not meant to declare that a student is “competent” in a skill, but rather, that they have been exposed to the skill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with “Industry”</a:t>
            </a:r>
            <a:r>
              <a:rPr lang="en-US" dirty="0" smtClean="0">
                <a:hlinkClick r:id="rId2"/>
              </a:rPr>
              <a:t>*</a:t>
            </a:r>
            <a:endParaRPr lang="en-US" dirty="0"/>
          </a:p>
        </p:txBody>
      </p:sp>
      <p:sp>
        <p:nvSpPr>
          <p:cNvPr id="3" name="Content Placeholder 2"/>
          <p:cNvSpPr>
            <a:spLocks noGrp="1"/>
          </p:cNvSpPr>
          <p:nvPr>
            <p:ph idx="1"/>
          </p:nvPr>
        </p:nvSpPr>
        <p:spPr/>
        <p:txBody>
          <a:bodyPr/>
          <a:lstStyle/>
          <a:p>
            <a:r>
              <a:rPr lang="en-US" dirty="0" smtClean="0"/>
              <a:t>Accredited events ONLY</a:t>
            </a:r>
          </a:p>
          <a:p>
            <a:r>
              <a:rPr lang="en-US" sz="2800" dirty="0" smtClean="0"/>
              <a:t>No interaction with </a:t>
            </a:r>
            <a:r>
              <a:rPr lang="en-US" sz="2800" dirty="0" err="1" smtClean="0"/>
              <a:t>Pharma</a:t>
            </a:r>
            <a:r>
              <a:rPr lang="en-US" sz="2800" dirty="0" smtClean="0"/>
              <a:t> in absence of preceptor</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Safety</a:t>
            </a:r>
            <a:endParaRPr lang="en-US" dirty="0"/>
          </a:p>
        </p:txBody>
      </p:sp>
      <p:sp>
        <p:nvSpPr>
          <p:cNvPr id="3" name="Content Placeholder 2"/>
          <p:cNvSpPr>
            <a:spLocks noGrp="1"/>
          </p:cNvSpPr>
          <p:nvPr>
            <p:ph idx="1"/>
          </p:nvPr>
        </p:nvSpPr>
        <p:spPr/>
        <p:txBody>
          <a:bodyPr>
            <a:normAutofit/>
          </a:bodyPr>
          <a:lstStyle/>
          <a:p>
            <a:r>
              <a:rPr lang="en-US" dirty="0" smtClean="0"/>
              <a:t>Provide principles around safety of residents when engaged in clinical/academic/research work as part of training</a:t>
            </a:r>
          </a:p>
          <a:p>
            <a:r>
              <a:rPr lang="en-US" dirty="0" smtClean="0"/>
              <a:t>Main principle – A resident is excused from duties if in his/her opinion, his/her safety is at risk.  A resident must notify	his/her preceptor/program director immediately in this case</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Safety</a:t>
            </a:r>
            <a:endParaRPr lang="en-US" dirty="0"/>
          </a:p>
        </p:txBody>
      </p:sp>
      <p:sp>
        <p:nvSpPr>
          <p:cNvPr id="3" name="Content Placeholder 2"/>
          <p:cNvSpPr>
            <a:spLocks noGrp="1"/>
          </p:cNvSpPr>
          <p:nvPr>
            <p:ph idx="1"/>
          </p:nvPr>
        </p:nvSpPr>
        <p:spPr>
          <a:xfrm>
            <a:off x="457200" y="1295400"/>
            <a:ext cx="8229600" cy="4525963"/>
          </a:xfrm>
        </p:spPr>
        <p:txBody>
          <a:bodyPr>
            <a:normAutofit fontScale="92500" lnSpcReduction="20000"/>
          </a:bodyPr>
          <a:lstStyle/>
          <a:p>
            <a:r>
              <a:rPr lang="en-US" dirty="0" smtClean="0"/>
              <a:t>Key points:</a:t>
            </a:r>
          </a:p>
          <a:p>
            <a:pPr lvl="1"/>
            <a:r>
              <a:rPr lang="en-US" dirty="0" smtClean="0"/>
              <a:t>In all situations, safety risks should be discussed prior to start of clinical/academic/research activity between resident and preceptor</a:t>
            </a:r>
          </a:p>
          <a:p>
            <a:pPr lvl="1"/>
            <a:r>
              <a:rPr lang="en-US" dirty="0" smtClean="0"/>
              <a:t>Weather conditions can make travel unsafe and prevent a resident from attending his/her duties</a:t>
            </a:r>
          </a:p>
          <a:p>
            <a:pPr lvl="1"/>
            <a:r>
              <a:rPr lang="en-US" dirty="0" smtClean="0"/>
              <a:t>Residents generally should </a:t>
            </a:r>
            <a:r>
              <a:rPr lang="en-US" u="sng" dirty="0" smtClean="0"/>
              <a:t>NOT</a:t>
            </a:r>
            <a:r>
              <a:rPr lang="en-US" dirty="0" smtClean="0"/>
              <a:t> work alone in the ambulatory setting during office hours</a:t>
            </a:r>
          </a:p>
          <a:p>
            <a:pPr lvl="1"/>
            <a:r>
              <a:rPr lang="en-US" dirty="0" smtClean="0"/>
              <a:t>Residents may attend </a:t>
            </a:r>
            <a:r>
              <a:rPr lang="en-US" dirty="0" err="1" smtClean="0"/>
              <a:t>housecalls</a:t>
            </a:r>
            <a:r>
              <a:rPr lang="en-US" dirty="0" smtClean="0"/>
              <a:t> alone but safety must have been determined to be acceptable beforehand</a:t>
            </a:r>
          </a:p>
          <a:p>
            <a:pPr lvl="1"/>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Wellness</a:t>
            </a:r>
            <a:endParaRPr lang="en-US" dirty="0"/>
          </a:p>
        </p:txBody>
      </p:sp>
      <p:sp>
        <p:nvSpPr>
          <p:cNvPr id="3" name="Content Placeholder 2"/>
          <p:cNvSpPr>
            <a:spLocks noGrp="1"/>
          </p:cNvSpPr>
          <p:nvPr>
            <p:ph idx="1"/>
          </p:nvPr>
        </p:nvSpPr>
        <p:spPr>
          <a:xfrm>
            <a:off x="457200" y="1371600"/>
            <a:ext cx="8229600" cy="4648200"/>
          </a:xfrm>
        </p:spPr>
        <p:txBody>
          <a:bodyPr/>
          <a:lstStyle/>
          <a:p>
            <a:r>
              <a:rPr lang="en-US" dirty="0" smtClean="0"/>
              <a:t>You may be stressed….if you find yourself in difficulty:</a:t>
            </a:r>
          </a:p>
          <a:p>
            <a:pPr lvl="1"/>
            <a:r>
              <a:rPr lang="en-US" dirty="0" smtClean="0"/>
              <a:t>Talk to your family/friends</a:t>
            </a:r>
          </a:p>
          <a:p>
            <a:pPr lvl="1"/>
            <a:r>
              <a:rPr lang="en-US" dirty="0" smtClean="0"/>
              <a:t>Talk to your supervisor, faculty advisor or chief resident</a:t>
            </a:r>
          </a:p>
          <a:p>
            <a:pPr lvl="1"/>
            <a:r>
              <a:rPr lang="en-US" dirty="0" smtClean="0"/>
              <a:t>Talk to your family physician</a:t>
            </a:r>
          </a:p>
          <a:p>
            <a:pPr lvl="1"/>
            <a:r>
              <a:rPr lang="en-US" dirty="0" smtClean="0"/>
              <a:t>Talk to your program director</a:t>
            </a:r>
          </a:p>
          <a:p>
            <a:pPr lvl="1"/>
            <a:r>
              <a:rPr lang="en-US" dirty="0" smtClean="0"/>
              <a:t>Talk to one of our </a:t>
            </a:r>
            <a:r>
              <a:rPr lang="en-US" dirty="0" smtClean="0">
                <a:hlinkClick r:id="rId2"/>
              </a:rPr>
              <a:t>confidential mentors</a:t>
            </a:r>
            <a:endParaRPr lang="en-US" dirty="0" smtClean="0"/>
          </a:p>
        </p:txBody>
      </p:sp>
      <p:sp>
        <p:nvSpPr>
          <p:cNvPr id="4" name="Slide Number Placeholder 3"/>
          <p:cNvSpPr>
            <a:spLocks noGrp="1"/>
          </p:cNvSpPr>
          <p:nvPr>
            <p:ph type="sldNum" sz="quarter" idx="12"/>
          </p:nvPr>
        </p:nvSpPr>
        <p:spPr/>
        <p:txBody>
          <a:bodyPr/>
          <a:lstStyle/>
          <a:p>
            <a:pPr>
              <a:defRPr/>
            </a:pPr>
            <a:fld id="{9E825089-3B86-4AB3-9798-100AAFBC840B}" type="slidenum">
              <a:rPr lang="en-US" smtClean="0"/>
              <a:pPr>
                <a:defRPr/>
              </a:pPr>
              <a:t>73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Wellness</a:t>
            </a:r>
            <a:endParaRPr lang="en-US" dirty="0"/>
          </a:p>
        </p:txBody>
      </p:sp>
      <p:sp>
        <p:nvSpPr>
          <p:cNvPr id="3" name="Content Placeholder 2"/>
          <p:cNvSpPr>
            <a:spLocks noGrp="1"/>
          </p:cNvSpPr>
          <p:nvPr>
            <p:ph idx="1"/>
          </p:nvPr>
        </p:nvSpPr>
        <p:spPr/>
        <p:txBody>
          <a:bodyPr/>
          <a:lstStyle/>
          <a:p>
            <a:r>
              <a:rPr lang="en-US" dirty="0" smtClean="0"/>
              <a:t>If you experience intimidation or harassment, report </a:t>
            </a:r>
            <a:r>
              <a:rPr lang="en-US" u="sng" dirty="0" smtClean="0"/>
              <a:t>immediately</a:t>
            </a:r>
            <a:r>
              <a:rPr lang="en-US" dirty="0" smtClean="0"/>
              <a:t> to:</a:t>
            </a:r>
          </a:p>
          <a:p>
            <a:pPr lvl="1"/>
            <a:r>
              <a:rPr lang="en-US" smtClean="0"/>
              <a:t>Your Program </a:t>
            </a:r>
            <a:r>
              <a:rPr lang="en-US" dirty="0" smtClean="0"/>
              <a:t>D</a:t>
            </a:r>
            <a:r>
              <a:rPr lang="en-US" smtClean="0"/>
              <a:t>irector </a:t>
            </a:r>
            <a:r>
              <a:rPr lang="en-US" dirty="0" smtClean="0"/>
              <a:t>or Postgraduate Director</a:t>
            </a:r>
          </a:p>
          <a:p>
            <a:pPr lvl="1"/>
            <a:r>
              <a:rPr lang="en-US" dirty="0" smtClean="0">
                <a:hlinkClick r:id="rId3"/>
              </a:rPr>
              <a:t>Wellness Office</a:t>
            </a:r>
            <a:endParaRPr lang="en-US" dirty="0" smtClean="0"/>
          </a:p>
        </p:txBody>
      </p:sp>
      <p:sp>
        <p:nvSpPr>
          <p:cNvPr id="4" name="Slide Number Placeholder 3"/>
          <p:cNvSpPr>
            <a:spLocks noGrp="1"/>
          </p:cNvSpPr>
          <p:nvPr>
            <p:ph type="sldNum" sz="quarter" idx="12"/>
          </p:nvPr>
        </p:nvSpPr>
        <p:spPr/>
        <p:txBody>
          <a:bodyPr/>
          <a:lstStyle/>
          <a:p>
            <a:pPr>
              <a:defRPr/>
            </a:pPr>
            <a:fld id="{9E825089-3B86-4AB3-9798-100AAFBC840B}" type="slidenum">
              <a:rPr lang="en-US" smtClean="0"/>
              <a:pPr>
                <a:defRPr/>
              </a:pPr>
              <a:t>74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457200" y="284163"/>
            <a:ext cx="8229600" cy="300037"/>
          </a:xfrm>
        </p:spPr>
        <p:txBody>
          <a:bodyPr/>
          <a:lstStyle/>
          <a:p>
            <a:pPr eaLnBrk="1" hangingPunct="1"/>
            <a:r>
              <a:rPr lang="en-US" smtClean="0"/>
              <a:t>Miscellaneous Policies</a:t>
            </a:r>
          </a:p>
        </p:txBody>
      </p:sp>
      <p:sp>
        <p:nvSpPr>
          <p:cNvPr id="66564" name="Rectangle 3"/>
          <p:cNvSpPr>
            <a:spLocks noGrp="1" noChangeArrowheads="1"/>
          </p:cNvSpPr>
          <p:nvPr>
            <p:ph idx="1"/>
          </p:nvPr>
        </p:nvSpPr>
        <p:spPr>
          <a:xfrm>
            <a:off x="457200" y="1066800"/>
            <a:ext cx="8229600" cy="5029200"/>
          </a:xfrm>
        </p:spPr>
        <p:txBody>
          <a:bodyPr/>
          <a:lstStyle/>
          <a:p>
            <a:pPr eaLnBrk="1" hangingPunct="1">
              <a:buFontTx/>
              <a:buNone/>
            </a:pPr>
            <a:r>
              <a:rPr lang="en-US" dirty="0" smtClean="0">
                <a:cs typeface="Times New Roman" charset="0"/>
              </a:rPr>
              <a:t>Consult resident handbook or </a:t>
            </a:r>
            <a:r>
              <a:rPr lang="en-US" dirty="0" err="1" smtClean="0">
                <a:cs typeface="Times New Roman" charset="0"/>
              </a:rPr>
              <a:t>Schulich</a:t>
            </a:r>
            <a:r>
              <a:rPr lang="en-US" dirty="0" smtClean="0">
                <a:cs typeface="Times New Roman" charset="0"/>
              </a:rPr>
              <a:t> Postgraduate Medical Education Office for further info on:</a:t>
            </a:r>
          </a:p>
          <a:p>
            <a:pPr eaLnBrk="1" hangingPunct="1"/>
            <a:r>
              <a:rPr lang="en-US" dirty="0" smtClean="0">
                <a:cs typeface="Times New Roman" charset="0"/>
              </a:rPr>
              <a:t>Issues related to Equity and Professionalism</a:t>
            </a:r>
            <a:endParaRPr lang="en-US" dirty="0" smtClean="0"/>
          </a:p>
          <a:p>
            <a:pPr eaLnBrk="1" hangingPunct="1"/>
            <a:r>
              <a:rPr lang="en-US" dirty="0" smtClean="0">
                <a:cs typeface="Times New Roman" charset="0"/>
              </a:rPr>
              <a:t>Privacy and Security</a:t>
            </a:r>
          </a:p>
          <a:p>
            <a:pPr eaLnBrk="1" hangingPunct="1"/>
            <a:r>
              <a:rPr lang="en-US" dirty="0" smtClean="0">
                <a:cs typeface="Times New Roman" charset="0"/>
              </a:rPr>
              <a:t>Evaluation &amp; Appeal Policy</a:t>
            </a:r>
          </a:p>
          <a:p>
            <a:pPr eaLnBrk="1" hangingPunct="1"/>
            <a:r>
              <a:rPr lang="en-US" dirty="0" smtClean="0">
                <a:cs typeface="Times New Roman" charset="0"/>
              </a:rPr>
              <a:t>Program transfer policy</a:t>
            </a:r>
          </a:p>
          <a:p>
            <a:pPr eaLnBrk="1" hangingPunct="1"/>
            <a:r>
              <a:rPr lang="en-US" dirty="0" smtClean="0">
                <a:cs typeface="Times New Roman" charset="0"/>
              </a:rPr>
              <a:t>Incomplete rotation guidelines</a:t>
            </a:r>
          </a:p>
        </p:txBody>
      </p:sp>
      <p:sp>
        <p:nvSpPr>
          <p:cNvPr id="5" name="Slide Number Placeholder 4"/>
          <p:cNvSpPr>
            <a:spLocks noGrp="1"/>
          </p:cNvSpPr>
          <p:nvPr>
            <p:ph type="sldNum" sz="quarter" idx="12"/>
          </p:nvPr>
        </p:nvSpPr>
        <p:spPr/>
        <p:txBody>
          <a:bodyPr/>
          <a:lstStyle/>
          <a:p>
            <a:pPr>
              <a:defRPr/>
            </a:pPr>
            <a:fld id="{2FEFC5CC-5A95-4FBB-8A0C-5507D56FB365}" type="slidenum">
              <a:rPr lang="en-US"/>
              <a:pPr>
                <a:defRPr/>
              </a:pPr>
              <a:t>75</a:t>
            </a:fld>
            <a:endParaRPr lang="en-US"/>
          </a:p>
        </p:txBody>
      </p:sp>
      <p:sp>
        <p:nvSpPr>
          <p:cNvPr id="66565" name="AutoShape 5">
            <a:hlinkClick r:id="" action="ppaction://hlinkshowjump?jump=nextslide" highlightClick="1"/>
          </p:cNvPr>
          <p:cNvSpPr>
            <a:spLocks noChangeArrowheads="1"/>
          </p:cNvSpPr>
          <p:nvPr/>
        </p:nvSpPr>
        <p:spPr bwMode="auto">
          <a:xfrm>
            <a:off x="8382000" y="6019800"/>
            <a:ext cx="304800" cy="381000"/>
          </a:xfrm>
          <a:prstGeom prst="actionButtonForwardNext">
            <a:avLst/>
          </a:prstGeom>
          <a:solidFill>
            <a:schemeClr val="accent1"/>
          </a:solidFill>
          <a:ln w="9525">
            <a:noFill/>
            <a:miter lim="800000"/>
            <a:headEnd/>
            <a:tailEnd/>
          </a:ln>
        </p:spPr>
        <p:txBody>
          <a:bodyPr wrap="none" lIns="81492" tIns="40746" rIns="81492" bIns="40746"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sz="3600" smtClean="0"/>
              <a:t>Reminders</a:t>
            </a:r>
          </a:p>
        </p:txBody>
      </p:sp>
      <p:sp>
        <p:nvSpPr>
          <p:cNvPr id="69636" name="Rectangle 3"/>
          <p:cNvSpPr>
            <a:spLocks noGrp="1" noChangeArrowheads="1"/>
          </p:cNvSpPr>
          <p:nvPr>
            <p:ph idx="1"/>
          </p:nvPr>
        </p:nvSpPr>
        <p:spPr>
          <a:xfrm>
            <a:off x="457200" y="1295400"/>
            <a:ext cx="8229600" cy="4953000"/>
          </a:xfrm>
        </p:spPr>
        <p:txBody>
          <a:bodyPr/>
          <a:lstStyle/>
          <a:p>
            <a:pPr eaLnBrk="1" hangingPunct="1">
              <a:lnSpc>
                <a:spcPct val="90000"/>
              </a:lnSpc>
              <a:buFontTx/>
              <a:buNone/>
            </a:pPr>
            <a:r>
              <a:rPr lang="en-US" dirty="0" smtClean="0"/>
              <a:t>Unique Pager:</a:t>
            </a:r>
          </a:p>
          <a:p>
            <a:pPr eaLnBrk="1" hangingPunct="1">
              <a:lnSpc>
                <a:spcPct val="90000"/>
              </a:lnSpc>
            </a:pPr>
            <a:r>
              <a:rPr lang="en-US" dirty="0" smtClean="0"/>
              <a:t>Ensure that you discuss how your pager may or may not be used during each rotation.</a:t>
            </a:r>
          </a:p>
          <a:p>
            <a:pPr eaLnBrk="1" hangingPunct="1">
              <a:lnSpc>
                <a:spcPct val="90000"/>
              </a:lnSpc>
              <a:buFontTx/>
              <a:buNone/>
            </a:pPr>
            <a:r>
              <a:rPr lang="en-US" dirty="0" smtClean="0"/>
              <a:t>Leadership Training Program</a:t>
            </a:r>
          </a:p>
          <a:p>
            <a:pPr eaLnBrk="1" hangingPunct="1">
              <a:lnSpc>
                <a:spcPct val="90000"/>
              </a:lnSpc>
            </a:pPr>
            <a:r>
              <a:rPr lang="en-US" dirty="0" smtClean="0"/>
              <a:t>Personality Dimensions</a:t>
            </a:r>
          </a:p>
          <a:p>
            <a:pPr eaLnBrk="1" hangingPunct="1">
              <a:lnSpc>
                <a:spcPct val="90000"/>
              </a:lnSpc>
            </a:pPr>
            <a:r>
              <a:rPr lang="en-US" dirty="0" smtClean="0"/>
              <a:t>Crucial Conversations</a:t>
            </a:r>
          </a:p>
          <a:p>
            <a:pPr eaLnBrk="1" hangingPunct="1">
              <a:lnSpc>
                <a:spcPct val="90000"/>
              </a:lnSpc>
            </a:pPr>
            <a:r>
              <a:rPr lang="en-US" dirty="0" smtClean="0"/>
              <a:t>Crucial Confrontations</a:t>
            </a:r>
          </a:p>
          <a:p>
            <a:pPr eaLnBrk="1" hangingPunct="1">
              <a:lnSpc>
                <a:spcPct val="90000"/>
              </a:lnSpc>
            </a:pPr>
            <a:r>
              <a:rPr lang="en-US" dirty="0" smtClean="0"/>
              <a:t>Influencer</a:t>
            </a:r>
          </a:p>
        </p:txBody>
      </p:sp>
      <p:sp>
        <p:nvSpPr>
          <p:cNvPr id="4" name="Slide Number Placeholder 4"/>
          <p:cNvSpPr>
            <a:spLocks noGrp="1"/>
          </p:cNvSpPr>
          <p:nvPr>
            <p:ph type="sldNum" sz="quarter" idx="12"/>
          </p:nvPr>
        </p:nvSpPr>
        <p:spPr/>
        <p:txBody>
          <a:bodyPr/>
          <a:lstStyle/>
          <a:p>
            <a:pPr>
              <a:defRPr/>
            </a:pPr>
            <a:fld id="{E7AAEA00-C18D-4715-9B69-1D80FD9FAF4D}" type="slidenum">
              <a:rPr lang="en-US"/>
              <a:pPr>
                <a:defRPr/>
              </a:pPr>
              <a:t>76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ctrTitle"/>
          </p:nvPr>
        </p:nvSpPr>
        <p:spPr/>
        <p:txBody>
          <a:bodyPr/>
          <a:lstStyle/>
          <a:p>
            <a:pPr eaLnBrk="1" hangingPunct="1"/>
            <a:r>
              <a:rPr lang="en-US" smtClean="0">
                <a:solidFill>
                  <a:schemeClr val="tx1"/>
                </a:solidFill>
              </a:rPr>
              <a:t>Questions?</a:t>
            </a:r>
          </a:p>
        </p:txBody>
      </p:sp>
      <p:sp>
        <p:nvSpPr>
          <p:cNvPr id="71683" name="Rectangle 5"/>
          <p:cNvSpPr>
            <a:spLocks noGrp="1" noChangeArrowheads="1"/>
          </p:cNvSpPr>
          <p:nvPr>
            <p:ph type="subTitle" idx="1"/>
          </p:nvPr>
        </p:nvSpPr>
        <p:spPr/>
        <p:txBody>
          <a:bodyPr/>
          <a:lstStyle/>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CA" smtClean="0"/>
              <a:t>Questions?</a:t>
            </a:r>
          </a:p>
        </p:txBody>
      </p:sp>
      <p:sp>
        <p:nvSpPr>
          <p:cNvPr id="10243" name="Rectangle 3"/>
          <p:cNvSpPr>
            <a:spLocks noGrp="1" noChangeArrowheads="1"/>
          </p:cNvSpPr>
          <p:nvPr>
            <p:ph idx="1"/>
          </p:nvPr>
        </p:nvSpPr>
        <p:spPr/>
        <p:txBody>
          <a:bodyPr/>
          <a:lstStyle/>
          <a:p>
            <a:pPr>
              <a:buFontTx/>
              <a:buNone/>
            </a:pPr>
            <a:r>
              <a:rPr lang="en-CA" smtClean="0"/>
              <a:t>If you have any questions about the teaching experience or about a student, please do not hesitate in contacting me.</a:t>
            </a:r>
          </a:p>
          <a:p>
            <a:pPr>
              <a:buFontTx/>
              <a:buNone/>
            </a:pPr>
            <a:endParaRPr lang="en-CA" smtClean="0"/>
          </a:p>
          <a:p>
            <a:pPr>
              <a:buFontTx/>
              <a:buNone/>
            </a:pPr>
            <a:r>
              <a:rPr lang="en-CA" smtClean="0"/>
              <a:t>Thanks again!</a:t>
            </a:r>
          </a:p>
          <a:p>
            <a:pPr>
              <a:buFontTx/>
              <a:buNone/>
            </a:pPr>
            <a:r>
              <a:rPr lang="en-CA" smtClean="0"/>
              <a:t>George Kim, Undergraduate Academic Director</a:t>
            </a:r>
          </a:p>
          <a:p>
            <a:pPr>
              <a:buFontTx/>
              <a:buNone/>
            </a:pPr>
            <a:r>
              <a:rPr lang="en-CA" smtClean="0">
                <a:hlinkClick r:id="rId2"/>
              </a:rPr>
              <a:t>George.kim@schulich.uwo.ca</a:t>
            </a:r>
            <a:r>
              <a:rPr lang="en-CA"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CA" smtClean="0"/>
              <a:t>SWOMEN</a:t>
            </a:r>
          </a:p>
        </p:txBody>
      </p:sp>
      <p:sp>
        <p:nvSpPr>
          <p:cNvPr id="11267" name="Content Placeholder 2"/>
          <p:cNvSpPr>
            <a:spLocks noGrp="1"/>
          </p:cNvSpPr>
          <p:nvPr>
            <p:ph idx="1"/>
          </p:nvPr>
        </p:nvSpPr>
        <p:spPr/>
        <p:txBody>
          <a:bodyPr/>
          <a:lstStyle/>
          <a:p>
            <a:r>
              <a:rPr lang="en-CA" dirty="0" smtClean="0"/>
              <a:t>SWOMEN = Southwestern Ontario Medical Education Network</a:t>
            </a:r>
          </a:p>
          <a:p>
            <a:pPr lvl="1"/>
            <a:r>
              <a:rPr lang="en-CA" dirty="0" smtClean="0"/>
              <a:t>Provides training experiences in the rural/regional settings to Western learners</a:t>
            </a:r>
          </a:p>
          <a:p>
            <a:pPr>
              <a:buFontTx/>
              <a:buNone/>
            </a:pPr>
            <a:endParaRPr lang="en-CA" dirty="0" smtClean="0"/>
          </a:p>
        </p:txBody>
      </p:sp>
      <p:sp>
        <p:nvSpPr>
          <p:cNvPr id="4" name="Slide Number Placeholder 3"/>
          <p:cNvSpPr>
            <a:spLocks noGrp="1"/>
          </p:cNvSpPr>
          <p:nvPr>
            <p:ph type="sldNum" sz="quarter" idx="12"/>
          </p:nvPr>
        </p:nvSpPr>
        <p:spPr/>
        <p:txBody>
          <a:bodyPr/>
          <a:lstStyle/>
          <a:p>
            <a:pPr>
              <a:defRPr/>
            </a:pPr>
            <a:fld id="{7232C5FB-D1C6-43AA-9266-A3DB1938877D}" type="slidenum">
              <a:rPr lang="en-US" smtClean="0"/>
              <a:pPr>
                <a:defRPr/>
              </a:pPr>
              <a:t>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20080702 - PGY1 orientation&quot;/&gt;&lt;property id=&quot;20148&quot; value=&quot;5&quot;/&gt;&lt;property id=&quot;20184&quot; value=&quot;7&quot;/&gt;&lt;property id=&quot;20224&quot; value=&quot;E:\&quot;/&gt;&lt;property id=&quot;20250&quot; value=&quot;0&quot;/&gt;&lt;property id=&quot;20251&quot; value=&quot;1&quot;/&gt;&lt;property id=&quot;20259&quot; value=&quot;0&quot;/&gt;&lt;object type=&quot;8&quot; unique_id=&quot;10002&quot;&gt;&lt;/object&gt;&lt;object type=&quot;2&quot; unique_id=&quot;10003&quot;&gt;&lt;object type=&quot;3&quot; unique_id=&quot;10005&quot;&gt;&lt;property id=&quot;20148&quot; value=&quot;5&quot;/&gt;&lt;property id=&quot;20300&quot; value=&quot;Slide 11 - &amp;quot;Objectives&amp;quot;&quot;/&gt;&lt;property id=&quot;20307&quot; value=&quot;304&quot;/&gt;&lt;property id=&quot;20309&quot; value=&quot;-1&quot;/&gt;&lt;/object&gt;&lt;object type=&quot;3&quot; unique_id=&quot;10007&quot;&gt;&lt;property id=&quot;20148&quot; value=&quot;5&quot;/&gt;&lt;property id=&quot;20300&quot; value=&quot;Slide 17 - &amp;quot;Program Overview&amp;quot;&quot;/&gt;&lt;property id=&quot;20307&quot; value=&quot;307&quot;/&gt;&lt;property id=&quot;20309&quot; value=&quot;-1&quot;/&gt;&lt;/object&gt;&lt;object type=&quot;3&quot; unique_id=&quot;10010&quot;&gt;&lt;property id=&quot;20148&quot; value=&quot;5&quot;/&gt;&lt;property id=&quot;20300&quot; value=&quot;Slide 15 - &amp;quot;Resources&amp;quot;&quot;/&gt;&lt;property id=&quot;20307&quot; value=&quot;305&quot;/&gt;&lt;property id=&quot;20309&quot; value=&quot;-1&quot;/&gt;&lt;/object&gt;&lt;object type=&quot;3&quot; unique_id=&quot;10012&quot;&gt;&lt;property id=&quot;20148&quot; value=&quot;5&quot;/&gt;&lt;property id=&quot;20300&quot; value=&quot;Slide 18 - &amp;quot;Minimum Requirements&amp;quot;&quot;/&gt;&lt;property id=&quot;20307&quot; value=&quot;309&quot;/&gt;&lt;property id=&quot;20309&quot; value=&quot;-1&quot;/&gt;&lt;/object&gt;&lt;object type=&quot;3&quot; unique_id=&quot;10019&quot;&gt;&lt;property id=&quot;20148&quot; value=&quot;5&quot;/&gt;&lt;property id=&quot;20300&quot; value=&quot;Slide 29 - &amp;quot;Academic Program &amp;quot;&quot;/&gt;&lt;property id=&quot;20307&quot; value=&quot;302&quot;/&gt;&lt;property id=&quot;20309&quot; value=&quot;-1&quot;/&gt;&lt;/object&gt;&lt;object type=&quot;3&quot; unique_id=&quot;10020&quot;&gt;&lt;property id=&quot;20148&quot; value=&quot;5&quot;/&gt;&lt;property id=&quot;20300&quot; value=&quot;Slide 30 - &amp;quot;Academic Program &amp;quot;&quot;/&gt;&lt;property id=&quot;20307&quot; value=&quot;306&quot;/&gt;&lt;property id=&quot;20309&quot; value=&quot;-1&quot;/&gt;&lt;/object&gt;&lt;object type=&quot;3&quot; unique_id=&quot;10021&quot;&gt;&lt;property id=&quot;20148&quot; value=&quot;5&quot;/&gt;&lt;property id=&quot;20300&quot; value=&quot;Slide 32 - &amp;quot;Academic Program&amp;quot;&quot;/&gt;&lt;property id=&quot;20307&quot; value=&quot;331&quot;/&gt;&lt;property id=&quot;20309&quot; value=&quot;-1&quot;/&gt;&lt;/object&gt;&lt;object type=&quot;3&quot; unique_id=&quot;10022&quot;&gt;&lt;property id=&quot;20148&quot; value=&quot;5&quot;/&gt;&lt;property id=&quot;20300&quot; value=&quot;Slide 33 - &amp;quot;Academic Program&amp;quot;&quot;/&gt;&lt;property id=&quot;20307&quot; value=&quot;333&quot;/&gt;&lt;property id=&quot;20309&quot; value=&quot;-1&quot;/&gt;&lt;/object&gt;&lt;object type=&quot;3&quot; unique_id=&quot;10026&quot;&gt;&lt;property id=&quot;20148&quot; value=&quot;5&quot;/&gt;&lt;property id=&quot;20300&quot; value=&quot;Slide 43 - &amp;quot;Procedures in Family Medicine&amp;quot;&quot;/&gt;&lt;property id=&quot;20307&quot; value=&quot;281&quot;/&gt;&lt;property id=&quot;20309&quot; value=&quot;-1&quot;/&gt;&lt;/object&gt;&lt;object type=&quot;3&quot; unique_id=&quot;10028&quot;&gt;&lt;property id=&quot;20148&quot; value=&quot;5&quot;/&gt;&lt;property id=&quot;20300&quot; value=&quot;Slide 44 - &amp;quot;Procedures in Family Medicine&amp;quot;&quot;/&gt;&lt;property id=&quot;20307&quot; value=&quot;313&quot;/&gt;&lt;property id=&quot;20309&quot; value=&quot;-1&quot;/&gt;&lt;/object&gt;&lt;object type=&quot;3&quot; unique_id=&quot;10029&quot;&gt;&lt;property id=&quot;20148&quot; value=&quot;5&quot;/&gt;&lt;property id=&quot;20300&quot; value=&quot;Slide 46 - &amp;quot;Obstetrics Policy&amp;quot;&quot;/&gt;&lt;property id=&quot;20307&quot; value=&quot;312&quot;/&gt;&lt;property id=&quot;20309&quot; value=&quot;-1&quot;/&gt;&lt;/object&gt;&lt;object type=&quot;3&quot; unique_id=&quot;10031&quot;&gt;&lt;property id=&quot;20148&quot; value=&quot;5&quot;/&gt;&lt;property id=&quot;20300&quot; value=&quot;Slide 47 - &amp;quot;Faculty Advisor Program&amp;quot;&quot;/&gt;&lt;property id=&quot;20307&quot; value=&quot;315&quot;/&gt;&lt;property id=&quot;20309&quot; value=&quot;-1&quot;/&gt;&lt;/object&gt;&lt;object type=&quot;3&quot; unique_id=&quot;10032&quot;&gt;&lt;property id=&quot;20148&quot; value=&quot;5&quot;/&gt;&lt;property id=&quot;20300&quot; value=&quot;Slide 48 - &amp;quot;Faculty Advisor Program&amp;quot;&quot;/&gt;&lt;property id=&quot;20307&quot; value=&quot;316&quot;/&gt;&lt;property id=&quot;20309&quot; value=&quot;-1&quot;/&gt;&lt;/object&gt;&lt;object type=&quot;3&quot; unique_id=&quot;10033&quot;&gt;&lt;property id=&quot;20148&quot; value=&quot;5&quot;/&gt;&lt;property id=&quot;20300&quot; value=&quot;Slide 49 - &amp;quot;Direct Observations&amp;quot;&quot;/&gt;&lt;property id=&quot;20307&quot; value=&quot;314&quot;/&gt;&lt;property id=&quot;20309&quot; value=&quot;-1&quot;/&gt;&lt;/object&gt;&lt;object type=&quot;3&quot; unique_id=&quot;10034&quot;&gt;&lt;property id=&quot;20148&quot; value=&quot;5&quot;/&gt;&lt;property id=&quot;20300&quot; value=&quot;Slide 50 - &amp;quot;Other Policies&amp;quot;&quot;/&gt;&lt;property id=&quot;20307&quot; value=&quot;317&quot;/&gt;&lt;property id=&quot;20309&quot; value=&quot;-1&quot;/&gt;&lt;/object&gt;&lt;object type=&quot;3&quot; unique_id=&quot;10035&quot;&gt;&lt;property id=&quot;20148&quot; value=&quot;5&quot;/&gt;&lt;property id=&quot;20300&quot; value=&quot;Slide 51 - &amp;quot;Other Policies&amp;quot;&quot;/&gt;&lt;property id=&quot;20307&quot; value=&quot;318&quot;/&gt;&lt;property id=&quot;20309&quot; value=&quot;-1&quot;/&gt;&lt;/object&gt;&lt;object type=&quot;3&quot; unique_id=&quot;10036&quot;&gt;&lt;property id=&quot;20148&quot; value=&quot;5&quot;/&gt;&lt;property id=&quot;20300&quot; value=&quot;Slide 52 - &amp;quot;Accommodation/Travel Expense Policy&amp;quot;&quot;/&gt;&lt;property id=&quot;20307&quot; value=&quot;283&quot;/&gt;&lt;property id=&quot;20309&quot; value=&quot;-1&quot;/&gt;&lt;/object&gt;&lt;object type=&quot;3&quot; unique_id=&quot;10037&quot;&gt;&lt;property id=&quot;20148&quot; value=&quot;5&quot;/&gt;&lt;property id=&quot;20300&quot; value=&quot;Slide 54 - &amp;quot;Accommodation/Travel Expense Policy&amp;quot;&quot;/&gt;&lt;property id=&quot;20307&quot; value=&quot;284&quot;/&gt;&lt;property id=&quot;20309&quot; value=&quot;-1&quot;/&gt;&lt;/object&gt;&lt;object type=&quot;3&quot; unique_id=&quot;10039&quot;&gt;&lt;property id=&quot;20148&quot; value=&quot;5&quot;/&gt;&lt;property id=&quot;20300&quot; value=&quot;Slide 55 - &amp;quot;Professional Leave/Funding&amp;quot;&quot;/&gt;&lt;property id=&quot;20307&quot; value=&quot;288&quot;/&gt;&lt;property id=&quot;20309&quot; value=&quot;-1&quot;/&gt;&lt;/object&gt;&lt;object type=&quot;3&quot; unique_id=&quot;10040&quot;&gt;&lt;property id=&quot;20148&quot; value=&quot;5&quot;/&gt;&lt;property id=&quot;20300&quot; value=&quot;Slide 56 - &amp;quot;Professional Leave/Funding&amp;quot;&quot;/&gt;&lt;property id=&quot;20307&quot; value=&quot;320&quot;/&gt;&lt;property id=&quot;20309&quot; value=&quot;-1&quot;/&gt;&lt;/object&gt;&lt;object type=&quot;3&quot; unique_id=&quot;10041&quot;&gt;&lt;property id=&quot;20148&quot; value=&quot;5&quot;/&gt;&lt;property id=&quot;20300&quot; value=&quot;Slide 57 - &amp;quot;Vacation/Holiday Leave&amp;quot;&quot;/&gt;&lt;property id=&quot;20307&quot; value=&quot;323&quot;/&gt;&lt;property id=&quot;20309&quot; value=&quot;-1&quot;/&gt;&lt;/object&gt;&lt;object type=&quot;3&quot; unique_id=&quot;10042&quot;&gt;&lt;property id=&quot;20148&quot; value=&quot;5&quot;/&gt;&lt;property id=&quot;20300&quot; value=&quot;Slide 58 - &amp;quot;Vacation/Holiday Leave&amp;quot;&quot;/&gt;&lt;property id=&quot;20307&quot; value=&quot;324&quot;/&gt;&lt;property id=&quot;20309&quot; value=&quot;-1&quot;/&gt;&lt;/object&gt;&lt;object type=&quot;3&quot; unique_id=&quot;10043&quot;&gt;&lt;property id=&quot;20148&quot; value=&quot;5&quot;/&gt;&lt;property id=&quot;20300&quot; value=&quot;Slide 59 - &amp;quot;Vacation/Holiday Leave&amp;quot;&quot;/&gt;&lt;property id=&quot;20307&quot; value=&quot;325&quot;/&gt;&lt;property id=&quot;20309&quot; value=&quot;-1&quot;/&gt;&lt;/object&gt;&lt;object type=&quot;3&quot; unique_id=&quot;10045&quot;&gt;&lt;property id=&quot;20148&quot; value=&quot;5&quot;/&gt;&lt;property id=&quot;20300&quot; value=&quot;Slide 62 - &amp;quot;Maternity/Parental/Health Leave&amp;quot;&quot;/&gt;&lt;property id=&quot;20307&quot; value=&quot;274&quot;/&gt;&lt;property id=&quot;20309&quot; value=&quot;-1&quot;/&gt;&lt;/object&gt;&lt;object type=&quot;3&quot; unique_id=&quot;10046&quot;&gt;&lt;property id=&quot;20148&quot; value=&quot;5&quot;/&gt;&lt;property id=&quot;20300&quot; value=&quot;Slide 63 - &amp;quot;Compassionate Leave&amp;quot;&quot;/&gt;&lt;property id=&quot;20307&quot; value=&quot;275&quot;/&gt;&lt;property id=&quot;20309&quot; value=&quot;-1&quot;/&gt;&lt;/object&gt;&lt;object type=&quot;3&quot; unique_id=&quot;10048&quot;&gt;&lt;property id=&quot;20148&quot; value=&quot;5&quot;/&gt;&lt;property id=&quot;20300&quot; value=&quot;Slide 64 - &amp;quot;Evaluation Policy&amp;quot;&quot;/&gt;&lt;property id=&quot;20307&quot; value=&quot;279&quot;/&gt;&lt;property id=&quot;20309&quot; value=&quot;-1&quot;/&gt;&lt;/object&gt;&lt;object type=&quot;3&quot; unique_id=&quot;10049&quot;&gt;&lt;property id=&quot;20148&quot; value=&quot;5&quot;/&gt;&lt;property id=&quot;20300&quot; value=&quot;Slide 65 - &amp;quot;Rotation Change Requests&amp;quot;&quot;/&gt;&lt;property id=&quot;20307&quot; value=&quot;278&quot;/&gt;&lt;property id=&quot;20309&quot; value=&quot;-1&quot;/&gt;&lt;/object&gt;&lt;object type=&quot;3&quot; unique_id=&quot;10051&quot;&gt;&lt;property id=&quot;20148&quot; value=&quot;5&quot;/&gt;&lt;property id=&quot;20300&quot; value=&quot;Slide 75 - &amp;quot;Miscellaneous Policies&amp;quot;&quot;/&gt;&lt;property id=&quot;20307&quot; value=&quot;277&quot;/&gt;&lt;property id=&quot;20309&quot; value=&quot;-1&quot;/&gt;&lt;/object&gt;&lt;object type=&quot;3&quot; unique_id=&quot;10053&quot;&gt;&lt;property id=&quot;20148&quot; value=&quot;5&quot;/&gt;&lt;property id=&quot;20300&quot; value=&quot;Slide 77 - &amp;quot;Questions?&amp;quot;&quot;/&gt;&lt;property id=&quot;20307&quot; value=&quot;322&quot;/&gt;&lt;property id=&quot;20309&quot; value=&quot;-1&quot;/&gt;&lt;/object&gt;&lt;object type=&quot;3&quot; unique_id=&quot;10106&quot;&gt;&lt;property id=&quot;20148&quot; value=&quot;5&quot;/&gt;&lt;property id=&quot;20300&quot; value=&quot;Slide 35 - &amp;quot;Academic Program&amp;quot;&quot;/&gt;&lt;property id=&quot;20307&quot; value=&quot;334&quot;/&gt;&lt;property id=&quot;20309&quot; value=&quot;-1&quot;/&gt;&lt;/object&gt;&lt;object type=&quot;3&quot; unique_id=&quot;10588&quot;&gt;&lt;property id=&quot;20148&quot; value=&quot;5&quot;/&gt;&lt;property id=&quot;20300&quot; value=&quot;Slide 14 - &amp;quot;Important Contacts&amp;quot;&quot;/&gt;&lt;property id=&quot;20307&quot; value=&quot;336&quot;/&gt;&lt;property id=&quot;20309&quot; value=&quot;-1&quot;/&gt;&lt;/object&gt;&lt;object type=&quot;3&quot; unique_id=&quot;11411&quot;&gt;&lt;property id=&quot;20148&quot; value=&quot;5&quot;/&gt;&lt;property id=&quot;20300&quot; value=&quot;Slide 45 - &amp;quot;Obstetrics Policy&amp;quot;&quot;/&gt;&lt;property id=&quot;20307&quot; value=&quot;344&quot;/&gt;&lt;property id=&quot;20309&quot; value=&quot;-1&quot;/&gt;&lt;/object&gt;&lt;object type=&quot;3&quot; unique_id=&quot;12651&quot;&gt;&lt;property id=&quot;20148&quot; value=&quot;5&quot;/&gt;&lt;property id=&quot;20300&quot; value=&quot;Slide 42 - &amp;quot;Resident Project - CQI&amp;quot;&quot;/&gt;&lt;property id=&quot;20307&quot; value=&quot;351&quot;/&gt;&lt;/object&gt;&lt;object type=&quot;3&quot; unique_id=&quot;14252&quot;&gt;&lt;property id=&quot;20148&quot; value=&quot;5&quot;/&gt;&lt;property id=&quot;20300&quot; value=&quot;Slide 53 - &amp;quot;Accommodation/Travel Expense Policy&amp;quot;&quot;/&gt;&lt;property id=&quot;20307&quot; value=&quot;352&quot;/&gt;&lt;/object&gt;&lt;object type=&quot;3&quot; unique_id=&quot;15562&quot;&gt;&lt;property id=&quot;20148&quot; value=&quot;5&quot;/&gt;&lt;property id=&quot;20300&quot; value=&quot;Slide 2 - &amp;quot;Announcements&amp;quot;&quot;/&gt;&lt;property id=&quot;20307&quot; value=&quot;354&quot;/&gt;&lt;/object&gt;&lt;object type=&quot;3&quot; unique_id=&quot;15743&quot;&gt;&lt;property id=&quot;20148&quot; value=&quot;5&quot;/&gt;&lt;property id=&quot;20300&quot; value=&quot;Slide 37 - &amp;quot;Academic Program &amp;quot;&quot;/&gt;&lt;property id=&quot;20307&quot; value=&quot;355&quot;/&gt;&lt;/object&gt;&lt;object type=&quot;3&quot; unique_id=&quot;15744&quot;&gt;&lt;property id=&quot;20148&quot; value=&quot;5&quot;/&gt;&lt;property id=&quot;20300&quot; value=&quot;Slide 38 - &amp;quot;Academic Program &amp;quot;&quot;/&gt;&lt;property id=&quot;20307&quot; value=&quot;356&quot;/&gt;&lt;/object&gt;&lt;object type=&quot;3&quot; unique_id=&quot;15745&quot;&gt;&lt;property id=&quot;20148&quot; value=&quot;5&quot;/&gt;&lt;property id=&quot;20300&quot; value=&quot;Slide 39 - &amp;quot;Academic Program &amp;quot;&quot;/&gt;&lt;property id=&quot;20307&quot; value=&quot;357&quot;/&gt;&lt;/object&gt;&lt;object type=&quot;3&quot; unique_id=&quot;15993&quot;&gt;&lt;property id=&quot;20148&quot; value=&quot;5&quot;/&gt;&lt;property id=&quot;20300&quot; value=&quot;Slide 5 - &amp;quot;Greetings from Undergrad!!&amp;quot;&quot;/&gt;&lt;property id=&quot;20307&quot; value=&quot;358&quot;/&gt;&lt;/object&gt;&lt;object type=&quot;3&quot; unique_id=&quot;15994&quot;&gt;&lt;property id=&quot;20148&quot; value=&quot;5&quot;/&gt;&lt;property id=&quot;20300&quot; value=&quot;Slide 6 - &amp;quot;Your Role…&amp;quot;&quot;/&gt;&lt;property id=&quot;20307&quot; value=&quot;359&quot;/&gt;&lt;/object&gt;&lt;object type=&quot;3&quot; unique_id=&quot;15995&quot;&gt;&lt;property id=&quot;20148&quot; value=&quot;5&quot;/&gt;&lt;property id=&quot;20300&quot; value=&quot;Slide 7 - &amp;quot;Your Role…&amp;quot;&quot;/&gt;&lt;property id=&quot;20307&quot; value=&quot;360&quot;/&gt;&lt;/object&gt;&lt;object type=&quot;3&quot; unique_id=&quot;15996&quot;&gt;&lt;property id=&quot;20148&quot; value=&quot;5&quot;/&gt;&lt;property id=&quot;20300&quot; value=&quot;Slide 8 - &amp;quot;Questions?&amp;quot;&quot;/&gt;&lt;property id=&quot;20307&quot; value=&quot;361&quot;/&gt;&lt;/object&gt;&lt;object type=&quot;3&quot; unique_id=&quot;17253&quot;&gt;&lt;property id=&quot;20148&quot; value=&quot;5&quot;/&gt;&lt;property id=&quot;20300&quot; value=&quot;Slide 4 - &amp;quot;Greetings&amp;quot;&quot;/&gt;&lt;property id=&quot;20307&quot; value=&quot;364&quot;/&gt;&lt;/object&gt;&lt;object type=&quot;3&quot; unique_id=&quot;17254&quot;&gt;&lt;property id=&quot;20148&quot; value=&quot;5&quot;/&gt;&lt;property id=&quot;20300&quot; value=&quot;Slide 9 - &amp;quot;SWOMEN&amp;quot;&quot;/&gt;&lt;property id=&quot;20307&quot; value=&quot;365&quot;/&gt;&lt;/object&gt;&lt;object type=&quot;3&quot; unique_id=&quot;17255&quot;&gt;&lt;property id=&quot;20148&quot; value=&quot;5&quot;/&gt;&lt;property id=&quot;20300&quot; value=&quot;Slide 10 - &amp;quot;SWOMEN&amp;quot;&quot;/&gt;&lt;property id=&quot;20307&quot; value=&quot;366&quot;/&gt;&lt;/object&gt;&lt;object type=&quot;3&quot; unique_id=&quot;17259&quot;&gt;&lt;property id=&quot;20148&quot; value=&quot;5&quot;/&gt;&lt;property id=&quot;20300&quot; value=&quot;Slide 76 - &amp;quot;Reminders&amp;quot;&quot;/&gt;&lt;property id=&quot;20307&quot; value=&quot;367&quot;/&gt;&lt;/object&gt;&lt;object type=&quot;3&quot; unique_id=&quot;18170&quot;&gt;&lt;property id=&quot;20148&quot; value=&quot;5&quot;/&gt;&lt;property id=&quot;20300&quot; value=&quot;Slide 19 - &amp;quot;Program Structure&amp;quot;&quot;/&gt;&lt;property id=&quot;20307&quot; value=&quot;368&quot;/&gt;&lt;/object&gt;&lt;object type=&quot;3&quot; unique_id=&quot;18171&quot;&gt;&lt;property id=&quot;20148&quot; value=&quot;5&quot;/&gt;&lt;property id=&quot;20300&quot; value=&quot;Slide 20 - &amp;quot;Program Structure&amp;quot;&quot;/&gt;&lt;property id=&quot;20307&quot; value=&quot;369&quot;/&gt;&lt;/object&gt;&lt;object type=&quot;3&quot; unique_id=&quot;18172&quot;&gt;&lt;property id=&quot;20148&quot; value=&quot;5&quot;/&gt;&lt;property id=&quot;20300&quot; value=&quot;Slide 21 - &amp;quot;Successful completion&amp;quot;&quot;/&gt;&lt;property id=&quot;20307&quot; value=&quot;370&quot;/&gt;&lt;/object&gt;&lt;object type=&quot;3&quot; unique_id=&quot;18173&quot;&gt;&lt;property id=&quot;20148&quot; value=&quot;5&quot;/&gt;&lt;property id=&quot;20300&quot; value=&quot;Slide 22 - &amp;quot;Successful completion&amp;quot;&quot;/&gt;&lt;property id=&quot;20307&quot; value=&quot;371&quot;/&gt;&lt;/object&gt;&lt;object type=&quot;3&quot; unique_id=&quot;18174&quot;&gt;&lt;property id=&quot;20148&quot; value=&quot;5&quot;/&gt;&lt;property id=&quot;20300&quot; value=&quot;Slide 23 - &amp;quot;Successful completion&amp;quot;&quot;/&gt;&lt;property id=&quot;20307&quot; value=&quot;372&quot;/&gt;&lt;/object&gt;&lt;object type=&quot;3&quot; unique_id=&quot;18175&quot;&gt;&lt;property id=&quot;20148&quot; value=&quot;5&quot;/&gt;&lt;property id=&quot;20300&quot; value=&quot;Slide 25 - &amp;quot;Electives&amp;quot;&quot;/&gt;&lt;property id=&quot;20307&quot; value=&quot;373&quot;/&gt;&lt;/object&gt;&lt;object type=&quot;3&quot; unique_id=&quot;18176&quot;&gt;&lt;property id=&quot;20148&quot; value=&quot;5&quot;/&gt;&lt;property id=&quot;20300&quot; value=&quot;Slide 26 - &amp;quot;Electives&amp;quot;&quot;/&gt;&lt;property id=&quot;20307&quot; value=&quot;374&quot;/&gt;&lt;/object&gt;&lt;object type=&quot;3&quot; unique_id=&quot;18177&quot;&gt;&lt;property id=&quot;20148&quot; value=&quot;5&quot;/&gt;&lt;property id=&quot;20300&quot; value=&quot;Slide 27 - &amp;quot;Horizontal Electives in PGY2&amp;quot;&quot;/&gt;&lt;property id=&quot;20307&quot; value=&quot;375&quot;/&gt;&lt;/object&gt;&lt;object type=&quot;3&quot; unique_id=&quot;18178&quot;&gt;&lt;property id=&quot;20148&quot; value=&quot;5&quot;/&gt;&lt;property id=&quot;20300&quot; value=&quot;Slide 28 - &amp;quot;FM Rural &amp;quot;&quot;/&gt;&lt;property id=&quot;20307&quot; value=&quot;376&quot;/&gt;&lt;/object&gt;&lt;object type=&quot;3&quot; unique_id=&quot;18179&quot;&gt;&lt;property id=&quot;20148&quot; value=&quot;5&quot;/&gt;&lt;property id=&quot;20300&quot; value=&quot;Slide 41 - &amp;quot;Academic Program &amp;quot;&quot;/&gt;&lt;property id=&quot;20307&quot; value=&quot;377&quot;/&gt;&lt;/object&gt;&lt;object type=&quot;3&quot; unique_id=&quot;18474&quot;&gt;&lt;property id=&quot;20148&quot; value=&quot;5&quot;/&gt;&lt;property id=&quot;20300&quot; value=&quot;Slide 36 - &amp;quot;Academic Program - Evals&amp;quot;&quot;/&gt;&lt;property id=&quot;20307&quot; value=&quot;379&quot;/&gt;&lt;/object&gt;&lt;object type=&quot;3&quot; unique_id=&quot;18629&quot;&gt;&lt;property id=&quot;20148&quot; value=&quot;5&quot;/&gt;&lt;property id=&quot;20300&quot; value=&quot;Slide 24 - &amp;quot;Selectives vs. Electives&amp;quot;&quot;/&gt;&lt;property id=&quot;20307&quot; value=&quot;381&quot;/&gt;&lt;/object&gt;&lt;object type=&quot;3&quot; unique_id=&quot;19364&quot;&gt;&lt;property id=&quot;20148&quot; value=&quot;5&quot;/&gt;&lt;property id=&quot;20300&quot; value=&quot;Slide 66 - &amp;quot;Code of Conduct*&amp;quot;&quot;/&gt;&lt;property id=&quot;20307&quot; value=&quot;382&quot;/&gt;&lt;/object&gt;&lt;object type=&quot;3&quot; unique_id=&quot;19365&quot;&gt;&lt;property id=&quot;20148&quot; value=&quot;5&quot;/&gt;&lt;property id=&quot;20300&quot; value=&quot;Slide 67 - &amp;quot;Code of Conduct*&amp;quot;&quot;/&gt;&lt;property id=&quot;20307&quot; value=&quot;383&quot;/&gt;&lt;/object&gt;&lt;object type=&quot;3&quot; unique_id=&quot;19366&quot;&gt;&lt;property id=&quot;20148&quot; value=&quot;5&quot;/&gt;&lt;property id=&quot;20300&quot; value=&quot;Slide 68 - &amp;quot;Appropriate Use of Internet, Electronic Networking and Other Media*&amp;quot;&quot;/&gt;&lt;property id=&quot;20307&quot; value=&quot;384&quot;/&gt;&lt;/object&gt;&lt;object type=&quot;3&quot; unique_id=&quot;19367&quot;&gt;&lt;property id=&quot;20148&quot; value=&quot;5&quot;/&gt;&lt;property id=&quot;20300&quot; value=&quot;Slide 69 - &amp;quot;Appropriate Use of Internet, Electronic Networking and Other Media*&amp;quot;&quot;/&gt;&lt;property id=&quot;20307&quot; value=&quot;385&quot;/&gt;&lt;/object&gt;&lt;object type=&quot;3&quot; unique_id=&quot;19368&quot;&gt;&lt;property id=&quot;20148&quot; value=&quot;5&quot;/&gt;&lt;property id=&quot;20300&quot; value=&quot;Slide 70 - &amp;quot;Interactions with “Industry”*&amp;quot;&quot;/&gt;&lt;property id=&quot;20307&quot; value=&quot;386&quot;/&gt;&lt;/object&gt;&lt;object type=&quot;3&quot; unique_id=&quot;19369&quot;&gt;&lt;property id=&quot;20148&quot; value=&quot;5&quot;/&gt;&lt;property id=&quot;20300&quot; value=&quot;Slide 71 - &amp;quot;Resident Safety&amp;quot;&quot;/&gt;&lt;property id=&quot;20307&quot; value=&quot;387&quot;/&gt;&lt;/object&gt;&lt;object type=&quot;3&quot; unique_id=&quot;19370&quot;&gt;&lt;property id=&quot;20148&quot; value=&quot;5&quot;/&gt;&lt;property id=&quot;20300&quot; value=&quot;Slide 72 - &amp;quot;Resident Safety&amp;quot;&quot;/&gt;&lt;property id=&quot;20307&quot; value=&quot;388&quot;/&gt;&lt;/object&gt;&lt;object type=&quot;3&quot; unique_id=&quot;20506&quot;&gt;&lt;property id=&quot;20148&quot; value=&quot;5&quot;/&gt;&lt;property id=&quot;20300&quot; value=&quot;Slide 73 - &amp;quot;Resident Wellness&amp;quot;&quot;/&gt;&lt;property id=&quot;20307&quot; value=&quot;389&quot;/&gt;&lt;/object&gt;&lt;object type=&quot;3&quot; unique_id=&quot;20507&quot;&gt;&lt;property id=&quot;20148&quot; value=&quot;5&quot;/&gt;&lt;property id=&quot;20300&quot; value=&quot;Slide 74 - &amp;quot;Resident Wellness&amp;quot;&quot;/&gt;&lt;property id=&quot;20307&quot; value=&quot;390&quot;/&gt;&lt;/object&gt;&lt;object type=&quot;3&quot; unique_id=&quot;20511&quot;&gt;&lt;property id=&quot;20148&quot; value=&quot;5&quot;/&gt;&lt;property id=&quot;20300&quot; value=&quot;Slide 60 - &amp;quot;Vacation/Holiday Leave&amp;quot;&quot;/&gt;&lt;property id=&quot;20307&quot; value=&quot;391&quot;/&gt;&lt;/object&gt;&lt;object type=&quot;3&quot; unique_id=&quot;20596&quot;&gt;&lt;property id=&quot;20148&quot; value=&quot;5&quot;/&gt;&lt;property id=&quot;20300&quot; value=&quot;Slide 1&quot;/&gt;&lt;property id=&quot;20307&quot; value=&quot;392&quot;/&gt;&lt;/object&gt;&lt;object type=&quot;3&quot; unique_id=&quot;20597&quot;&gt;&lt;property id=&quot;20148&quot; value=&quot;5&quot;/&gt;&lt;property id=&quot;20300&quot; value=&quot;Slide 61 - &amp;quot;Religious Holidays&amp;quot;&quot;/&gt;&lt;property id=&quot;20307&quot; value=&quot;393&quot;/&gt;&lt;/object&gt;&lt;object type=&quot;3&quot; unique_id=&quot;21168&quot;&gt;&lt;property id=&quot;20148&quot; value=&quot;5&quot;/&gt;&lt;property id=&quot;20300&quot; value=&quot;Slide 12 - &amp;quot;Important Contacts&amp;quot;&quot;/&gt;&lt;property id=&quot;20307&quot; value=&quot;394&quot;/&gt;&lt;/object&gt;&lt;object type=&quot;3&quot; unique_id=&quot;21336&quot;&gt;&lt;property id=&quot;20148&quot; value=&quot;5&quot;/&gt;&lt;property id=&quot;20300&quot; value=&quot;Slide 13 - &amp;quot;How to contact?&amp;quot;&quot;/&gt;&lt;property id=&quot;20307&quot; value=&quot;395&quot;/&gt;&lt;/object&gt;&lt;object type=&quot;3&quot; unique_id=&quot;21337&quot;&gt;&lt;property id=&quot;20148&quot; value=&quot;5&quot;/&gt;&lt;property id=&quot;20300&quot; value=&quot;Slide 16 - &amp;quot;Resources&amp;quot;&quot;/&gt;&lt;property id=&quot;20307&quot; value=&quot;396&quot;/&gt;&lt;/object&gt;&lt;object type=&quot;3&quot; unique_id=&quot;21752&quot;&gt;&lt;property id=&quot;20148&quot; value=&quot;5&quot;/&gt;&lt;property id=&quot;20300&quot; value=&quot;Slide 31 - &amp;quot;Academic Program &amp;quot;&quot;/&gt;&lt;property id=&quot;20307&quot; value=&quot;397&quot;/&gt;&lt;/object&gt;&lt;object type=&quot;3&quot; unique_id=&quot;21753&quot;&gt;&lt;property id=&quot;20148&quot; value=&quot;5&quot;/&gt;&lt;property id=&quot;20300&quot; value=&quot;Slide 34 - &amp;quot;Academic Half-Days&amp;quot;&quot;/&gt;&lt;property id=&quot;20307&quot; value=&quot;398&quot;/&gt;&lt;/object&gt;&lt;object type=&quot;3&quot; unique_id=&quot;21757&quot;&gt;&lt;property id=&quot;20148&quot; value=&quot;5&quot;/&gt;&lt;property id=&quot;20300&quot; value=&quot;Slide 3 - &amp;quot;Webcast Participants&amp;amp;#x09;&amp;quot;&quot;/&gt;&lt;property id=&quot;20307&quot; value=&quot;399&quot;/&gt;&lt;/object&gt;&lt;object type=&quot;3&quot; unique_id=&quot;22082&quot;&gt;&lt;property id=&quot;20148&quot; value=&quot;5&quot;/&gt;&lt;property id=&quot;20300&quot; value=&quot;Slide 40 - &amp;quot;Academic Program &amp;quot;&quot;/&gt;&lt;property id=&quot;20307&quot; value=&quot;400&quot;/&gt;&lt;/object&gt;&lt;/object&gt;&lt;object type=&quot;10&quot; unique_id=&quot;11633&quot;&gt;&lt;object type=&quot;11&quot; unique_id=&quot;11634&quot;&gt;&lt;/object&gt;&lt;/object&gt;&lt;object type=&quot;4&quot; unique_id=&quot;11635&quot;&gt;&lt;/object&gt;&lt;/object&gt;&lt;/database&gt;"/>
  <p:tag name="SECTOMILLISECCONVERTED" val="1"/>
</p:tagLst>
</file>

<file path=ppt/theme/theme1.xml><?xml version="1.0" encoding="utf-8"?>
<a:theme xmlns:a="http://schemas.openxmlformats.org/drawingml/2006/main" name="ppt_temp_Medicine_w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ppt_temp_Medicine_wht</Template>
  <TotalTime>22500</TotalTime>
  <Words>3223</Words>
  <Application>Microsoft Office PowerPoint</Application>
  <PresentationFormat>On-screen Show (4:3)</PresentationFormat>
  <Paragraphs>582</Paragraphs>
  <Slides>77</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ppt_temp_Medicine_wht</vt:lpstr>
      <vt:lpstr>Clip</vt:lpstr>
      <vt:lpstr>PowerPoint Presentation</vt:lpstr>
      <vt:lpstr>Announcements</vt:lpstr>
      <vt:lpstr>Webcast Participants </vt:lpstr>
      <vt:lpstr>Greetings</vt:lpstr>
      <vt:lpstr>Greetings from Undergrad!!</vt:lpstr>
      <vt:lpstr>Your Role…</vt:lpstr>
      <vt:lpstr>Your Role…</vt:lpstr>
      <vt:lpstr>Questions?</vt:lpstr>
      <vt:lpstr>SWOMEN</vt:lpstr>
      <vt:lpstr>SWOMEN</vt:lpstr>
      <vt:lpstr>Objectives</vt:lpstr>
      <vt:lpstr>Important Contacts</vt:lpstr>
      <vt:lpstr>How to contact?</vt:lpstr>
      <vt:lpstr>Important Contacts</vt:lpstr>
      <vt:lpstr>Resources</vt:lpstr>
      <vt:lpstr>Resources</vt:lpstr>
      <vt:lpstr>Program Overview</vt:lpstr>
      <vt:lpstr>Minimum Requirements</vt:lpstr>
      <vt:lpstr>Program Structure</vt:lpstr>
      <vt:lpstr>Program Structure</vt:lpstr>
      <vt:lpstr>Successful completion</vt:lpstr>
      <vt:lpstr>Successful completion</vt:lpstr>
      <vt:lpstr>Successful completion</vt:lpstr>
      <vt:lpstr>Selectives vs. Electives</vt:lpstr>
      <vt:lpstr>Electives</vt:lpstr>
      <vt:lpstr>Electives</vt:lpstr>
      <vt:lpstr>Horizontal Electives in PGY2</vt:lpstr>
      <vt:lpstr>FM Rural </vt:lpstr>
      <vt:lpstr>Academic Program </vt:lpstr>
      <vt:lpstr>Academic Program </vt:lpstr>
      <vt:lpstr>Academic Program </vt:lpstr>
      <vt:lpstr>Academic Program</vt:lpstr>
      <vt:lpstr>Academic Program</vt:lpstr>
      <vt:lpstr>Academic Half-Days</vt:lpstr>
      <vt:lpstr>Academic Program</vt:lpstr>
      <vt:lpstr>Academic Program - Evals</vt:lpstr>
      <vt:lpstr>Academic Program </vt:lpstr>
      <vt:lpstr>Academic Program </vt:lpstr>
      <vt:lpstr>Academic Program </vt:lpstr>
      <vt:lpstr>Academic Program </vt:lpstr>
      <vt:lpstr>Academic Program </vt:lpstr>
      <vt:lpstr>Resident Project - CQI</vt:lpstr>
      <vt:lpstr>Procedures in Family Medicine</vt:lpstr>
      <vt:lpstr>Procedures in Family Medicine</vt:lpstr>
      <vt:lpstr>Obstetrics Policy</vt:lpstr>
      <vt:lpstr>Obstetrics Policy</vt:lpstr>
      <vt:lpstr>Faculty Advisor Program</vt:lpstr>
      <vt:lpstr>Faculty Advisor Program</vt:lpstr>
      <vt:lpstr>Direct Observations</vt:lpstr>
      <vt:lpstr>Other Policies</vt:lpstr>
      <vt:lpstr>Other Policies</vt:lpstr>
      <vt:lpstr>Accommodation/Travel Expense Policy</vt:lpstr>
      <vt:lpstr>Accommodation/Travel Expense Policy</vt:lpstr>
      <vt:lpstr>Accommodation/Travel Expense Policy</vt:lpstr>
      <vt:lpstr>Professional Leave/Funding</vt:lpstr>
      <vt:lpstr>Professional Leave/Funding</vt:lpstr>
      <vt:lpstr>Vacation/Holiday Leave</vt:lpstr>
      <vt:lpstr>Vacation/Holiday Leave</vt:lpstr>
      <vt:lpstr>Vacation/Holiday Leave</vt:lpstr>
      <vt:lpstr>Vacation/Holiday Leave</vt:lpstr>
      <vt:lpstr>Religious Holidays</vt:lpstr>
      <vt:lpstr>Maternity/Parental/Health Leave</vt:lpstr>
      <vt:lpstr>Compassionate Leave</vt:lpstr>
      <vt:lpstr>Evaluation Policy</vt:lpstr>
      <vt:lpstr>Rotation Change Requests</vt:lpstr>
      <vt:lpstr>Code of Conduct*</vt:lpstr>
      <vt:lpstr>Code of Conduct*</vt:lpstr>
      <vt:lpstr>Appropriate Use of Internet, Electronic Networking and Other Media*</vt:lpstr>
      <vt:lpstr>Appropriate Use of Internet, Electronic Networking and Other Media*</vt:lpstr>
      <vt:lpstr>Interactions with “Industry”*</vt:lpstr>
      <vt:lpstr>Resident Safety</vt:lpstr>
      <vt:lpstr>Resident Safety</vt:lpstr>
      <vt:lpstr>Resident Wellness</vt:lpstr>
      <vt:lpstr>Resident Wellness</vt:lpstr>
      <vt:lpstr>Miscellaneous Policies</vt:lpstr>
      <vt:lpstr>Reminders</vt:lpstr>
      <vt:lpstr>Questions?</vt:lpstr>
    </vt:vector>
  </TitlesOfParts>
  <Company>London Health Sciences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MEDICINE RESIDENCY 2002</dc:title>
  <dc:creator>LHSC Network User</dc:creator>
  <cp:lastModifiedBy>Michelle De Jesus</cp:lastModifiedBy>
  <cp:revision>576</cp:revision>
  <cp:lastPrinted>2012-06-25T17:08:39Z</cp:lastPrinted>
  <dcterms:created xsi:type="dcterms:W3CDTF">2013-07-03T13:35:59Z</dcterms:created>
  <dcterms:modified xsi:type="dcterms:W3CDTF">2013-07-03T15:02:03Z</dcterms:modified>
</cp:coreProperties>
</file>