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 autoCompressPictures="0">
  <p:sldMasterIdLst>
    <p:sldMasterId id="2147483648" r:id="rId1"/>
  </p:sldMasterIdLst>
  <p:notesMasterIdLst>
    <p:notesMasterId r:id="rId57"/>
  </p:notesMasterIdLst>
  <p:sldIdLst>
    <p:sldId id="256" r:id="rId2"/>
    <p:sldId id="260" r:id="rId3"/>
    <p:sldId id="313" r:id="rId4"/>
    <p:sldId id="314" r:id="rId5"/>
    <p:sldId id="257" r:id="rId6"/>
    <p:sldId id="258" r:id="rId7"/>
    <p:sldId id="292" r:id="rId8"/>
    <p:sldId id="287" r:id="rId9"/>
    <p:sldId id="267" r:id="rId10"/>
    <p:sldId id="268" r:id="rId11"/>
    <p:sldId id="281" r:id="rId12"/>
    <p:sldId id="276" r:id="rId13"/>
    <p:sldId id="294" r:id="rId14"/>
    <p:sldId id="282" r:id="rId15"/>
    <p:sldId id="270" r:id="rId16"/>
    <p:sldId id="283" r:id="rId17"/>
    <p:sldId id="291" r:id="rId18"/>
    <p:sldId id="321" r:id="rId19"/>
    <p:sldId id="288" r:id="rId20"/>
    <p:sldId id="261" r:id="rId21"/>
    <p:sldId id="277" r:id="rId22"/>
    <p:sldId id="289" r:id="rId23"/>
    <p:sldId id="293" r:id="rId24"/>
    <p:sldId id="309" r:id="rId25"/>
    <p:sldId id="305" r:id="rId26"/>
    <p:sldId id="306" r:id="rId27"/>
    <p:sldId id="285" r:id="rId28"/>
    <p:sldId id="284" r:id="rId29"/>
    <p:sldId id="286" r:id="rId30"/>
    <p:sldId id="275" r:id="rId31"/>
    <p:sldId id="304" r:id="rId32"/>
    <p:sldId id="263" r:id="rId33"/>
    <p:sldId id="290" r:id="rId34"/>
    <p:sldId id="308" r:id="rId35"/>
    <p:sldId id="264" r:id="rId36"/>
    <p:sldId id="311" r:id="rId37"/>
    <p:sldId id="265" r:id="rId38"/>
    <p:sldId id="312" r:id="rId39"/>
    <p:sldId id="310" r:id="rId40"/>
    <p:sldId id="295" r:id="rId41"/>
    <p:sldId id="278" r:id="rId42"/>
    <p:sldId id="300" r:id="rId43"/>
    <p:sldId id="279" r:id="rId44"/>
    <p:sldId id="318" r:id="rId45"/>
    <p:sldId id="319" r:id="rId46"/>
    <p:sldId id="320" r:id="rId47"/>
    <p:sldId id="296" r:id="rId48"/>
    <p:sldId id="297" r:id="rId49"/>
    <p:sldId id="299" r:id="rId50"/>
    <p:sldId id="302" r:id="rId51"/>
    <p:sldId id="303" r:id="rId52"/>
    <p:sldId id="316" r:id="rId53"/>
    <p:sldId id="266" r:id="rId54"/>
    <p:sldId id="298" r:id="rId55"/>
    <p:sldId id="301"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43"/>
    <p:restoredTop sz="94673"/>
  </p:normalViewPr>
  <p:slideViewPr>
    <p:cSldViewPr snapToGrid="0" snapToObjects="1">
      <p:cViewPr varScale="1">
        <p:scale>
          <a:sx n="114" d="100"/>
          <a:sy n="114" d="100"/>
        </p:scale>
        <p:origin x="2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178F6-6D8A-AA4E-889F-51A030A4AA20}" type="datetimeFigureOut">
              <a:rPr lang="en-US" smtClean="0"/>
              <a:t>4/16/19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A09AA6-D58D-944C-98B4-70E00B665618}" type="slidenum">
              <a:rPr lang="en-US" smtClean="0"/>
              <a:t>‹#›</a:t>
            </a:fld>
            <a:endParaRPr lang="en-US"/>
          </a:p>
        </p:txBody>
      </p:sp>
    </p:spTree>
    <p:extLst>
      <p:ext uri="{BB962C8B-B14F-4D97-AF65-F5344CB8AC3E}">
        <p14:creationId xmlns:p14="http://schemas.microsoft.com/office/powerpoint/2010/main" val="343176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4/16/19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4/16/19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4/16/19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4/16/19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4/16/19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cancercareontario.ca/sites/ccocancercare/files/assets/DPMCervicalPreventionandScreening.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asccp.org/Education/Meetings-and-Courses/High-Resolution-Anoscopy-HRA" TargetMode="External"/><Relationship Id="rId2" Type="http://schemas.openxmlformats.org/officeDocument/2006/relationships/hyperlink" Target="http://convio.cancer.ca/site/PageServer?pagename=SSL_ON_HCP_HCPG_Colon#_Anal_Pap_tes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ncbi.nlm.nih.gov/pmc/articles/PMC4724586/" TargetMode="External"/><Relationship Id="rId2" Type="http://schemas.openxmlformats.org/officeDocument/2006/relationships/hyperlink" Target="http://convio.cancer.ca/site/PageServer?pagename=SSL_ON_HCP_HCPG_Colon#_Anal_Pap_test"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ncbi.nlm.nih.gov/pubmed/29971397" TargetMode="External"/><Relationship Id="rId2" Type="http://schemas.openxmlformats.org/officeDocument/2006/relationships/hyperlink" Target="http://www.jogc.com/article/S1701-2163(16)32576-2/fulltext" TargetMode="External"/><Relationship Id="rId1" Type="http://schemas.openxmlformats.org/officeDocument/2006/relationships/slideLayout" Target="../slideLayouts/slideLayout2.xml"/><Relationship Id="rId4" Type="http://schemas.openxmlformats.org/officeDocument/2006/relationships/hyperlink" Target="https://www.ncbi.nlm.nih.gov/pmc/articles/PMC475577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8B482-1821-0A40-A4E9-0AE26A8BBCAF}"/>
              </a:ext>
            </a:extLst>
          </p:cNvPr>
          <p:cNvSpPr>
            <a:spLocks noGrp="1"/>
          </p:cNvSpPr>
          <p:nvPr>
            <p:ph type="ctrTitle"/>
          </p:nvPr>
        </p:nvSpPr>
        <p:spPr/>
        <p:txBody>
          <a:bodyPr/>
          <a:lstStyle/>
          <a:p>
            <a:r>
              <a:rPr lang="en-US" dirty="0"/>
              <a:t>Updates in HPV</a:t>
            </a:r>
          </a:p>
        </p:txBody>
      </p:sp>
      <p:sp>
        <p:nvSpPr>
          <p:cNvPr id="3" name="Subtitle 2">
            <a:extLst>
              <a:ext uri="{FF2B5EF4-FFF2-40B4-BE49-F238E27FC236}">
                <a16:creationId xmlns:a16="http://schemas.microsoft.com/office/drawing/2014/main" id="{B1853255-A766-3D4C-B17B-11EE10A812F6}"/>
              </a:ext>
            </a:extLst>
          </p:cNvPr>
          <p:cNvSpPr>
            <a:spLocks noGrp="1"/>
          </p:cNvSpPr>
          <p:nvPr>
            <p:ph type="subTitle" idx="1"/>
          </p:nvPr>
        </p:nvSpPr>
        <p:spPr/>
        <p:txBody>
          <a:bodyPr>
            <a:normAutofit lnSpcReduction="10000"/>
          </a:bodyPr>
          <a:lstStyle/>
          <a:p>
            <a:r>
              <a:rPr lang="en-US" dirty="0"/>
              <a:t>Grand Rounds, May 1, 2019</a:t>
            </a:r>
          </a:p>
          <a:p>
            <a:r>
              <a:rPr lang="en-US" dirty="0"/>
              <a:t>Robyn Moxley MD CCFP</a:t>
            </a:r>
          </a:p>
          <a:p>
            <a:r>
              <a:rPr lang="en-US" dirty="0"/>
              <a:t>Assistant Professor, Department of Family Medicine</a:t>
            </a:r>
          </a:p>
          <a:p>
            <a:r>
              <a:rPr lang="en-US" dirty="0"/>
              <a:t>Victoria Family Medical Centre</a:t>
            </a:r>
          </a:p>
        </p:txBody>
      </p:sp>
    </p:spTree>
    <p:extLst>
      <p:ext uri="{BB962C8B-B14F-4D97-AF65-F5344CB8AC3E}">
        <p14:creationId xmlns:p14="http://schemas.microsoft.com/office/powerpoint/2010/main" val="196465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5EB5-5536-DA40-B96F-48324BB739F3}"/>
              </a:ext>
            </a:extLst>
          </p:cNvPr>
          <p:cNvSpPr>
            <a:spLocks noGrp="1"/>
          </p:cNvSpPr>
          <p:nvPr>
            <p:ph type="title"/>
          </p:nvPr>
        </p:nvSpPr>
        <p:spPr/>
        <p:txBody>
          <a:bodyPr/>
          <a:lstStyle/>
          <a:p>
            <a:r>
              <a:rPr lang="en-US" dirty="0"/>
              <a:t>Who should be vaccinated</a:t>
            </a:r>
          </a:p>
        </p:txBody>
      </p:sp>
      <p:sp>
        <p:nvSpPr>
          <p:cNvPr id="3" name="Content Placeholder 2">
            <a:extLst>
              <a:ext uri="{FF2B5EF4-FFF2-40B4-BE49-F238E27FC236}">
                <a16:creationId xmlns:a16="http://schemas.microsoft.com/office/drawing/2014/main" id="{B5C58EDC-6E8A-6B49-84C4-535C2950BDDA}"/>
              </a:ext>
            </a:extLst>
          </p:cNvPr>
          <p:cNvSpPr>
            <a:spLocks noGrp="1"/>
          </p:cNvSpPr>
          <p:nvPr>
            <p:ph idx="1"/>
          </p:nvPr>
        </p:nvSpPr>
        <p:spPr/>
        <p:txBody>
          <a:bodyPr/>
          <a:lstStyle/>
          <a:p>
            <a:r>
              <a:rPr lang="en-US" dirty="0" err="1"/>
              <a:t>Cervarix</a:t>
            </a:r>
            <a:r>
              <a:rPr lang="en-US" dirty="0"/>
              <a:t>, Gardasil 4, and Gardasil 9 are all indicated for girls and women age 9-46</a:t>
            </a:r>
          </a:p>
          <a:p>
            <a:r>
              <a:rPr lang="en-US" dirty="0"/>
              <a:t>Gardasil 4 and 9 are indicated for boys and men age 9-26</a:t>
            </a:r>
          </a:p>
          <a:p>
            <a:r>
              <a:rPr lang="en-US" dirty="0"/>
              <a:t>No evidence of immunogenicity before age 9</a:t>
            </a:r>
          </a:p>
          <a:p>
            <a:endParaRPr lang="en-US" dirty="0"/>
          </a:p>
        </p:txBody>
      </p:sp>
    </p:spTree>
    <p:extLst>
      <p:ext uri="{BB962C8B-B14F-4D97-AF65-F5344CB8AC3E}">
        <p14:creationId xmlns:p14="http://schemas.microsoft.com/office/powerpoint/2010/main" val="324327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896B-F26F-B246-8425-88C1D98F6A96}"/>
              </a:ext>
            </a:extLst>
          </p:cNvPr>
          <p:cNvSpPr>
            <a:spLocks noGrp="1"/>
          </p:cNvSpPr>
          <p:nvPr>
            <p:ph type="title"/>
          </p:nvPr>
        </p:nvSpPr>
        <p:spPr/>
        <p:txBody>
          <a:bodyPr/>
          <a:lstStyle/>
          <a:p>
            <a:r>
              <a:rPr lang="en-US" dirty="0"/>
              <a:t>Dose Schedule</a:t>
            </a:r>
          </a:p>
        </p:txBody>
      </p:sp>
      <p:sp>
        <p:nvSpPr>
          <p:cNvPr id="3" name="Content Placeholder 2">
            <a:extLst>
              <a:ext uri="{FF2B5EF4-FFF2-40B4-BE49-F238E27FC236}">
                <a16:creationId xmlns:a16="http://schemas.microsoft.com/office/drawing/2014/main" id="{5FBAB791-06E2-804B-8C68-C02CF5B1047F}"/>
              </a:ext>
            </a:extLst>
          </p:cNvPr>
          <p:cNvSpPr>
            <a:spLocks noGrp="1"/>
          </p:cNvSpPr>
          <p:nvPr>
            <p:ph idx="1"/>
          </p:nvPr>
        </p:nvSpPr>
        <p:spPr/>
        <p:txBody>
          <a:bodyPr/>
          <a:lstStyle/>
          <a:p>
            <a:r>
              <a:rPr lang="en-US" dirty="0"/>
              <a:t>2 dose schedule  - if age younger than 15 at time of first dose and immunocompetent</a:t>
            </a:r>
          </a:p>
          <a:p>
            <a:pPr lvl="1"/>
            <a:r>
              <a:rPr lang="en-US" dirty="0" err="1"/>
              <a:t>Cervarix</a:t>
            </a:r>
            <a:r>
              <a:rPr lang="en-US" dirty="0"/>
              <a:t> – 0, 6 months</a:t>
            </a:r>
          </a:p>
          <a:p>
            <a:pPr lvl="1"/>
            <a:r>
              <a:rPr lang="en-US" dirty="0"/>
              <a:t>Gardasil 4 – 0 and 6-12 months</a:t>
            </a:r>
          </a:p>
          <a:p>
            <a:pPr lvl="1"/>
            <a:r>
              <a:rPr lang="en-US" dirty="0"/>
              <a:t>Gardasil 9 – 0 and 5-13 months</a:t>
            </a:r>
          </a:p>
          <a:p>
            <a:r>
              <a:rPr lang="en-US" dirty="0"/>
              <a:t>3 dose schedule – if age 15 or older at time of first dose or immune compromised or HIV infected</a:t>
            </a:r>
          </a:p>
          <a:p>
            <a:pPr lvl="1"/>
            <a:r>
              <a:rPr lang="en-US" dirty="0" err="1"/>
              <a:t>Cervarix</a:t>
            </a:r>
            <a:r>
              <a:rPr lang="en-US" dirty="0"/>
              <a:t> – 0, 1, 6 months</a:t>
            </a:r>
          </a:p>
          <a:p>
            <a:pPr lvl="1"/>
            <a:r>
              <a:rPr lang="en-US" dirty="0"/>
              <a:t>Gardasil 4 and 9 – 0, 2, 6 months</a:t>
            </a:r>
          </a:p>
          <a:p>
            <a:endParaRPr lang="en-US" dirty="0"/>
          </a:p>
          <a:p>
            <a:endParaRPr lang="en-US" dirty="0"/>
          </a:p>
        </p:txBody>
      </p:sp>
    </p:spTree>
    <p:extLst>
      <p:ext uri="{BB962C8B-B14F-4D97-AF65-F5344CB8AC3E}">
        <p14:creationId xmlns:p14="http://schemas.microsoft.com/office/powerpoint/2010/main" val="422796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F711-21A2-6244-88C5-914E5BCBAA21}"/>
              </a:ext>
            </a:extLst>
          </p:cNvPr>
          <p:cNvSpPr>
            <a:spLocks noGrp="1"/>
          </p:cNvSpPr>
          <p:nvPr>
            <p:ph type="title"/>
          </p:nvPr>
        </p:nvSpPr>
        <p:spPr/>
        <p:txBody>
          <a:bodyPr/>
          <a:lstStyle/>
          <a:p>
            <a:r>
              <a:rPr lang="en-US" dirty="0"/>
              <a:t>Publicly Funded HPV vaccines In Ontario</a:t>
            </a:r>
          </a:p>
        </p:txBody>
      </p:sp>
      <p:sp>
        <p:nvSpPr>
          <p:cNvPr id="3" name="Content Placeholder 2">
            <a:extLst>
              <a:ext uri="{FF2B5EF4-FFF2-40B4-BE49-F238E27FC236}">
                <a16:creationId xmlns:a16="http://schemas.microsoft.com/office/drawing/2014/main" id="{9AD6B459-B6D5-E849-B7E8-53F32A73EE8C}"/>
              </a:ext>
            </a:extLst>
          </p:cNvPr>
          <p:cNvSpPr>
            <a:spLocks noGrp="1"/>
          </p:cNvSpPr>
          <p:nvPr>
            <p:ph idx="1"/>
          </p:nvPr>
        </p:nvSpPr>
        <p:spPr/>
        <p:txBody>
          <a:bodyPr>
            <a:normAutofit/>
          </a:bodyPr>
          <a:lstStyle/>
          <a:p>
            <a:r>
              <a:rPr lang="en-US" dirty="0"/>
              <a:t>Female students in grade 8 were offered Gardasil 4 starting in 2007 </a:t>
            </a:r>
          </a:p>
          <a:p>
            <a:r>
              <a:rPr lang="en-US" dirty="0"/>
              <a:t>Since 2017, </a:t>
            </a:r>
            <a:r>
              <a:rPr lang="en-US" b="1" dirty="0"/>
              <a:t>Gardasil 9</a:t>
            </a:r>
            <a:r>
              <a:rPr lang="en-US" dirty="0"/>
              <a:t> has been offered to </a:t>
            </a:r>
            <a:r>
              <a:rPr lang="en-US" b="1" dirty="0"/>
              <a:t>male and female </a:t>
            </a:r>
            <a:r>
              <a:rPr lang="en-US" dirty="0"/>
              <a:t>students in </a:t>
            </a:r>
            <a:r>
              <a:rPr lang="en-US" b="1" dirty="0"/>
              <a:t>grade 7 </a:t>
            </a:r>
            <a:r>
              <a:rPr lang="en-US" dirty="0"/>
              <a:t>(born in 2004 or after)</a:t>
            </a:r>
          </a:p>
          <a:p>
            <a:r>
              <a:rPr lang="en-US" dirty="0"/>
              <a:t>If a student misses the grade 7 immunization clinic, they may receive the vaccine the next time the public health nurse is at the school, in the Immunization Clinic at the MLHU, or in their family doctor’s office (if they stock the vaccine) </a:t>
            </a:r>
          </a:p>
        </p:txBody>
      </p:sp>
    </p:spTree>
    <p:extLst>
      <p:ext uri="{BB962C8B-B14F-4D97-AF65-F5344CB8AC3E}">
        <p14:creationId xmlns:p14="http://schemas.microsoft.com/office/powerpoint/2010/main" val="421576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EAE26-1B5D-574E-957D-ADF7F4A178F0}"/>
              </a:ext>
            </a:extLst>
          </p:cNvPr>
          <p:cNvSpPr>
            <a:spLocks noGrp="1"/>
          </p:cNvSpPr>
          <p:nvPr>
            <p:ph type="title"/>
          </p:nvPr>
        </p:nvSpPr>
        <p:spPr/>
        <p:txBody>
          <a:bodyPr/>
          <a:lstStyle/>
          <a:p>
            <a:r>
              <a:rPr lang="en-US" dirty="0"/>
              <a:t>Publicly Funded HPV vaccines In Ontario</a:t>
            </a:r>
          </a:p>
        </p:txBody>
      </p:sp>
      <p:sp>
        <p:nvSpPr>
          <p:cNvPr id="3" name="Content Placeholder 2">
            <a:extLst>
              <a:ext uri="{FF2B5EF4-FFF2-40B4-BE49-F238E27FC236}">
                <a16:creationId xmlns:a16="http://schemas.microsoft.com/office/drawing/2014/main" id="{3E15A662-ADA3-D644-B1BE-D0F3650C82FC}"/>
              </a:ext>
            </a:extLst>
          </p:cNvPr>
          <p:cNvSpPr>
            <a:spLocks noGrp="1"/>
          </p:cNvSpPr>
          <p:nvPr>
            <p:ph idx="1"/>
          </p:nvPr>
        </p:nvSpPr>
        <p:spPr/>
        <p:txBody>
          <a:bodyPr/>
          <a:lstStyle/>
          <a:p>
            <a:r>
              <a:rPr lang="en-US" dirty="0"/>
              <a:t>Students who miss the vaccine are eligible for catch up at the health unit </a:t>
            </a:r>
            <a:r>
              <a:rPr lang="en-US" b="1" i="1" dirty="0"/>
              <a:t>until the end of grade 12</a:t>
            </a:r>
            <a:endParaRPr lang="en-US" dirty="0"/>
          </a:p>
          <a:p>
            <a:r>
              <a:rPr lang="en-US" dirty="0"/>
              <a:t>Cost at health unit is $175 per dose</a:t>
            </a:r>
          </a:p>
          <a:p>
            <a:r>
              <a:rPr lang="en-US" dirty="0"/>
              <a:t>Not required for school attendance </a:t>
            </a:r>
          </a:p>
          <a:p>
            <a:endParaRPr lang="en-US" dirty="0"/>
          </a:p>
          <a:p>
            <a:endParaRPr lang="en-US" dirty="0"/>
          </a:p>
        </p:txBody>
      </p:sp>
    </p:spTree>
    <p:extLst>
      <p:ext uri="{BB962C8B-B14F-4D97-AF65-F5344CB8AC3E}">
        <p14:creationId xmlns:p14="http://schemas.microsoft.com/office/powerpoint/2010/main" val="364381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846A8-74D5-7A46-A582-4BAF4A2AEACB}"/>
              </a:ext>
            </a:extLst>
          </p:cNvPr>
          <p:cNvSpPr>
            <a:spLocks noGrp="1"/>
          </p:cNvSpPr>
          <p:nvPr>
            <p:ph type="title"/>
          </p:nvPr>
        </p:nvSpPr>
        <p:spPr/>
        <p:txBody>
          <a:bodyPr/>
          <a:lstStyle/>
          <a:p>
            <a:r>
              <a:rPr lang="en-US" dirty="0"/>
              <a:t>High risk HPV immunization Program</a:t>
            </a:r>
          </a:p>
        </p:txBody>
      </p:sp>
      <p:sp>
        <p:nvSpPr>
          <p:cNvPr id="3" name="Content Placeholder 2">
            <a:extLst>
              <a:ext uri="{FF2B5EF4-FFF2-40B4-BE49-F238E27FC236}">
                <a16:creationId xmlns:a16="http://schemas.microsoft.com/office/drawing/2014/main" id="{4786822A-A655-0A40-B89F-05354A6149BE}"/>
              </a:ext>
            </a:extLst>
          </p:cNvPr>
          <p:cNvSpPr>
            <a:spLocks noGrp="1"/>
          </p:cNvSpPr>
          <p:nvPr>
            <p:ph idx="1"/>
          </p:nvPr>
        </p:nvSpPr>
        <p:spPr/>
        <p:txBody>
          <a:bodyPr/>
          <a:lstStyle/>
          <a:p>
            <a:r>
              <a:rPr lang="en-US" dirty="0"/>
              <a:t>Gardasil 9 is offered to men who have sex with men (MSM) age 26 or younger</a:t>
            </a:r>
          </a:p>
          <a:p>
            <a:r>
              <a:rPr lang="en-US" dirty="0"/>
              <a:t>Available at the MLHU immunization clinic</a:t>
            </a:r>
          </a:p>
          <a:p>
            <a:r>
              <a:rPr lang="en-CA" dirty="0"/>
              <a:t>Among MSM, the risk of persistent HPV infection and genital warts are about 3 times higher than heterosexual males</a:t>
            </a:r>
          </a:p>
          <a:p>
            <a:r>
              <a:rPr lang="en-CA" dirty="0"/>
              <a:t>Risk of anal cancer is 20 times higher in MSM compared to heterosexual males</a:t>
            </a:r>
          </a:p>
        </p:txBody>
      </p:sp>
      <p:sp>
        <p:nvSpPr>
          <p:cNvPr id="4" name="Footer Placeholder 3">
            <a:extLst>
              <a:ext uri="{FF2B5EF4-FFF2-40B4-BE49-F238E27FC236}">
                <a16:creationId xmlns:a16="http://schemas.microsoft.com/office/drawing/2014/main" id="{D870608B-312B-344F-BE97-F6A5CE4E529A}"/>
              </a:ext>
            </a:extLst>
          </p:cNvPr>
          <p:cNvSpPr>
            <a:spLocks noGrp="1"/>
          </p:cNvSpPr>
          <p:nvPr>
            <p:ph type="ftr" sz="quarter" idx="11"/>
          </p:nvPr>
        </p:nvSpPr>
        <p:spPr/>
        <p:txBody>
          <a:bodyPr/>
          <a:lstStyle/>
          <a:p>
            <a:r>
              <a:rPr lang="en-US" dirty="0"/>
              <a:t>Nine-valent Human Papillomavirus (HPV9) Vaccine for Ontario’s High-Risk HPV Immunization Program: Information for Patients. MOHLTC. http://</a:t>
            </a:r>
            <a:r>
              <a:rPr lang="en-US" dirty="0" err="1"/>
              <a:t>health.gov.on.ca</a:t>
            </a:r>
            <a:r>
              <a:rPr lang="en-US" dirty="0"/>
              <a:t>/</a:t>
            </a:r>
            <a:r>
              <a:rPr lang="en-US" dirty="0" err="1"/>
              <a:t>en</a:t>
            </a:r>
            <a:r>
              <a:rPr lang="en-US" dirty="0"/>
              <a:t>/pro/programs/immunization/docs/hpv9_patient_fact_sheet.pdf</a:t>
            </a:r>
          </a:p>
        </p:txBody>
      </p:sp>
    </p:spTree>
    <p:extLst>
      <p:ext uri="{BB962C8B-B14F-4D97-AF65-F5344CB8AC3E}">
        <p14:creationId xmlns:p14="http://schemas.microsoft.com/office/powerpoint/2010/main" val="3062121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9A4A-B7EE-6E44-A26C-DE65F52C5C12}"/>
              </a:ext>
            </a:extLst>
          </p:cNvPr>
          <p:cNvSpPr>
            <a:spLocks noGrp="1"/>
          </p:cNvSpPr>
          <p:nvPr>
            <p:ph type="title"/>
          </p:nvPr>
        </p:nvSpPr>
        <p:spPr/>
        <p:txBody>
          <a:bodyPr/>
          <a:lstStyle/>
          <a:p>
            <a:r>
              <a:rPr lang="en-US" dirty="0"/>
              <a:t>Which one should I prescribe?</a:t>
            </a:r>
          </a:p>
        </p:txBody>
      </p:sp>
      <p:sp>
        <p:nvSpPr>
          <p:cNvPr id="3" name="Content Placeholder 2">
            <a:extLst>
              <a:ext uri="{FF2B5EF4-FFF2-40B4-BE49-F238E27FC236}">
                <a16:creationId xmlns:a16="http://schemas.microsoft.com/office/drawing/2014/main" id="{BF813C02-2BC2-6C4E-917E-0F28D1DBDC93}"/>
              </a:ext>
            </a:extLst>
          </p:cNvPr>
          <p:cNvSpPr>
            <a:spLocks noGrp="1"/>
          </p:cNvSpPr>
          <p:nvPr>
            <p:ph idx="1"/>
          </p:nvPr>
        </p:nvSpPr>
        <p:spPr/>
        <p:txBody>
          <a:bodyPr/>
          <a:lstStyle/>
          <a:p>
            <a:r>
              <a:rPr lang="en-US" b="1" dirty="0"/>
              <a:t>Gardasil 9 </a:t>
            </a:r>
            <a:r>
              <a:rPr lang="en-US" dirty="0"/>
              <a:t>– </a:t>
            </a:r>
            <a:r>
              <a:rPr lang="en-CA" dirty="0"/>
              <a:t>can prevent up to an additional 14% of anogenital cancers and up to 30% of high-risk precancerous cervical lesions caused by the additional five HPV types (31, 33, 45, 52 and 58)</a:t>
            </a:r>
            <a:endParaRPr lang="en-US" dirty="0"/>
          </a:p>
          <a:p>
            <a:r>
              <a:rPr lang="en-US" dirty="0"/>
              <a:t>NACI has no current recommendations to re-vaccinate people who have previously had Gardasil 4 or </a:t>
            </a:r>
            <a:r>
              <a:rPr lang="en-US" dirty="0" err="1"/>
              <a:t>Cervarix</a:t>
            </a:r>
            <a:endParaRPr lang="en-US" dirty="0"/>
          </a:p>
        </p:txBody>
      </p:sp>
    </p:spTree>
    <p:extLst>
      <p:ext uri="{BB962C8B-B14F-4D97-AF65-F5344CB8AC3E}">
        <p14:creationId xmlns:p14="http://schemas.microsoft.com/office/powerpoint/2010/main" val="2606516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1E38-A76D-5C4B-B9EC-DF90E904DB2D}"/>
              </a:ext>
            </a:extLst>
          </p:cNvPr>
          <p:cNvSpPr>
            <a:spLocks noGrp="1"/>
          </p:cNvSpPr>
          <p:nvPr>
            <p:ph type="title"/>
          </p:nvPr>
        </p:nvSpPr>
        <p:spPr/>
        <p:txBody>
          <a:bodyPr/>
          <a:lstStyle/>
          <a:p>
            <a:r>
              <a:rPr lang="en-US" dirty="0"/>
              <a:t>Should mid-adult women receive the vaccine?</a:t>
            </a:r>
          </a:p>
        </p:txBody>
      </p:sp>
      <p:sp>
        <p:nvSpPr>
          <p:cNvPr id="3" name="Content Placeholder 2">
            <a:extLst>
              <a:ext uri="{FF2B5EF4-FFF2-40B4-BE49-F238E27FC236}">
                <a16:creationId xmlns:a16="http://schemas.microsoft.com/office/drawing/2014/main" id="{7AEFDDAA-03D9-2F49-A6F0-B47430A4BCBA}"/>
              </a:ext>
            </a:extLst>
          </p:cNvPr>
          <p:cNvSpPr>
            <a:spLocks noGrp="1"/>
          </p:cNvSpPr>
          <p:nvPr>
            <p:ph idx="1"/>
          </p:nvPr>
        </p:nvSpPr>
        <p:spPr/>
        <p:txBody>
          <a:bodyPr>
            <a:normAutofit/>
          </a:bodyPr>
          <a:lstStyle/>
          <a:p>
            <a:r>
              <a:rPr lang="en-CA" dirty="0"/>
              <a:t>Risk of high risk HPV (</a:t>
            </a:r>
            <a:r>
              <a:rPr lang="en-CA" dirty="0" err="1"/>
              <a:t>hrHPV</a:t>
            </a:r>
            <a:r>
              <a:rPr lang="en-CA" dirty="0"/>
              <a:t>) decreases with age</a:t>
            </a:r>
          </a:p>
          <a:p>
            <a:r>
              <a:rPr lang="en-CA" dirty="0"/>
              <a:t>There is a significant portion of mid-adult women (&gt;25) with </a:t>
            </a:r>
            <a:r>
              <a:rPr lang="en-CA" dirty="0" err="1"/>
              <a:t>hrHPV</a:t>
            </a:r>
            <a:r>
              <a:rPr lang="en-CA" dirty="0"/>
              <a:t> infection, with a second peak of HPV infection in the 4</a:t>
            </a:r>
            <a:r>
              <a:rPr lang="en-CA" baseline="30000" dirty="0"/>
              <a:t>th</a:t>
            </a:r>
            <a:r>
              <a:rPr lang="en-CA" dirty="0"/>
              <a:t> and 5</a:t>
            </a:r>
            <a:r>
              <a:rPr lang="en-CA" baseline="30000" dirty="0"/>
              <a:t>th</a:t>
            </a:r>
            <a:r>
              <a:rPr lang="en-CA" dirty="0"/>
              <a:t> decades of life </a:t>
            </a:r>
          </a:p>
          <a:p>
            <a:r>
              <a:rPr lang="en-CA" dirty="0"/>
              <a:t>Risk increases with lifetime number of sexual partners, number of male sexual partners, and number of male partners the met online</a:t>
            </a:r>
          </a:p>
          <a:p>
            <a:r>
              <a:rPr lang="en-CA" dirty="0" err="1"/>
              <a:t>Immunosenescence</a:t>
            </a:r>
            <a:r>
              <a:rPr lang="en-CA" dirty="0"/>
              <a:t> - the natural physiological process in which the ability of the immune system declines with aging </a:t>
            </a:r>
          </a:p>
          <a:p>
            <a:pPr marL="0" indent="0">
              <a:buNone/>
            </a:pPr>
            <a:endParaRPr lang="en-CA" dirty="0"/>
          </a:p>
        </p:txBody>
      </p:sp>
      <p:sp>
        <p:nvSpPr>
          <p:cNvPr id="4" name="Footer Placeholder 3">
            <a:extLst>
              <a:ext uri="{FF2B5EF4-FFF2-40B4-BE49-F238E27FC236}">
                <a16:creationId xmlns:a16="http://schemas.microsoft.com/office/drawing/2014/main" id="{F6C80AB2-4566-FF42-A38E-FF2D064C25A0}"/>
              </a:ext>
            </a:extLst>
          </p:cNvPr>
          <p:cNvSpPr>
            <a:spLocks noGrp="1"/>
          </p:cNvSpPr>
          <p:nvPr>
            <p:ph type="ftr" sz="quarter" idx="11"/>
          </p:nvPr>
        </p:nvSpPr>
        <p:spPr/>
        <p:txBody>
          <a:bodyPr/>
          <a:lstStyle/>
          <a:p>
            <a:r>
              <a:rPr lang="en-CA" dirty="0"/>
              <a:t>Meghan </a:t>
            </a:r>
            <a:r>
              <a:rPr lang="en-CA" dirty="0" err="1"/>
              <a:t>Plotnick</a:t>
            </a:r>
            <a:r>
              <a:rPr lang="en-CA" dirty="0"/>
              <a:t>, MSc1; Catherine Craig, MD. Should HPV Vaccination Be Offered to Mid-adult Women? J </a:t>
            </a:r>
            <a:r>
              <a:rPr lang="en-CA" dirty="0" err="1"/>
              <a:t>Obstet</a:t>
            </a:r>
            <a:r>
              <a:rPr lang="en-CA" dirty="0"/>
              <a:t> </a:t>
            </a:r>
            <a:r>
              <a:rPr lang="en-CA" dirty="0" err="1"/>
              <a:t>Gynaecol</a:t>
            </a:r>
            <a:r>
              <a:rPr lang="en-CA" dirty="0"/>
              <a:t> Can 2017;39(5):361e365 https://</a:t>
            </a:r>
            <a:r>
              <a:rPr lang="en-CA" dirty="0" err="1"/>
              <a:t>doi.org</a:t>
            </a:r>
            <a:r>
              <a:rPr lang="en-CA" dirty="0"/>
              <a:t>/10.1016/j.jogc.2017.01.015 </a:t>
            </a:r>
          </a:p>
          <a:p>
            <a:r>
              <a:rPr lang="en-CA" dirty="0"/>
              <a:t>
</a:t>
            </a:r>
            <a:endParaRPr lang="en-US" dirty="0"/>
          </a:p>
        </p:txBody>
      </p:sp>
    </p:spTree>
    <p:extLst>
      <p:ext uri="{BB962C8B-B14F-4D97-AF65-F5344CB8AC3E}">
        <p14:creationId xmlns:p14="http://schemas.microsoft.com/office/powerpoint/2010/main" val="203597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47DC-CFBC-874B-83D4-1B8897F7F8FC}"/>
              </a:ext>
            </a:extLst>
          </p:cNvPr>
          <p:cNvSpPr>
            <a:spLocks noGrp="1"/>
          </p:cNvSpPr>
          <p:nvPr>
            <p:ph type="title"/>
          </p:nvPr>
        </p:nvSpPr>
        <p:spPr/>
        <p:txBody>
          <a:bodyPr/>
          <a:lstStyle/>
          <a:p>
            <a:r>
              <a:rPr lang="en-US" dirty="0"/>
              <a:t>Should mid-adult women receive the vaccine?</a:t>
            </a:r>
          </a:p>
        </p:txBody>
      </p:sp>
      <p:sp>
        <p:nvSpPr>
          <p:cNvPr id="3" name="Content Placeholder 2">
            <a:extLst>
              <a:ext uri="{FF2B5EF4-FFF2-40B4-BE49-F238E27FC236}">
                <a16:creationId xmlns:a16="http://schemas.microsoft.com/office/drawing/2014/main" id="{F18C540B-979D-7348-A18D-92D166C44E16}"/>
              </a:ext>
            </a:extLst>
          </p:cNvPr>
          <p:cNvSpPr>
            <a:spLocks noGrp="1"/>
          </p:cNvSpPr>
          <p:nvPr>
            <p:ph idx="1"/>
          </p:nvPr>
        </p:nvSpPr>
        <p:spPr/>
        <p:txBody>
          <a:bodyPr/>
          <a:lstStyle/>
          <a:p>
            <a:r>
              <a:rPr lang="en-CA" dirty="0"/>
              <a:t>Four phase III clinical trials examined seroconversion for HPV-16 and HPV-18 in women &gt;25. </a:t>
            </a:r>
            <a:r>
              <a:rPr lang="en-CA" dirty="0" err="1"/>
              <a:t>Seropositivity</a:t>
            </a:r>
            <a:r>
              <a:rPr lang="en-CA" dirty="0"/>
              <a:t> appears to last longer for HPV-16 than HPV-18, and longer if divalent vs quadrivalent vaccine is given.</a:t>
            </a:r>
          </a:p>
          <a:p>
            <a:r>
              <a:rPr lang="en-CA" dirty="0"/>
              <a:t>Two clinical trials examined the efficacy of the HPV vaccine in preventing persistent HPV infection with HPV- 16 or HPV-18 in women older than 25 years </a:t>
            </a:r>
          </a:p>
          <a:p>
            <a:r>
              <a:rPr lang="en-CA" dirty="0"/>
              <a:t>More research is needed for women &gt;45</a:t>
            </a:r>
          </a:p>
          <a:p>
            <a:endParaRPr lang="en-US" dirty="0"/>
          </a:p>
        </p:txBody>
      </p:sp>
      <p:sp>
        <p:nvSpPr>
          <p:cNvPr id="4" name="Footer Placeholder 3">
            <a:extLst>
              <a:ext uri="{FF2B5EF4-FFF2-40B4-BE49-F238E27FC236}">
                <a16:creationId xmlns:a16="http://schemas.microsoft.com/office/drawing/2014/main" id="{3F481DA3-BB88-1C49-90DF-AF6C4F963CB7}"/>
              </a:ext>
            </a:extLst>
          </p:cNvPr>
          <p:cNvSpPr>
            <a:spLocks noGrp="1"/>
          </p:cNvSpPr>
          <p:nvPr>
            <p:ph type="ftr" sz="quarter" idx="11"/>
          </p:nvPr>
        </p:nvSpPr>
        <p:spPr/>
        <p:txBody>
          <a:bodyPr/>
          <a:lstStyle/>
          <a:p>
            <a:r>
              <a:rPr lang="en-CA"/>
              <a:t>Meghan Plotnick, MSc1; Catherine Craig, MD. Should HPV Vaccination Be Offered to Mid-adult Women? J Obstet Gynaecol Can 2017;39(5):361e365 https://doi.org/10.1016/j.jogc.2017.01.015 </a:t>
            </a:r>
          </a:p>
          <a:p>
            <a:r>
              <a:rPr lang="en-CA"/>
              <a:t>
</a:t>
            </a:r>
            <a:endParaRPr lang="en-US" dirty="0"/>
          </a:p>
        </p:txBody>
      </p:sp>
    </p:spTree>
    <p:extLst>
      <p:ext uri="{BB962C8B-B14F-4D97-AF65-F5344CB8AC3E}">
        <p14:creationId xmlns:p14="http://schemas.microsoft.com/office/powerpoint/2010/main" val="2618087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6152-FBE5-AE4C-AE45-3BAE42C2391D}"/>
              </a:ext>
            </a:extLst>
          </p:cNvPr>
          <p:cNvSpPr>
            <a:spLocks noGrp="1"/>
          </p:cNvSpPr>
          <p:nvPr>
            <p:ph type="title"/>
          </p:nvPr>
        </p:nvSpPr>
        <p:spPr/>
        <p:txBody>
          <a:bodyPr/>
          <a:lstStyle/>
          <a:p>
            <a:r>
              <a:rPr lang="en-US" dirty="0"/>
              <a:t>Effectiveness of HPV4 in Canada</a:t>
            </a:r>
          </a:p>
        </p:txBody>
      </p:sp>
      <p:sp>
        <p:nvSpPr>
          <p:cNvPr id="3" name="Content Placeholder 2">
            <a:extLst>
              <a:ext uri="{FF2B5EF4-FFF2-40B4-BE49-F238E27FC236}">
                <a16:creationId xmlns:a16="http://schemas.microsoft.com/office/drawing/2014/main" id="{ED503691-EA23-354A-BA7D-359798584809}"/>
              </a:ext>
            </a:extLst>
          </p:cNvPr>
          <p:cNvSpPr>
            <a:spLocks noGrp="1"/>
          </p:cNvSpPr>
          <p:nvPr>
            <p:ph idx="1"/>
          </p:nvPr>
        </p:nvSpPr>
        <p:spPr/>
        <p:txBody>
          <a:bodyPr/>
          <a:lstStyle/>
          <a:p>
            <a:r>
              <a:rPr lang="en-US" dirty="0"/>
              <a:t>Systematic review of studies published between 2006 and 2016 (publicly funded HPV4 immunization for girls was introduced in 2007-2009)</a:t>
            </a:r>
          </a:p>
          <a:p>
            <a:r>
              <a:rPr lang="en-CA" dirty="0"/>
              <a:t>Prevalence of HPV types 6, 11, 16, and 18 was lower in </a:t>
            </a:r>
            <a:r>
              <a:rPr lang="en-CA" dirty="0" err="1"/>
              <a:t>qHPV</a:t>
            </a:r>
            <a:r>
              <a:rPr lang="en-CA" dirty="0"/>
              <a:t>-vaccinated than unvaccinated individuals (1.5% vs. 11.0%)</a:t>
            </a:r>
          </a:p>
          <a:p>
            <a:r>
              <a:rPr lang="en-CA" dirty="0"/>
              <a:t>Risk of AGW incidence decreased by up to 45% </a:t>
            </a:r>
          </a:p>
          <a:p>
            <a:r>
              <a:rPr lang="en-CA" dirty="0"/>
              <a:t>Incidence of CIN 2 + was reduced by up to 86%</a:t>
            </a:r>
            <a:endParaRPr lang="en-US" dirty="0"/>
          </a:p>
        </p:txBody>
      </p:sp>
      <p:sp>
        <p:nvSpPr>
          <p:cNvPr id="4" name="Footer Placeholder 3">
            <a:extLst>
              <a:ext uri="{FF2B5EF4-FFF2-40B4-BE49-F238E27FC236}">
                <a16:creationId xmlns:a16="http://schemas.microsoft.com/office/drawing/2014/main" id="{296268A6-2B04-9F44-9534-52C543BFAA16}"/>
              </a:ext>
            </a:extLst>
          </p:cNvPr>
          <p:cNvSpPr>
            <a:spLocks noGrp="1"/>
          </p:cNvSpPr>
          <p:nvPr>
            <p:ph type="ftr" sz="quarter" idx="11"/>
          </p:nvPr>
        </p:nvSpPr>
        <p:spPr/>
        <p:txBody>
          <a:bodyPr/>
          <a:lstStyle/>
          <a:p>
            <a:r>
              <a:rPr lang="en-CA"/>
              <a:t>Steben M, et al. A Review of the Impact and Effectiveness of the Quadrivalent Human Papillomavirus Vaccine: 10 Years of Clinical Experience in Canada Obstet Gynaecol Can 2018;40(12):1635–1645 </a:t>
            </a:r>
          </a:p>
          <a:p>
            <a:r>
              <a:rPr lang="en-CA"/>
              <a:t>
</a:t>
            </a:r>
            <a:endParaRPr lang="en-US" dirty="0"/>
          </a:p>
        </p:txBody>
      </p:sp>
    </p:spTree>
    <p:extLst>
      <p:ext uri="{BB962C8B-B14F-4D97-AF65-F5344CB8AC3E}">
        <p14:creationId xmlns:p14="http://schemas.microsoft.com/office/powerpoint/2010/main" val="1235489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7353B-4974-4748-8FE8-4F8F109068D7}"/>
              </a:ext>
            </a:extLst>
          </p:cNvPr>
          <p:cNvSpPr>
            <a:spLocks noGrp="1"/>
          </p:cNvSpPr>
          <p:nvPr>
            <p:ph type="title"/>
          </p:nvPr>
        </p:nvSpPr>
        <p:spPr/>
        <p:txBody>
          <a:bodyPr/>
          <a:lstStyle/>
          <a:p>
            <a:r>
              <a:rPr lang="en-US" dirty="0"/>
              <a:t>HPV and cervical cancer screening</a:t>
            </a:r>
          </a:p>
        </p:txBody>
      </p:sp>
      <p:sp>
        <p:nvSpPr>
          <p:cNvPr id="3" name="Content Placeholder 2">
            <a:extLst>
              <a:ext uri="{FF2B5EF4-FFF2-40B4-BE49-F238E27FC236}">
                <a16:creationId xmlns:a16="http://schemas.microsoft.com/office/drawing/2014/main" id="{6AAF3C01-D2D3-474E-86BD-7F4D710A15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42815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E7B4-9297-0A4D-9BC0-427602CBC17E}"/>
              </a:ext>
            </a:extLst>
          </p:cNvPr>
          <p:cNvSpPr>
            <a:spLocks noGrp="1"/>
          </p:cNvSpPr>
          <p:nvPr>
            <p:ph type="title"/>
          </p:nvPr>
        </p:nvSpPr>
        <p:spPr/>
        <p:txBody>
          <a:bodyPr/>
          <a:lstStyle/>
          <a:p>
            <a:r>
              <a:rPr lang="en-US" dirty="0"/>
              <a:t>Faculty/ Presenter Disclosure</a:t>
            </a:r>
          </a:p>
        </p:txBody>
      </p:sp>
      <p:sp>
        <p:nvSpPr>
          <p:cNvPr id="3" name="Content Placeholder 2">
            <a:extLst>
              <a:ext uri="{FF2B5EF4-FFF2-40B4-BE49-F238E27FC236}">
                <a16:creationId xmlns:a16="http://schemas.microsoft.com/office/drawing/2014/main" id="{36AC6A66-C133-9A44-AC10-911C666730AA}"/>
              </a:ext>
            </a:extLst>
          </p:cNvPr>
          <p:cNvSpPr>
            <a:spLocks noGrp="1"/>
          </p:cNvSpPr>
          <p:nvPr>
            <p:ph idx="1"/>
          </p:nvPr>
        </p:nvSpPr>
        <p:spPr/>
        <p:txBody>
          <a:bodyPr>
            <a:normAutofit/>
          </a:bodyPr>
          <a:lstStyle/>
          <a:p>
            <a:pPr lvl="1">
              <a:defRPr/>
            </a:pPr>
            <a:r>
              <a:rPr lang="en-CA" sz="2400" b="1" dirty="0">
                <a:latin typeface="Tw Cen MT" panose="020B0602020104020603" pitchFamily="34" charset="77"/>
                <a:cs typeface="Arial" panose="020B0604020202020204" pitchFamily="34" charset="0"/>
              </a:rPr>
              <a:t>Faculty: </a:t>
            </a:r>
            <a:r>
              <a:rPr lang="en-CA" sz="2400" dirty="0">
                <a:latin typeface="Tw Cen MT" panose="020B0602020104020603" pitchFamily="34" charset="77"/>
                <a:cs typeface="Arial" panose="020B0604020202020204" pitchFamily="34" charset="0"/>
              </a:rPr>
              <a:t>Robyn Moxley</a:t>
            </a:r>
          </a:p>
          <a:p>
            <a:pPr>
              <a:buFont typeface="Arial" pitchFamily="34" charset="0"/>
              <a:buChar char="•"/>
              <a:defRPr/>
            </a:pPr>
            <a:endParaRPr lang="en-CA" sz="2400" b="1" dirty="0">
              <a:latin typeface="Tw Cen MT" panose="020B0602020104020603" pitchFamily="34" charset="77"/>
              <a:cs typeface="Arial" panose="020B0604020202020204" pitchFamily="34" charset="0"/>
            </a:endParaRPr>
          </a:p>
          <a:p>
            <a:pPr lvl="1">
              <a:buFont typeface="Arial" pitchFamily="34" charset="0"/>
              <a:buChar char="•"/>
              <a:defRPr/>
            </a:pPr>
            <a:r>
              <a:rPr lang="en-CA" sz="2000" b="1" dirty="0">
                <a:latin typeface="Tw Cen MT" panose="020B0602020104020603" pitchFamily="34" charset="77"/>
                <a:cs typeface="Arial" panose="020B0604020202020204" pitchFamily="34" charset="0"/>
              </a:rPr>
              <a:t>Relationships with commercial interests:</a:t>
            </a:r>
          </a:p>
          <a:p>
            <a:pPr lvl="1">
              <a:buFont typeface="Arial" pitchFamily="34" charset="0"/>
              <a:buChar char="–"/>
              <a:defRPr/>
            </a:pPr>
            <a:r>
              <a:rPr lang="en-CA" sz="2000" b="1" dirty="0">
                <a:latin typeface="Tw Cen MT" panose="020B0602020104020603" pitchFamily="34" charset="77"/>
                <a:cs typeface="Arial" panose="020B0604020202020204" pitchFamily="34" charset="0"/>
              </a:rPr>
              <a:t>Grants/Research Support: </a:t>
            </a:r>
            <a:r>
              <a:rPr lang="en-CA" sz="2000" dirty="0">
                <a:latin typeface="Tw Cen MT" panose="020B0602020104020603" pitchFamily="34" charset="77"/>
                <a:cs typeface="Arial" panose="020B0604020202020204" pitchFamily="34" charset="0"/>
              </a:rPr>
              <a:t>None</a:t>
            </a:r>
          </a:p>
          <a:p>
            <a:pPr lvl="1">
              <a:buFont typeface="Arial" pitchFamily="34" charset="0"/>
              <a:buChar char="–"/>
              <a:defRPr/>
            </a:pPr>
            <a:r>
              <a:rPr lang="en-CA" sz="2000" b="1" dirty="0">
                <a:latin typeface="Tw Cen MT" panose="020B0602020104020603" pitchFamily="34" charset="77"/>
                <a:cs typeface="Arial" panose="020B0604020202020204" pitchFamily="34" charset="0"/>
              </a:rPr>
              <a:t>Speakers Bureau/Honoraria: </a:t>
            </a:r>
            <a:r>
              <a:rPr lang="en-CA" sz="2000" dirty="0">
                <a:latin typeface="Tw Cen MT" panose="020B0602020104020603" pitchFamily="34" charset="77"/>
                <a:cs typeface="Arial" panose="020B0604020202020204" pitchFamily="34" charset="0"/>
              </a:rPr>
              <a:t>None</a:t>
            </a:r>
          </a:p>
          <a:p>
            <a:pPr lvl="1">
              <a:buFont typeface="Arial" pitchFamily="34" charset="0"/>
              <a:buChar char="–"/>
              <a:defRPr/>
            </a:pPr>
            <a:r>
              <a:rPr lang="en-CA" sz="2000" b="1" dirty="0">
                <a:latin typeface="Tw Cen MT" panose="020B0602020104020603" pitchFamily="34" charset="77"/>
                <a:cs typeface="Arial" panose="020B0604020202020204" pitchFamily="34" charset="0"/>
              </a:rPr>
              <a:t>Consulting Fees: </a:t>
            </a:r>
            <a:r>
              <a:rPr lang="en-CA" sz="2000" dirty="0">
                <a:latin typeface="Tw Cen MT" panose="020B0602020104020603" pitchFamily="34" charset="77"/>
                <a:cs typeface="Arial" panose="020B0604020202020204" pitchFamily="34" charset="0"/>
              </a:rPr>
              <a:t>None</a:t>
            </a:r>
            <a:endParaRPr lang="en-CA" sz="2000" b="1" dirty="0">
              <a:latin typeface="Tw Cen MT" panose="020B0602020104020603" pitchFamily="34" charset="77"/>
              <a:cs typeface="Arial" panose="020B0604020202020204" pitchFamily="34" charset="0"/>
            </a:endParaRPr>
          </a:p>
          <a:p>
            <a:pPr lvl="1">
              <a:buFont typeface="Arial" pitchFamily="34" charset="0"/>
              <a:buChar char="–"/>
              <a:defRPr/>
            </a:pPr>
            <a:r>
              <a:rPr lang="en-CA" sz="2000" b="1" dirty="0">
                <a:latin typeface="Tw Cen MT" panose="020B0602020104020603" pitchFamily="34" charset="77"/>
                <a:cs typeface="Arial" panose="020B0604020202020204" pitchFamily="34" charset="0"/>
              </a:rPr>
              <a:t>Other: </a:t>
            </a:r>
            <a:r>
              <a:rPr lang="en-CA" sz="2000" dirty="0">
                <a:latin typeface="Tw Cen MT" panose="020B0602020104020603" pitchFamily="34" charset="77"/>
                <a:cs typeface="Arial" panose="020B0604020202020204" pitchFamily="34" charset="0"/>
              </a:rPr>
              <a:t>None</a:t>
            </a:r>
          </a:p>
        </p:txBody>
      </p:sp>
    </p:spTree>
    <p:extLst>
      <p:ext uri="{BB962C8B-B14F-4D97-AF65-F5344CB8AC3E}">
        <p14:creationId xmlns:p14="http://schemas.microsoft.com/office/powerpoint/2010/main" val="8929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AC50-7B58-AC4F-A782-55AADC08A085}"/>
              </a:ext>
            </a:extLst>
          </p:cNvPr>
          <p:cNvSpPr>
            <a:spLocks noGrp="1"/>
          </p:cNvSpPr>
          <p:nvPr>
            <p:ph type="title"/>
          </p:nvPr>
        </p:nvSpPr>
        <p:spPr/>
        <p:txBody>
          <a:bodyPr/>
          <a:lstStyle/>
          <a:p>
            <a:r>
              <a:rPr lang="en-US" dirty="0"/>
              <a:t>Papanicolaou smears</a:t>
            </a:r>
          </a:p>
        </p:txBody>
      </p:sp>
      <p:sp>
        <p:nvSpPr>
          <p:cNvPr id="3" name="Content Placeholder 2">
            <a:extLst>
              <a:ext uri="{FF2B5EF4-FFF2-40B4-BE49-F238E27FC236}">
                <a16:creationId xmlns:a16="http://schemas.microsoft.com/office/drawing/2014/main" id="{0BB15798-D541-B142-9F9A-75C1DFC1A978}"/>
              </a:ext>
            </a:extLst>
          </p:cNvPr>
          <p:cNvSpPr>
            <a:spLocks noGrp="1"/>
          </p:cNvSpPr>
          <p:nvPr>
            <p:ph idx="1"/>
          </p:nvPr>
        </p:nvSpPr>
        <p:spPr/>
        <p:txBody>
          <a:bodyPr/>
          <a:lstStyle/>
          <a:p>
            <a:r>
              <a:rPr lang="en-US" dirty="0"/>
              <a:t>George N. Papanicolaou, “father of cytology”</a:t>
            </a:r>
          </a:p>
          <a:p>
            <a:r>
              <a:rPr lang="en-US" dirty="0"/>
              <a:t>Also a PhD in zoology, studied cells from vaginal walls of guinea pigs</a:t>
            </a:r>
          </a:p>
          <a:p>
            <a:r>
              <a:rPr lang="en-US" dirty="0"/>
              <a:t>Discovered cancer cells from a vaginal sample of a hospital volunteer; presented findings at a meeting in 1928</a:t>
            </a:r>
          </a:p>
          <a:p>
            <a:r>
              <a:rPr lang="en-US" dirty="0"/>
              <a:t>In 1939, worked with gynecologist and pathologist Herbert F </a:t>
            </a:r>
            <a:r>
              <a:rPr lang="en-US" dirty="0" err="1"/>
              <a:t>Traut</a:t>
            </a:r>
            <a:r>
              <a:rPr lang="en-US" dirty="0"/>
              <a:t> and gynecologist Andrew Marchetti to further develop the Pap test</a:t>
            </a:r>
          </a:p>
          <a:p>
            <a:r>
              <a:rPr lang="en-US" dirty="0"/>
              <a:t>All women admitted to the </a:t>
            </a:r>
            <a:r>
              <a:rPr lang="en-US" dirty="0" err="1"/>
              <a:t>obs</a:t>
            </a:r>
            <a:r>
              <a:rPr lang="en-US" dirty="0"/>
              <a:t>/</a:t>
            </a:r>
            <a:r>
              <a:rPr lang="en-US" dirty="0" err="1"/>
              <a:t>gyne</a:t>
            </a:r>
            <a:r>
              <a:rPr lang="en-US" dirty="0"/>
              <a:t> service at the New York Hospital routinely had a Pap test</a:t>
            </a:r>
          </a:p>
          <a:p>
            <a:r>
              <a:rPr lang="en-US" dirty="0"/>
              <a:t>Cancer could be diagnosed in asymptomatic women</a:t>
            </a:r>
          </a:p>
          <a:p>
            <a:endParaRPr lang="en-US" dirty="0"/>
          </a:p>
        </p:txBody>
      </p:sp>
      <p:sp>
        <p:nvSpPr>
          <p:cNvPr id="4" name="Footer Placeholder 3">
            <a:extLst>
              <a:ext uri="{FF2B5EF4-FFF2-40B4-BE49-F238E27FC236}">
                <a16:creationId xmlns:a16="http://schemas.microsoft.com/office/drawing/2014/main" id="{DA0C803D-5227-9541-AF37-88AA8C7FF430}"/>
              </a:ext>
            </a:extLst>
          </p:cNvPr>
          <p:cNvSpPr>
            <a:spLocks noGrp="1"/>
          </p:cNvSpPr>
          <p:nvPr>
            <p:ph type="ftr" sz="quarter" idx="11"/>
          </p:nvPr>
        </p:nvSpPr>
        <p:spPr/>
        <p:txBody>
          <a:bodyPr/>
          <a:lstStyle/>
          <a:p>
            <a:r>
              <a:rPr lang="en-CA" dirty="0"/>
              <a:t>The History of Cervical Screening
I: The Pap. Test. Patricia A. Shaw, </a:t>
            </a:r>
            <a:r>
              <a:rPr lang="en-CA" dirty="0" err="1"/>
              <a:t>JSoc</a:t>
            </a:r>
            <a:r>
              <a:rPr lang="en-CA" dirty="0"/>
              <a:t> </a:t>
            </a:r>
            <a:r>
              <a:rPr lang="en-CA" dirty="0" err="1"/>
              <a:t>Obstet</a:t>
            </a:r>
            <a:r>
              <a:rPr lang="en-CA" dirty="0"/>
              <a:t> </a:t>
            </a:r>
            <a:r>
              <a:rPr lang="en-CA" dirty="0" err="1"/>
              <a:t>Gynaecol</a:t>
            </a:r>
            <a:r>
              <a:rPr lang="en-CA" dirty="0"/>
              <a:t> Can 2000;22(2): I I0-14
</a:t>
            </a:r>
            <a:endParaRPr lang="en-US" dirty="0"/>
          </a:p>
        </p:txBody>
      </p:sp>
    </p:spTree>
    <p:extLst>
      <p:ext uri="{BB962C8B-B14F-4D97-AF65-F5344CB8AC3E}">
        <p14:creationId xmlns:p14="http://schemas.microsoft.com/office/powerpoint/2010/main" val="4142780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39537-D49C-FE4D-81C2-C250AAE14BEB}"/>
              </a:ext>
            </a:extLst>
          </p:cNvPr>
          <p:cNvSpPr>
            <a:spLocks noGrp="1"/>
          </p:cNvSpPr>
          <p:nvPr>
            <p:ph type="title"/>
          </p:nvPr>
        </p:nvSpPr>
        <p:spPr/>
        <p:txBody>
          <a:bodyPr/>
          <a:lstStyle/>
          <a:p>
            <a:r>
              <a:rPr lang="en-US" dirty="0"/>
              <a:t>Papanicolaou Smears</a:t>
            </a:r>
          </a:p>
        </p:txBody>
      </p:sp>
      <p:sp>
        <p:nvSpPr>
          <p:cNvPr id="3" name="Content Placeholder 2">
            <a:extLst>
              <a:ext uri="{FF2B5EF4-FFF2-40B4-BE49-F238E27FC236}">
                <a16:creationId xmlns:a16="http://schemas.microsoft.com/office/drawing/2014/main" id="{6F566C36-6745-8141-BCDD-D4A2D0C5F59B}"/>
              </a:ext>
            </a:extLst>
          </p:cNvPr>
          <p:cNvSpPr>
            <a:spLocks noGrp="1"/>
          </p:cNvSpPr>
          <p:nvPr>
            <p:ph idx="1"/>
          </p:nvPr>
        </p:nvSpPr>
        <p:spPr/>
        <p:txBody>
          <a:bodyPr/>
          <a:lstStyle/>
          <a:p>
            <a:r>
              <a:rPr lang="en-US" dirty="0"/>
              <a:t>Initially the test consisted of collecting fluid from the vagina using a glass </a:t>
            </a:r>
            <a:r>
              <a:rPr lang="en-US" dirty="0" err="1"/>
              <a:t>pipelle</a:t>
            </a:r>
            <a:endParaRPr lang="en-US" dirty="0"/>
          </a:p>
          <a:p>
            <a:r>
              <a:rPr lang="en-US" dirty="0"/>
              <a:t>Canadian J Ernest </a:t>
            </a:r>
            <a:r>
              <a:rPr lang="en-US" dirty="0" err="1"/>
              <a:t>Ayre</a:t>
            </a:r>
            <a:r>
              <a:rPr lang="en-US" dirty="0"/>
              <a:t> developed technique of taking a scraping of the cervix, with “</a:t>
            </a:r>
            <a:r>
              <a:rPr lang="en-US" dirty="0" err="1"/>
              <a:t>Ayre’s</a:t>
            </a:r>
            <a:r>
              <a:rPr lang="en-US" dirty="0"/>
              <a:t> spatula”</a:t>
            </a:r>
          </a:p>
          <a:p>
            <a:r>
              <a:rPr lang="en-US" dirty="0" err="1"/>
              <a:t>Paps</a:t>
            </a:r>
            <a:r>
              <a:rPr lang="en-US" dirty="0"/>
              <a:t> were gradually adopted across Canada, started as a pilot project in BC in 1949, program was developed in Ontario in 1957</a:t>
            </a:r>
          </a:p>
          <a:p>
            <a:r>
              <a:rPr lang="en-US" dirty="0"/>
              <a:t>Gradually incidence and mortality of cervical cancer decreased</a:t>
            </a:r>
          </a:p>
          <a:p>
            <a:r>
              <a:rPr lang="en-US" b="1" dirty="0"/>
              <a:t>Limitations: inadequate screening, false negatives, poor cervical sampling, and inappropriate follow up of abnormal smears</a:t>
            </a:r>
          </a:p>
        </p:txBody>
      </p:sp>
      <p:sp>
        <p:nvSpPr>
          <p:cNvPr id="4" name="Footer Placeholder 3">
            <a:extLst>
              <a:ext uri="{FF2B5EF4-FFF2-40B4-BE49-F238E27FC236}">
                <a16:creationId xmlns:a16="http://schemas.microsoft.com/office/drawing/2014/main" id="{188D740D-958B-1B49-B843-4E86E664019F}"/>
              </a:ext>
            </a:extLst>
          </p:cNvPr>
          <p:cNvSpPr>
            <a:spLocks noGrp="1"/>
          </p:cNvSpPr>
          <p:nvPr>
            <p:ph type="ftr" sz="quarter" idx="11"/>
          </p:nvPr>
        </p:nvSpPr>
        <p:spPr/>
        <p:txBody>
          <a:bodyPr/>
          <a:lstStyle/>
          <a:p>
            <a:r>
              <a:rPr lang="en-CA"/>
              <a:t>The History of Cervical Screening
I: The Pap. Test. Patricia A. Shaw, JSoc Obstet Gynaecol Can 2000;22(2): I I0-14</a:t>
            </a:r>
            <a:endParaRPr lang="en-US" dirty="0"/>
          </a:p>
        </p:txBody>
      </p:sp>
    </p:spTree>
    <p:extLst>
      <p:ext uri="{BB962C8B-B14F-4D97-AF65-F5344CB8AC3E}">
        <p14:creationId xmlns:p14="http://schemas.microsoft.com/office/powerpoint/2010/main" val="3571403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190C-367F-974B-B7CB-A12C569CD0F6}"/>
              </a:ext>
            </a:extLst>
          </p:cNvPr>
          <p:cNvSpPr>
            <a:spLocks noGrp="1"/>
          </p:cNvSpPr>
          <p:nvPr>
            <p:ph type="title"/>
          </p:nvPr>
        </p:nvSpPr>
        <p:spPr/>
        <p:txBody>
          <a:bodyPr/>
          <a:lstStyle/>
          <a:p>
            <a:r>
              <a:rPr lang="en-CA" dirty="0"/>
              <a:t>When Pap Testing Fails to Prevent Cervix Cancer</a:t>
            </a:r>
            <a:endParaRPr lang="en-US" dirty="0"/>
          </a:p>
        </p:txBody>
      </p:sp>
      <p:sp>
        <p:nvSpPr>
          <p:cNvPr id="3" name="Content Placeholder 2">
            <a:extLst>
              <a:ext uri="{FF2B5EF4-FFF2-40B4-BE49-F238E27FC236}">
                <a16:creationId xmlns:a16="http://schemas.microsoft.com/office/drawing/2014/main" id="{976755E7-D37B-B54E-AC7C-69050A9AA9A2}"/>
              </a:ext>
            </a:extLst>
          </p:cNvPr>
          <p:cNvSpPr>
            <a:spLocks noGrp="1"/>
          </p:cNvSpPr>
          <p:nvPr>
            <p:ph idx="1"/>
          </p:nvPr>
        </p:nvSpPr>
        <p:spPr/>
        <p:txBody>
          <a:bodyPr/>
          <a:lstStyle/>
          <a:p>
            <a:r>
              <a:rPr lang="en-US" dirty="0"/>
              <a:t>Study recruited women &lt;50 with locally advanced cervical cancer (LACC) </a:t>
            </a:r>
          </a:p>
          <a:p>
            <a:r>
              <a:rPr lang="en-CA" dirty="0"/>
              <a:t>One-third of women presenting with LACC had appropriate Pap screening prior to diagnosis </a:t>
            </a:r>
            <a:r>
              <a:rPr lang="en-US" dirty="0"/>
              <a:t>(13 out of 38) – invited for interview</a:t>
            </a:r>
            <a:endParaRPr lang="en-CA" dirty="0"/>
          </a:p>
          <a:p>
            <a:r>
              <a:rPr lang="en-CA" dirty="0"/>
              <a:t>Patients believe delays in their diagnosis resulted in detrimental quality of life</a:t>
            </a:r>
          </a:p>
          <a:p>
            <a:r>
              <a:rPr lang="en-CA" dirty="0"/>
              <a:t>There is a need to educate physicians and the public about the symptoms of cervix cancer and to consider this diagnosis even when Pap screening has occurred</a:t>
            </a:r>
            <a:endParaRPr lang="en-US" dirty="0"/>
          </a:p>
        </p:txBody>
      </p:sp>
      <p:sp>
        <p:nvSpPr>
          <p:cNvPr id="4" name="Footer Placeholder 3">
            <a:extLst>
              <a:ext uri="{FF2B5EF4-FFF2-40B4-BE49-F238E27FC236}">
                <a16:creationId xmlns:a16="http://schemas.microsoft.com/office/drawing/2014/main" id="{C197DFF4-929C-104A-B5BE-A14BA4E7ED2B}"/>
              </a:ext>
            </a:extLst>
          </p:cNvPr>
          <p:cNvSpPr>
            <a:spLocks noGrp="1"/>
          </p:cNvSpPr>
          <p:nvPr>
            <p:ph type="ftr" sz="quarter" idx="11"/>
          </p:nvPr>
        </p:nvSpPr>
        <p:spPr/>
        <p:txBody>
          <a:bodyPr/>
          <a:lstStyle/>
          <a:p>
            <a:r>
              <a:rPr lang="en-CA"/>
              <a:t>Corkum M T, Shaddick H, Jewlal E, et al. (January 24, 2019) When Pap Testing Fails to Prevent Cervix
Cancer: A Qualitative Study of the Experience of Screened Women Under 50 with Advanced Cervix
Cancer in Canada. Cureus 11(1): e3950. DOI 10.7759/cureus.3950</a:t>
            </a:r>
            <a:endParaRPr lang="en-US" dirty="0"/>
          </a:p>
        </p:txBody>
      </p:sp>
    </p:spTree>
    <p:extLst>
      <p:ext uri="{BB962C8B-B14F-4D97-AF65-F5344CB8AC3E}">
        <p14:creationId xmlns:p14="http://schemas.microsoft.com/office/powerpoint/2010/main" val="2176672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F280-81D6-614D-9E90-723BEF794FD6}"/>
              </a:ext>
            </a:extLst>
          </p:cNvPr>
          <p:cNvSpPr>
            <a:spLocks noGrp="1"/>
          </p:cNvSpPr>
          <p:nvPr>
            <p:ph type="title"/>
          </p:nvPr>
        </p:nvSpPr>
        <p:spPr/>
        <p:txBody>
          <a:bodyPr/>
          <a:lstStyle/>
          <a:p>
            <a:r>
              <a:rPr lang="en-US" dirty="0"/>
              <a:t>HPV testing in Screening Programs</a:t>
            </a:r>
          </a:p>
        </p:txBody>
      </p:sp>
      <p:sp>
        <p:nvSpPr>
          <p:cNvPr id="3" name="Content Placeholder 2">
            <a:extLst>
              <a:ext uri="{FF2B5EF4-FFF2-40B4-BE49-F238E27FC236}">
                <a16:creationId xmlns:a16="http://schemas.microsoft.com/office/drawing/2014/main" id="{5A1745EF-7647-2145-9DA8-AF0C2030277C}"/>
              </a:ext>
            </a:extLst>
          </p:cNvPr>
          <p:cNvSpPr>
            <a:spLocks noGrp="1"/>
          </p:cNvSpPr>
          <p:nvPr>
            <p:ph idx="1"/>
          </p:nvPr>
        </p:nvSpPr>
        <p:spPr/>
        <p:txBody>
          <a:bodyPr/>
          <a:lstStyle/>
          <a:p>
            <a:r>
              <a:rPr lang="en-US" dirty="0"/>
              <a:t>For HPV to be considered for organized screening programs, it should have</a:t>
            </a:r>
          </a:p>
          <a:p>
            <a:endParaRPr lang="en-US" dirty="0"/>
          </a:p>
          <a:p>
            <a:pPr lvl="1"/>
            <a:r>
              <a:rPr lang="en-US" sz="2000" dirty="0"/>
              <a:t>Greater sensitivity than cytology for detecting existing high-grade cervical lesions</a:t>
            </a:r>
          </a:p>
          <a:p>
            <a:pPr lvl="1"/>
            <a:endParaRPr lang="en-US" sz="2000" dirty="0"/>
          </a:p>
          <a:p>
            <a:pPr lvl="1"/>
            <a:r>
              <a:rPr lang="en-US" sz="2000" dirty="0"/>
              <a:t>Reduced rates of high-grade lesions in subsequent screening rounds, because of detection and treatment of lesions that would have persisted in the absence of HPV testing</a:t>
            </a:r>
          </a:p>
          <a:p>
            <a:pPr lvl="1"/>
            <a:endParaRPr lang="en-US" sz="2000" dirty="0"/>
          </a:p>
          <a:p>
            <a:pPr lvl="1"/>
            <a:r>
              <a:rPr lang="en-US" sz="2000" dirty="0"/>
              <a:t>Demonstrated safety of extended screening intervals for HPV-negative patients</a:t>
            </a:r>
          </a:p>
          <a:p>
            <a:pPr lvl="1"/>
            <a:endParaRPr lang="en-US" sz="2000" dirty="0"/>
          </a:p>
          <a:p>
            <a:pPr marL="128016" lvl="1" indent="0">
              <a:buNone/>
            </a:pPr>
            <a:endParaRPr lang="en-US" sz="2000" dirty="0"/>
          </a:p>
          <a:p>
            <a:pPr lvl="1"/>
            <a:endParaRPr lang="en-US" sz="2000" dirty="0"/>
          </a:p>
          <a:p>
            <a:pPr marL="128016" lvl="1" indent="0">
              <a:buNone/>
            </a:pPr>
            <a:endParaRPr lang="en-US" dirty="0"/>
          </a:p>
        </p:txBody>
      </p:sp>
      <p:sp>
        <p:nvSpPr>
          <p:cNvPr id="4" name="Footer Placeholder 3">
            <a:extLst>
              <a:ext uri="{FF2B5EF4-FFF2-40B4-BE49-F238E27FC236}">
                <a16:creationId xmlns:a16="http://schemas.microsoft.com/office/drawing/2014/main" id="{B1688FE9-F06E-7441-AFB4-3E430C6B7388}"/>
              </a:ext>
            </a:extLst>
          </p:cNvPr>
          <p:cNvSpPr>
            <a:spLocks noGrp="1"/>
          </p:cNvSpPr>
          <p:nvPr>
            <p:ph type="ftr" sz="quarter" idx="11"/>
          </p:nvPr>
        </p:nvSpPr>
        <p:spPr/>
        <p:txBody>
          <a:bodyPr/>
          <a:lstStyle/>
          <a:p>
            <a:r>
              <a:rPr lang="en-US" dirty="0"/>
              <a:t>Murphy, et al. HPV Testing in Primary </a:t>
            </a:r>
            <a:r>
              <a:rPr lang="en-US" dirty="0" err="1"/>
              <a:t>Cervial</a:t>
            </a:r>
            <a:r>
              <a:rPr lang="en-US" dirty="0"/>
              <a:t> Screening: A Systematic Review and Meta-Analysis. J </a:t>
            </a:r>
            <a:r>
              <a:rPr lang="en-US" dirty="0" err="1"/>
              <a:t>Obstet</a:t>
            </a:r>
            <a:r>
              <a:rPr lang="en-US" dirty="0"/>
              <a:t> </a:t>
            </a:r>
            <a:r>
              <a:rPr lang="en-US" dirty="0" err="1"/>
              <a:t>Gynaecol</a:t>
            </a:r>
            <a:r>
              <a:rPr lang="en-US" dirty="0"/>
              <a:t> Can 2012;34(5):443–452 </a:t>
            </a:r>
          </a:p>
          <a:p>
            <a:r>
              <a:rPr lang="en-US" dirty="0"/>
              <a:t>
</a:t>
            </a:r>
          </a:p>
        </p:txBody>
      </p:sp>
    </p:spTree>
    <p:extLst>
      <p:ext uri="{BB962C8B-B14F-4D97-AF65-F5344CB8AC3E}">
        <p14:creationId xmlns:p14="http://schemas.microsoft.com/office/powerpoint/2010/main" val="2867714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83D7-77DE-2643-AC45-50FE90A05EB0}"/>
              </a:ext>
            </a:extLst>
          </p:cNvPr>
          <p:cNvSpPr>
            <a:spLocks noGrp="1"/>
          </p:cNvSpPr>
          <p:nvPr>
            <p:ph type="title"/>
          </p:nvPr>
        </p:nvSpPr>
        <p:spPr/>
        <p:txBody>
          <a:bodyPr/>
          <a:lstStyle/>
          <a:p>
            <a:r>
              <a:rPr lang="en-US" dirty="0"/>
              <a:t>HPV testing in screening programs</a:t>
            </a:r>
          </a:p>
        </p:txBody>
      </p:sp>
      <p:sp>
        <p:nvSpPr>
          <p:cNvPr id="3" name="Content Placeholder 2">
            <a:extLst>
              <a:ext uri="{FF2B5EF4-FFF2-40B4-BE49-F238E27FC236}">
                <a16:creationId xmlns:a16="http://schemas.microsoft.com/office/drawing/2014/main" id="{AC3F99A0-1474-8F45-A1D5-BA0FBF32A0F3}"/>
              </a:ext>
            </a:extLst>
          </p:cNvPr>
          <p:cNvSpPr>
            <a:spLocks noGrp="1"/>
          </p:cNvSpPr>
          <p:nvPr>
            <p:ph idx="1"/>
          </p:nvPr>
        </p:nvSpPr>
        <p:spPr/>
        <p:txBody>
          <a:bodyPr/>
          <a:lstStyle/>
          <a:p>
            <a:r>
              <a:rPr lang="en-US" dirty="0"/>
              <a:t>A systematic review and meta-analysis concluded that there is evidence from good quality RCTs supporting cervical cancer screening with HPV testing starting at age 30 or 35</a:t>
            </a:r>
          </a:p>
          <a:p>
            <a:r>
              <a:rPr lang="en-US" dirty="0"/>
              <a:t>HPV testing provides a means of detecting clinically significant lesions earlier</a:t>
            </a:r>
          </a:p>
          <a:p>
            <a:r>
              <a:rPr lang="en-US" dirty="0"/>
              <a:t>CIN3+ rates are lower in the second screening round</a:t>
            </a:r>
          </a:p>
          <a:p>
            <a:r>
              <a:rPr lang="en-US" dirty="0"/>
              <a:t>2 studies showed that the intervention groups (HPV testing) had lower rates of cervical cancer incidence and mortality over time</a:t>
            </a:r>
          </a:p>
          <a:p>
            <a:r>
              <a:rPr lang="en-US" dirty="0"/>
              <a:t>Lengthening of the screening interval in HPV negative women may be safe and feasible</a:t>
            </a:r>
          </a:p>
        </p:txBody>
      </p:sp>
      <p:sp>
        <p:nvSpPr>
          <p:cNvPr id="5" name="Footer Placeholder 4">
            <a:extLst>
              <a:ext uri="{FF2B5EF4-FFF2-40B4-BE49-F238E27FC236}">
                <a16:creationId xmlns:a16="http://schemas.microsoft.com/office/drawing/2014/main" id="{EB0EB934-201B-EE4C-856B-988757A4DA07}"/>
              </a:ext>
            </a:extLst>
          </p:cNvPr>
          <p:cNvSpPr>
            <a:spLocks noGrp="1"/>
          </p:cNvSpPr>
          <p:nvPr>
            <p:ph type="ftr" sz="quarter" idx="11"/>
          </p:nvPr>
        </p:nvSpPr>
        <p:spPr/>
        <p:txBody>
          <a:bodyPr/>
          <a:lstStyle/>
          <a:p>
            <a:r>
              <a:rPr lang="en-US"/>
              <a:t>Murphy, et al. HPV Testing in Primary Cervial Screening: A Systematic Review and Meta-Analysis. J Obstet Gynaecol Can 2012;34(5):443–452 </a:t>
            </a:r>
          </a:p>
          <a:p>
            <a:r>
              <a:rPr lang="en-US"/>
              <a:t>
</a:t>
            </a:r>
            <a:endParaRPr lang="en-US" dirty="0"/>
          </a:p>
        </p:txBody>
      </p:sp>
    </p:spTree>
    <p:extLst>
      <p:ext uri="{BB962C8B-B14F-4D97-AF65-F5344CB8AC3E}">
        <p14:creationId xmlns:p14="http://schemas.microsoft.com/office/powerpoint/2010/main" val="594774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A574-C60B-C347-82E0-E3A3E375718A}"/>
              </a:ext>
            </a:extLst>
          </p:cNvPr>
          <p:cNvSpPr>
            <a:spLocks noGrp="1"/>
          </p:cNvSpPr>
          <p:nvPr>
            <p:ph type="title"/>
          </p:nvPr>
        </p:nvSpPr>
        <p:spPr/>
        <p:txBody>
          <a:bodyPr/>
          <a:lstStyle/>
          <a:p>
            <a:r>
              <a:rPr lang="en-US" dirty="0"/>
              <a:t>HPV FOCAL trial</a:t>
            </a:r>
          </a:p>
        </p:txBody>
      </p:sp>
      <p:sp>
        <p:nvSpPr>
          <p:cNvPr id="3" name="Content Placeholder 2">
            <a:extLst>
              <a:ext uri="{FF2B5EF4-FFF2-40B4-BE49-F238E27FC236}">
                <a16:creationId xmlns:a16="http://schemas.microsoft.com/office/drawing/2014/main" id="{7B48436C-408D-5947-BF47-0C41BFCF6FA0}"/>
              </a:ext>
            </a:extLst>
          </p:cNvPr>
          <p:cNvSpPr>
            <a:spLocks noGrp="1"/>
          </p:cNvSpPr>
          <p:nvPr>
            <p:ph idx="1"/>
          </p:nvPr>
        </p:nvSpPr>
        <p:spPr/>
        <p:txBody>
          <a:bodyPr/>
          <a:lstStyle/>
          <a:p>
            <a:r>
              <a:rPr lang="en-CA" dirty="0"/>
              <a:t>A publicly funded clinical trial conducted in BC</a:t>
            </a:r>
          </a:p>
          <a:p>
            <a:r>
              <a:rPr lang="en-CA" dirty="0"/>
              <a:t>Comparing primary HPV testing with liquid-based cytology for cervical cancer screening</a:t>
            </a:r>
          </a:p>
          <a:p>
            <a:r>
              <a:rPr lang="en-CA" dirty="0"/>
              <a:t>From 2008-2012, 19 009 women were randomized to the intervention (n = 9552) and control (n = 9457) groups </a:t>
            </a:r>
          </a:p>
          <a:p>
            <a:r>
              <a:rPr lang="en-CA" dirty="0"/>
              <a:t>Intervention group: HPV testing; if results negative returned at 48 months</a:t>
            </a:r>
          </a:p>
          <a:p>
            <a:r>
              <a:rPr lang="en-CA" dirty="0"/>
              <a:t>Control group: liquid-based cytology (LBC) testing; if negative returned at 24 months for LBC, if still negative then returned at 48 months </a:t>
            </a:r>
          </a:p>
          <a:p>
            <a:r>
              <a:rPr lang="en-CA" dirty="0"/>
              <a:t>At 48-month exit, both groups received HPV and LBC co-testing</a:t>
            </a:r>
          </a:p>
          <a:p>
            <a:endParaRPr lang="en-US" dirty="0"/>
          </a:p>
        </p:txBody>
      </p:sp>
      <p:sp>
        <p:nvSpPr>
          <p:cNvPr id="4" name="Footer Placeholder 3">
            <a:extLst>
              <a:ext uri="{FF2B5EF4-FFF2-40B4-BE49-F238E27FC236}">
                <a16:creationId xmlns:a16="http://schemas.microsoft.com/office/drawing/2014/main" id="{354450C2-757E-4043-8815-C93F06DCFD71}"/>
              </a:ext>
            </a:extLst>
          </p:cNvPr>
          <p:cNvSpPr>
            <a:spLocks noGrp="1"/>
          </p:cNvSpPr>
          <p:nvPr>
            <p:ph type="ftr" sz="quarter" idx="11"/>
          </p:nvPr>
        </p:nvSpPr>
        <p:spPr/>
        <p:txBody>
          <a:bodyPr/>
          <a:lstStyle/>
          <a:p>
            <a:r>
              <a:rPr lang="en-US"/>
              <a:t>Ogilvie, GS et al. Effect of Screening With Primary Cervical HPV Testing vs Cytology Testing on High-grade Cervical Intraepithelial Neoplasia at 48 Months: The HPV FOCAL Randomized Clinical Trial. JAMA. 2018 Jul 3;320(1):43-52. doi: 10.1001/jama.2018.7464.</a:t>
            </a:r>
          </a:p>
          <a:p>
            <a:r>
              <a:rPr lang="en-US"/>
              <a:t>
</a:t>
            </a:r>
            <a:endParaRPr lang="en-US" dirty="0"/>
          </a:p>
        </p:txBody>
      </p:sp>
    </p:spTree>
    <p:extLst>
      <p:ext uri="{BB962C8B-B14F-4D97-AF65-F5344CB8AC3E}">
        <p14:creationId xmlns:p14="http://schemas.microsoft.com/office/powerpoint/2010/main" val="3761818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18067-ED29-BF48-A544-02C4FA87743E}"/>
              </a:ext>
            </a:extLst>
          </p:cNvPr>
          <p:cNvSpPr>
            <a:spLocks noGrp="1"/>
          </p:cNvSpPr>
          <p:nvPr>
            <p:ph type="title"/>
          </p:nvPr>
        </p:nvSpPr>
        <p:spPr/>
        <p:txBody>
          <a:bodyPr/>
          <a:lstStyle/>
          <a:p>
            <a:r>
              <a:rPr lang="en-US" dirty="0"/>
              <a:t>HPV Focal Trial</a:t>
            </a:r>
          </a:p>
        </p:txBody>
      </p:sp>
      <p:sp>
        <p:nvSpPr>
          <p:cNvPr id="3" name="Content Placeholder 2">
            <a:extLst>
              <a:ext uri="{FF2B5EF4-FFF2-40B4-BE49-F238E27FC236}">
                <a16:creationId xmlns:a16="http://schemas.microsoft.com/office/drawing/2014/main" id="{E769CDA2-723B-4646-A4D8-1FEFD49E5D02}"/>
              </a:ext>
            </a:extLst>
          </p:cNvPr>
          <p:cNvSpPr>
            <a:spLocks noGrp="1"/>
          </p:cNvSpPr>
          <p:nvPr>
            <p:ph idx="1"/>
          </p:nvPr>
        </p:nvSpPr>
        <p:spPr/>
        <p:txBody>
          <a:bodyPr>
            <a:normAutofit fontScale="92500" lnSpcReduction="20000"/>
          </a:bodyPr>
          <a:lstStyle/>
          <a:p>
            <a:r>
              <a:rPr lang="en-CA" dirty="0"/>
              <a:t>The primary outcome was the cumulative incidence of CIN3+ 48 months following randomization; cumulative incidence of CIN2+ was a secondary outcome</a:t>
            </a:r>
          </a:p>
          <a:p>
            <a:r>
              <a:rPr lang="en-CA" dirty="0"/>
              <a:t>The CIN3+ incidence rate was 2.3/1000 (95% CI, 1.5-3.5) in the intervention group and 5.5/1000 (95% CI, 4.2-7.2) in the control group. The CIN3+ risk ratio was 0.42 (95% CI, 0.25-0.69). </a:t>
            </a:r>
          </a:p>
          <a:p>
            <a:r>
              <a:rPr lang="en-CA" dirty="0"/>
              <a:t>Baseline HPV-negative women had a significantly lower cumulative incidence of CIN3+ at 48 months than cytology-negative women (CIN3+ incidence rate, 1.4/1000 [95% CI, 0.8-2.4]; CIN3+ risk ratio, 0.25 [95% CI, 0.13-0.48]).</a:t>
            </a:r>
          </a:p>
          <a:p>
            <a:r>
              <a:rPr lang="en-CA" b="1" dirty="0"/>
              <a:t>Among women undergoing cervical cancer screening, the use of primary HPV testing compared with cytology testing resulted in a significantly lower likelihood of CIN3+ at 48 months</a:t>
            </a:r>
          </a:p>
          <a:p>
            <a:endParaRPr lang="en-CA" dirty="0"/>
          </a:p>
          <a:p>
            <a:br>
              <a:rPr lang="en-CA" dirty="0"/>
            </a:br>
            <a:endParaRPr lang="en-US" dirty="0"/>
          </a:p>
        </p:txBody>
      </p:sp>
      <p:sp>
        <p:nvSpPr>
          <p:cNvPr id="4" name="Footer Placeholder 3">
            <a:extLst>
              <a:ext uri="{FF2B5EF4-FFF2-40B4-BE49-F238E27FC236}">
                <a16:creationId xmlns:a16="http://schemas.microsoft.com/office/drawing/2014/main" id="{ED6B0C73-BF56-384F-AD7A-9388CB31AE47}"/>
              </a:ext>
            </a:extLst>
          </p:cNvPr>
          <p:cNvSpPr>
            <a:spLocks noGrp="1"/>
          </p:cNvSpPr>
          <p:nvPr>
            <p:ph type="ftr" sz="quarter" idx="11"/>
          </p:nvPr>
        </p:nvSpPr>
        <p:spPr/>
        <p:txBody>
          <a:bodyPr/>
          <a:lstStyle/>
          <a:p>
            <a:r>
              <a:rPr lang="en-US"/>
              <a:t>Ogilvie, GS et al. Effect of Screening With Primary Cervical HPV Testing vs Cytology Testing on High-grade Cervical Intraepithelial Neoplasia at 48 Months: The HPV FOCAL Randomized Clinical Trial. JAMA. 2018 Jul 3;320(1):43-52. doi: 10.1001/jama.2018.7464.</a:t>
            </a:r>
          </a:p>
          <a:p>
            <a:r>
              <a:rPr lang="en-US"/>
              <a:t>
</a:t>
            </a:r>
            <a:endParaRPr lang="en-US" dirty="0"/>
          </a:p>
        </p:txBody>
      </p:sp>
    </p:spTree>
    <p:extLst>
      <p:ext uri="{BB962C8B-B14F-4D97-AF65-F5344CB8AC3E}">
        <p14:creationId xmlns:p14="http://schemas.microsoft.com/office/powerpoint/2010/main" val="520573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2D04-5677-4843-9C11-0423DEF83308}"/>
              </a:ext>
            </a:extLst>
          </p:cNvPr>
          <p:cNvSpPr>
            <a:spLocks noGrp="1"/>
          </p:cNvSpPr>
          <p:nvPr>
            <p:ph type="title"/>
          </p:nvPr>
        </p:nvSpPr>
        <p:spPr/>
        <p:txBody>
          <a:bodyPr>
            <a:normAutofit/>
          </a:bodyPr>
          <a:lstStyle/>
          <a:p>
            <a:r>
              <a:rPr lang="en-CA" dirty="0"/>
              <a:t>HPV testing in Ontario</a:t>
            </a:r>
            <a:endParaRPr lang="en-US" dirty="0"/>
          </a:p>
        </p:txBody>
      </p:sp>
      <p:sp>
        <p:nvSpPr>
          <p:cNvPr id="3" name="Content Placeholder 2">
            <a:extLst>
              <a:ext uri="{FF2B5EF4-FFF2-40B4-BE49-F238E27FC236}">
                <a16:creationId xmlns:a16="http://schemas.microsoft.com/office/drawing/2014/main" id="{3C5A7192-B03C-014A-B6F4-DABDE2231321}"/>
              </a:ext>
            </a:extLst>
          </p:cNvPr>
          <p:cNvSpPr>
            <a:spLocks noGrp="1"/>
          </p:cNvSpPr>
          <p:nvPr>
            <p:ph idx="1"/>
          </p:nvPr>
        </p:nvSpPr>
        <p:spPr/>
        <p:txBody>
          <a:bodyPr/>
          <a:lstStyle/>
          <a:p>
            <a:r>
              <a:rPr lang="en-CA" dirty="0"/>
              <a:t>Currently in Ontario, HPV testing should only be considered as a triage following an atypical squamous cells of undetermined significance (ASCUS) result for women who are age 30 years and older </a:t>
            </a:r>
          </a:p>
          <a:p>
            <a:r>
              <a:rPr lang="en-CA" dirty="0"/>
              <a:t>HPV testing is not funded by OHIP</a:t>
            </a:r>
          </a:p>
          <a:p>
            <a:r>
              <a:rPr lang="en-CA" dirty="0"/>
              <a:t>Cancer Care Ontario’s screening guidelines recommend that Ontario transition to primary HPV screening </a:t>
            </a:r>
          </a:p>
          <a:p>
            <a:r>
              <a:rPr lang="en-CA" dirty="0"/>
              <a:t>Cancer Care Ontario is working with the MOHLTC to implement the HPV test as a primary tool for cervical cancer screening</a:t>
            </a:r>
          </a:p>
          <a:p>
            <a:endParaRPr lang="en-US" dirty="0"/>
          </a:p>
          <a:p>
            <a:endParaRPr lang="en-US" dirty="0"/>
          </a:p>
        </p:txBody>
      </p:sp>
    </p:spTree>
    <p:extLst>
      <p:ext uri="{BB962C8B-B14F-4D97-AF65-F5344CB8AC3E}">
        <p14:creationId xmlns:p14="http://schemas.microsoft.com/office/powerpoint/2010/main" val="1638067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126E0-67F2-C841-9508-4103ABD54F26}"/>
              </a:ext>
            </a:extLst>
          </p:cNvPr>
          <p:cNvSpPr>
            <a:spLocks noGrp="1"/>
          </p:cNvSpPr>
          <p:nvPr>
            <p:ph type="title"/>
          </p:nvPr>
        </p:nvSpPr>
        <p:spPr/>
        <p:txBody>
          <a:bodyPr/>
          <a:lstStyle/>
          <a:p>
            <a:r>
              <a:rPr lang="en-US" dirty="0"/>
              <a:t>HPV testing in Ontario</a:t>
            </a:r>
          </a:p>
        </p:txBody>
      </p:sp>
      <p:sp>
        <p:nvSpPr>
          <p:cNvPr id="3" name="Content Placeholder 2">
            <a:extLst>
              <a:ext uri="{FF2B5EF4-FFF2-40B4-BE49-F238E27FC236}">
                <a16:creationId xmlns:a16="http://schemas.microsoft.com/office/drawing/2014/main" id="{4FC1029B-C297-3E4F-8EA6-58179CFE99F7}"/>
              </a:ext>
            </a:extLst>
          </p:cNvPr>
          <p:cNvSpPr>
            <a:spLocks noGrp="1"/>
          </p:cNvSpPr>
          <p:nvPr>
            <p:ph idx="1"/>
          </p:nvPr>
        </p:nvSpPr>
        <p:spPr/>
        <p:txBody>
          <a:bodyPr>
            <a:normAutofit/>
          </a:bodyPr>
          <a:lstStyle/>
          <a:p>
            <a:r>
              <a:rPr lang="en-CA" dirty="0"/>
              <a:t>Cervical Screening: Guideline Recommendations were released by Cancer Care Ontario in 2005, revised in 2011 – currently under review</a:t>
            </a:r>
          </a:p>
          <a:p>
            <a:r>
              <a:rPr lang="en-CA" dirty="0"/>
              <a:t>Suggested changing to primary HPV screening in 2013 with interim guidelines which included recommendations for use of cytology</a:t>
            </a:r>
            <a:endParaRPr lang="en-US" dirty="0"/>
          </a:p>
          <a:p>
            <a:r>
              <a:rPr lang="en-US" dirty="0"/>
              <a:t>Evidence supports the use of HPV DNA testing of cervical cells as primary screening in women age 30 and over, with cytology only if HPV test is positive</a:t>
            </a:r>
          </a:p>
          <a:p>
            <a:r>
              <a:rPr lang="en-CA" dirty="0"/>
              <a:t> </a:t>
            </a:r>
          </a:p>
          <a:p>
            <a:endParaRPr lang="en-US" dirty="0"/>
          </a:p>
        </p:txBody>
      </p:sp>
      <p:sp>
        <p:nvSpPr>
          <p:cNvPr id="4" name="Footer Placeholder 3">
            <a:extLst>
              <a:ext uri="{FF2B5EF4-FFF2-40B4-BE49-F238E27FC236}">
                <a16:creationId xmlns:a16="http://schemas.microsoft.com/office/drawing/2014/main" id="{E993F9A4-FE15-774D-8D27-9AAFF2249D61}"/>
              </a:ext>
            </a:extLst>
          </p:cNvPr>
          <p:cNvSpPr>
            <a:spLocks noGrp="1"/>
          </p:cNvSpPr>
          <p:nvPr>
            <p:ph type="ftr" sz="quarter" idx="11"/>
          </p:nvPr>
        </p:nvSpPr>
        <p:spPr/>
        <p:txBody>
          <a:bodyPr/>
          <a:lstStyle/>
          <a:p>
            <a:r>
              <a:rPr lang="en-US" dirty="0"/>
              <a:t>J. Murphy, E. Kennedy, S. Dunn, M. Fung </a:t>
            </a:r>
            <a:r>
              <a:rPr lang="en-US" dirty="0" err="1"/>
              <a:t>Kee</a:t>
            </a:r>
            <a:r>
              <a:rPr lang="en-US" dirty="0"/>
              <a:t> Fung, D. </a:t>
            </a:r>
            <a:r>
              <a:rPr lang="en-US" dirty="0" err="1"/>
              <a:t>Gzik</a:t>
            </a:r>
            <a:r>
              <a:rPr lang="en-US" dirty="0"/>
              <a:t>, C.M. </a:t>
            </a:r>
            <a:r>
              <a:rPr lang="en-US" dirty="0" err="1"/>
              <a:t>McLachlin</a:t>
            </a:r>
            <a:r>
              <a:rPr lang="en-US" dirty="0"/>
              <a:t>, M. Shier, and L. </a:t>
            </a:r>
            <a:r>
              <a:rPr lang="en-US" dirty="0" err="1"/>
              <a:t>Paszat</a:t>
            </a:r>
            <a:r>
              <a:rPr lang="en-US" dirty="0"/>
              <a:t>. Cervical Screening: Guideline Recommendations. A Quality Initiative of the</a:t>
            </a:r>
            <a:br>
              <a:rPr lang="en-US" dirty="0"/>
            </a:br>
            <a:r>
              <a:rPr lang="en-US" dirty="0"/>
              <a:t>Program in Evidence-Based Care (PEBC), Cancer Care Ontario (CCO). Original Report Date: May 20, 2005 Current Report Date: October 5, 2011 </a:t>
            </a:r>
          </a:p>
          <a:p>
            <a:r>
              <a:rPr lang="en-US" dirty="0"/>
              <a:t>
</a:t>
            </a:r>
          </a:p>
        </p:txBody>
      </p:sp>
    </p:spTree>
    <p:extLst>
      <p:ext uri="{BB962C8B-B14F-4D97-AF65-F5344CB8AC3E}">
        <p14:creationId xmlns:p14="http://schemas.microsoft.com/office/powerpoint/2010/main" val="1952111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6AA9-730A-CA42-9D00-7291A293C339}"/>
              </a:ext>
            </a:extLst>
          </p:cNvPr>
          <p:cNvSpPr>
            <a:spLocks noGrp="1"/>
          </p:cNvSpPr>
          <p:nvPr>
            <p:ph type="title"/>
          </p:nvPr>
        </p:nvSpPr>
        <p:spPr/>
        <p:txBody>
          <a:bodyPr/>
          <a:lstStyle/>
          <a:p>
            <a:r>
              <a:rPr lang="en-US" dirty="0"/>
              <a:t>Summary of Screening recommendations from 2005-2013</a:t>
            </a:r>
          </a:p>
        </p:txBody>
      </p:sp>
      <p:graphicFrame>
        <p:nvGraphicFramePr>
          <p:cNvPr id="5" name="Content Placeholder 4">
            <a:extLst>
              <a:ext uri="{FF2B5EF4-FFF2-40B4-BE49-F238E27FC236}">
                <a16:creationId xmlns:a16="http://schemas.microsoft.com/office/drawing/2014/main" id="{6EEDCAE6-3792-B542-9DBA-B7121CC2F6C3}"/>
              </a:ext>
            </a:extLst>
          </p:cNvPr>
          <p:cNvGraphicFramePr>
            <a:graphicFrameLocks noGrp="1"/>
          </p:cNvGraphicFramePr>
          <p:nvPr>
            <p:ph idx="1"/>
            <p:extLst>
              <p:ext uri="{D42A27DB-BD31-4B8C-83A1-F6EECF244321}">
                <p14:modId xmlns:p14="http://schemas.microsoft.com/office/powerpoint/2010/main" val="3296099696"/>
              </p:ext>
            </p:extLst>
          </p:nvPr>
        </p:nvGraphicFramePr>
        <p:xfrm>
          <a:off x="1023938" y="1828800"/>
          <a:ext cx="9720263" cy="4722035"/>
        </p:xfrm>
        <a:graphic>
          <a:graphicData uri="http://schemas.openxmlformats.org/drawingml/2006/table">
            <a:tbl>
              <a:tblPr firstRow="1" bandRow="1">
                <a:tableStyleId>{5C22544A-7EE6-4342-B048-85BDC9FD1C3A}</a:tableStyleId>
              </a:tblPr>
              <a:tblGrid>
                <a:gridCol w="1137371">
                  <a:extLst>
                    <a:ext uri="{9D8B030D-6E8A-4147-A177-3AD203B41FA5}">
                      <a16:colId xmlns:a16="http://schemas.microsoft.com/office/drawing/2014/main" val="1618094164"/>
                    </a:ext>
                  </a:extLst>
                </a:gridCol>
                <a:gridCol w="1468582">
                  <a:extLst>
                    <a:ext uri="{9D8B030D-6E8A-4147-A177-3AD203B41FA5}">
                      <a16:colId xmlns:a16="http://schemas.microsoft.com/office/drawing/2014/main" val="2227458915"/>
                    </a:ext>
                  </a:extLst>
                </a:gridCol>
                <a:gridCol w="1828800">
                  <a:extLst>
                    <a:ext uri="{9D8B030D-6E8A-4147-A177-3AD203B41FA5}">
                      <a16:colId xmlns:a16="http://schemas.microsoft.com/office/drawing/2014/main" val="2518565290"/>
                    </a:ext>
                  </a:extLst>
                </a:gridCol>
                <a:gridCol w="1302327">
                  <a:extLst>
                    <a:ext uri="{9D8B030D-6E8A-4147-A177-3AD203B41FA5}">
                      <a16:colId xmlns:a16="http://schemas.microsoft.com/office/drawing/2014/main" val="1768526801"/>
                    </a:ext>
                  </a:extLst>
                </a:gridCol>
                <a:gridCol w="1246909">
                  <a:extLst>
                    <a:ext uri="{9D8B030D-6E8A-4147-A177-3AD203B41FA5}">
                      <a16:colId xmlns:a16="http://schemas.microsoft.com/office/drawing/2014/main" val="1591339485"/>
                    </a:ext>
                  </a:extLst>
                </a:gridCol>
                <a:gridCol w="1551709">
                  <a:extLst>
                    <a:ext uri="{9D8B030D-6E8A-4147-A177-3AD203B41FA5}">
                      <a16:colId xmlns:a16="http://schemas.microsoft.com/office/drawing/2014/main" val="3425130199"/>
                    </a:ext>
                  </a:extLst>
                </a:gridCol>
                <a:gridCol w="1184565">
                  <a:extLst>
                    <a:ext uri="{9D8B030D-6E8A-4147-A177-3AD203B41FA5}">
                      <a16:colId xmlns:a16="http://schemas.microsoft.com/office/drawing/2014/main" val="3897773822"/>
                    </a:ext>
                  </a:extLst>
                </a:gridCol>
              </a:tblGrid>
              <a:tr h="1155875">
                <a:tc>
                  <a:txBody>
                    <a:bodyPr/>
                    <a:lstStyle/>
                    <a:p>
                      <a:r>
                        <a:rPr lang="en-US" dirty="0"/>
                        <a:t>Year (Section)</a:t>
                      </a:r>
                    </a:p>
                  </a:txBody>
                  <a:tcPr/>
                </a:tc>
                <a:tc>
                  <a:txBody>
                    <a:bodyPr/>
                    <a:lstStyle/>
                    <a:p>
                      <a:r>
                        <a:rPr lang="en-US" dirty="0"/>
                        <a:t>Evidence base</a:t>
                      </a:r>
                    </a:p>
                  </a:txBody>
                  <a:tcPr/>
                </a:tc>
                <a:tc>
                  <a:txBody>
                    <a:bodyPr/>
                    <a:lstStyle/>
                    <a:p>
                      <a:r>
                        <a:rPr lang="en-US" dirty="0"/>
                        <a:t>Implementation timeframe</a:t>
                      </a:r>
                    </a:p>
                  </a:txBody>
                  <a:tcPr/>
                </a:tc>
                <a:tc>
                  <a:txBody>
                    <a:bodyPr/>
                    <a:lstStyle/>
                    <a:p>
                      <a:r>
                        <a:rPr lang="en-US" dirty="0"/>
                        <a:t>Primary screening test</a:t>
                      </a:r>
                    </a:p>
                  </a:txBody>
                  <a:tcPr/>
                </a:tc>
                <a:tc>
                  <a:txBody>
                    <a:bodyPr/>
                    <a:lstStyle/>
                    <a:p>
                      <a:r>
                        <a:rPr lang="en-US" dirty="0"/>
                        <a:t>Age of screening initiation</a:t>
                      </a:r>
                    </a:p>
                  </a:txBody>
                  <a:tcPr/>
                </a:tc>
                <a:tc>
                  <a:txBody>
                    <a:bodyPr/>
                    <a:lstStyle/>
                    <a:p>
                      <a:r>
                        <a:rPr lang="en-US" dirty="0"/>
                        <a:t>Screening interval</a:t>
                      </a:r>
                    </a:p>
                  </a:txBody>
                  <a:tcPr/>
                </a:tc>
                <a:tc>
                  <a:txBody>
                    <a:bodyPr/>
                    <a:lstStyle/>
                    <a:p>
                      <a:r>
                        <a:rPr lang="en-US" dirty="0"/>
                        <a:t>Age of screening cessation</a:t>
                      </a:r>
                    </a:p>
                  </a:txBody>
                  <a:tcPr/>
                </a:tc>
                <a:extLst>
                  <a:ext uri="{0D108BD9-81ED-4DB2-BD59-A6C34878D82A}">
                    <a16:rowId xmlns:a16="http://schemas.microsoft.com/office/drawing/2014/main" val="3966383161"/>
                  </a:ext>
                </a:extLst>
              </a:tr>
              <a:tr h="1450847">
                <a:tc>
                  <a:txBody>
                    <a:bodyPr/>
                    <a:lstStyle/>
                    <a:p>
                      <a:r>
                        <a:rPr lang="en-US" dirty="0"/>
                        <a:t>2011</a:t>
                      </a:r>
                    </a:p>
                    <a:p>
                      <a:r>
                        <a:rPr lang="en-US" dirty="0"/>
                        <a:t>(Part 1)</a:t>
                      </a:r>
                    </a:p>
                  </a:txBody>
                  <a:tcPr/>
                </a:tc>
                <a:tc>
                  <a:txBody>
                    <a:bodyPr/>
                    <a:lstStyle/>
                    <a:p>
                      <a:r>
                        <a:rPr lang="en-US" dirty="0"/>
                        <a:t>Evidence and consensus-based (up to 2011)</a:t>
                      </a:r>
                    </a:p>
                  </a:txBody>
                  <a:tcPr/>
                </a:tc>
                <a:tc>
                  <a:txBody>
                    <a:bodyPr/>
                    <a:lstStyle/>
                    <a:p>
                      <a:r>
                        <a:rPr lang="en-US" dirty="0"/>
                        <a:t>2013 (anticipated implantation of HPV testing in Ontario)</a:t>
                      </a:r>
                    </a:p>
                  </a:txBody>
                  <a:tcPr/>
                </a:tc>
                <a:tc>
                  <a:txBody>
                    <a:bodyPr/>
                    <a:lstStyle/>
                    <a:p>
                      <a:r>
                        <a:rPr lang="en-US" dirty="0"/>
                        <a:t>Women 30+: HPV testing; women &lt;30: TBD</a:t>
                      </a:r>
                    </a:p>
                  </a:txBody>
                  <a:tcPr/>
                </a:tc>
                <a:tc>
                  <a:txBody>
                    <a:bodyPr/>
                    <a:lstStyle/>
                    <a:p>
                      <a:r>
                        <a:rPr lang="en-US" dirty="0"/>
                        <a:t>TBD</a:t>
                      </a:r>
                    </a:p>
                  </a:txBody>
                  <a:tcPr/>
                </a:tc>
                <a:tc>
                  <a:txBody>
                    <a:bodyPr/>
                    <a:lstStyle/>
                    <a:p>
                      <a:r>
                        <a:rPr lang="en-US" dirty="0"/>
                        <a:t>Every 5 years with a negative HPV test result</a:t>
                      </a:r>
                    </a:p>
                  </a:txBody>
                  <a:tcPr/>
                </a:tc>
                <a:tc>
                  <a:txBody>
                    <a:bodyPr/>
                    <a:lstStyle/>
                    <a:p>
                      <a:r>
                        <a:rPr lang="en-US" dirty="0"/>
                        <a:t>65</a:t>
                      </a:r>
                    </a:p>
                  </a:txBody>
                  <a:tcPr/>
                </a:tc>
                <a:extLst>
                  <a:ext uri="{0D108BD9-81ED-4DB2-BD59-A6C34878D82A}">
                    <a16:rowId xmlns:a16="http://schemas.microsoft.com/office/drawing/2014/main" val="2726462087"/>
                  </a:ext>
                </a:extLst>
              </a:tr>
              <a:tr h="901550">
                <a:tc>
                  <a:txBody>
                    <a:bodyPr/>
                    <a:lstStyle/>
                    <a:p>
                      <a:r>
                        <a:rPr lang="en-US" dirty="0"/>
                        <a:t>2011</a:t>
                      </a:r>
                    </a:p>
                    <a:p>
                      <a:r>
                        <a:rPr lang="en-US" dirty="0"/>
                        <a:t>(Interim)</a:t>
                      </a:r>
                    </a:p>
                    <a:p>
                      <a:r>
                        <a:rPr lang="en-US" dirty="0"/>
                        <a:t>(Part 2)</a:t>
                      </a:r>
                    </a:p>
                  </a:txBody>
                  <a:tcPr/>
                </a:tc>
                <a:tc>
                  <a:txBody>
                    <a:bodyPr/>
                    <a:lstStyle/>
                    <a:p>
                      <a:r>
                        <a:rPr lang="en-US" dirty="0"/>
                        <a:t>Evidence and consensus-based</a:t>
                      </a:r>
                    </a:p>
                  </a:txBody>
                  <a:tcPr/>
                </a:tc>
                <a:tc>
                  <a:txBody>
                    <a:bodyPr/>
                    <a:lstStyle/>
                    <a:p>
                      <a:r>
                        <a:rPr lang="en-US" dirty="0"/>
                        <a:t>2011-2012</a:t>
                      </a:r>
                    </a:p>
                  </a:txBody>
                  <a:tcPr/>
                </a:tc>
                <a:tc>
                  <a:txBody>
                    <a:bodyPr/>
                    <a:lstStyle/>
                    <a:p>
                      <a:r>
                        <a:rPr lang="en-US" dirty="0"/>
                        <a:t>Cytology testing</a:t>
                      </a:r>
                    </a:p>
                  </a:txBody>
                  <a:tcPr/>
                </a:tc>
                <a:tc>
                  <a:txBody>
                    <a:bodyPr/>
                    <a:lstStyle/>
                    <a:p>
                      <a:r>
                        <a:rPr lang="en-US" dirty="0"/>
                        <a:t>21 </a:t>
                      </a:r>
                    </a:p>
                  </a:txBody>
                  <a:tcPr/>
                </a:tc>
                <a:tc>
                  <a:txBody>
                    <a:bodyPr/>
                    <a:lstStyle/>
                    <a:p>
                      <a:r>
                        <a:rPr lang="en-US" dirty="0"/>
                        <a:t>Q 3 years</a:t>
                      </a:r>
                    </a:p>
                  </a:txBody>
                  <a:tcPr/>
                </a:tc>
                <a:tc>
                  <a:txBody>
                    <a:bodyPr/>
                    <a:lstStyle/>
                    <a:p>
                      <a:r>
                        <a:rPr lang="en-US" dirty="0"/>
                        <a:t>70</a:t>
                      </a:r>
                    </a:p>
                  </a:txBody>
                  <a:tcPr/>
                </a:tc>
                <a:extLst>
                  <a:ext uri="{0D108BD9-81ED-4DB2-BD59-A6C34878D82A}">
                    <a16:rowId xmlns:a16="http://schemas.microsoft.com/office/drawing/2014/main" val="3009954123"/>
                  </a:ext>
                </a:extLst>
              </a:tr>
              <a:tr h="724657">
                <a:tc>
                  <a:txBody>
                    <a:bodyPr/>
                    <a:lstStyle/>
                    <a:p>
                      <a:r>
                        <a:rPr lang="en-US" dirty="0"/>
                        <a:t>2005</a:t>
                      </a:r>
                    </a:p>
                  </a:txBody>
                  <a:tcPr/>
                </a:tc>
                <a:tc>
                  <a:txBody>
                    <a:bodyPr/>
                    <a:lstStyle/>
                    <a:p>
                      <a:r>
                        <a:rPr lang="en-US" dirty="0"/>
                        <a:t>Evidence-based (up to 2005)</a:t>
                      </a:r>
                    </a:p>
                  </a:txBody>
                  <a:tcPr/>
                </a:tc>
                <a:tc>
                  <a:txBody>
                    <a:bodyPr/>
                    <a:lstStyle/>
                    <a:p>
                      <a:r>
                        <a:rPr lang="en-US" dirty="0"/>
                        <a:t>2005-2010</a:t>
                      </a:r>
                    </a:p>
                  </a:txBody>
                  <a:tcPr/>
                </a:tc>
                <a:tc>
                  <a:txBody>
                    <a:bodyPr/>
                    <a:lstStyle/>
                    <a:p>
                      <a:r>
                        <a:rPr lang="en-US" dirty="0"/>
                        <a:t>Cytology</a:t>
                      </a:r>
                    </a:p>
                  </a:txBody>
                  <a:tcPr/>
                </a:tc>
                <a:tc>
                  <a:txBody>
                    <a:bodyPr/>
                    <a:lstStyle/>
                    <a:p>
                      <a:r>
                        <a:rPr lang="en-US" dirty="0"/>
                        <a:t>Within 3 years of sexual activity</a:t>
                      </a:r>
                    </a:p>
                  </a:txBody>
                  <a:tcPr/>
                </a:tc>
                <a:tc>
                  <a:txBody>
                    <a:bodyPr/>
                    <a:lstStyle/>
                    <a:p>
                      <a:r>
                        <a:rPr lang="en-US" dirty="0"/>
                        <a:t>Annually until 3 neg tests, then q 2-3 years</a:t>
                      </a:r>
                    </a:p>
                  </a:txBody>
                  <a:tcPr/>
                </a:tc>
                <a:tc>
                  <a:txBody>
                    <a:bodyPr/>
                    <a:lstStyle/>
                    <a:p>
                      <a:r>
                        <a:rPr lang="en-US" dirty="0"/>
                        <a:t>70</a:t>
                      </a:r>
                    </a:p>
                  </a:txBody>
                  <a:tcPr/>
                </a:tc>
                <a:extLst>
                  <a:ext uri="{0D108BD9-81ED-4DB2-BD59-A6C34878D82A}">
                    <a16:rowId xmlns:a16="http://schemas.microsoft.com/office/drawing/2014/main" val="3177301403"/>
                  </a:ext>
                </a:extLst>
              </a:tr>
            </a:tbl>
          </a:graphicData>
        </a:graphic>
      </p:graphicFrame>
      <p:sp>
        <p:nvSpPr>
          <p:cNvPr id="4" name="Footer Placeholder 3">
            <a:extLst>
              <a:ext uri="{FF2B5EF4-FFF2-40B4-BE49-F238E27FC236}">
                <a16:creationId xmlns:a16="http://schemas.microsoft.com/office/drawing/2014/main" id="{CA48A11F-B1D6-A944-8DB2-245FA1C92F08}"/>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3244671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7C76-63D3-FB48-BAE4-FEF469B35AC6}"/>
              </a:ext>
            </a:extLst>
          </p:cNvPr>
          <p:cNvSpPr>
            <a:spLocks noGrp="1"/>
          </p:cNvSpPr>
          <p:nvPr>
            <p:ph type="title"/>
          </p:nvPr>
        </p:nvSpPr>
        <p:spPr/>
        <p:txBody>
          <a:bodyPr/>
          <a:lstStyle/>
          <a:p>
            <a:r>
              <a:rPr lang="en-US" dirty="0"/>
              <a:t>Disclosure of Commercial Support</a:t>
            </a:r>
          </a:p>
        </p:txBody>
      </p:sp>
      <p:sp>
        <p:nvSpPr>
          <p:cNvPr id="3" name="Content Placeholder 2">
            <a:extLst>
              <a:ext uri="{FF2B5EF4-FFF2-40B4-BE49-F238E27FC236}">
                <a16:creationId xmlns:a16="http://schemas.microsoft.com/office/drawing/2014/main" id="{FE936D2A-7484-BE4B-85DF-AE93ED6557A4}"/>
              </a:ext>
            </a:extLst>
          </p:cNvPr>
          <p:cNvSpPr>
            <a:spLocks noGrp="1"/>
          </p:cNvSpPr>
          <p:nvPr>
            <p:ph idx="1"/>
          </p:nvPr>
        </p:nvSpPr>
        <p:spPr/>
        <p:txBody>
          <a:bodyPr/>
          <a:lstStyle/>
          <a:p>
            <a:pPr lvl="1">
              <a:buFont typeface="Arial" pitchFamily="34" charset="0"/>
              <a:buChar char="•"/>
              <a:defRPr/>
            </a:pPr>
            <a:r>
              <a:rPr lang="en-CA" sz="2400" b="1" dirty="0">
                <a:latin typeface="Arial" panose="020B0604020202020204" pitchFamily="34" charset="0"/>
                <a:cs typeface="Arial" panose="020B0604020202020204" pitchFamily="34" charset="0"/>
              </a:rPr>
              <a:t>This program has received no in-kind support. </a:t>
            </a:r>
          </a:p>
          <a:p>
            <a:pPr lvl="1">
              <a:buFont typeface="Arial" pitchFamily="34" charset="0"/>
              <a:buChar char="•"/>
              <a:defRPr/>
            </a:pPr>
            <a:endParaRPr lang="en-CA" sz="2400" dirty="0">
              <a:solidFill>
                <a:srgbClr val="FF0000"/>
              </a:solidFill>
              <a:latin typeface="Arial" panose="020B0604020202020204" pitchFamily="34" charset="0"/>
              <a:cs typeface="Arial" panose="020B0604020202020204" pitchFamily="34" charset="0"/>
            </a:endParaRPr>
          </a:p>
          <a:p>
            <a:pPr lvl="1">
              <a:buFont typeface="Arial" pitchFamily="34" charset="0"/>
              <a:buChar char="•"/>
              <a:defRPr/>
            </a:pPr>
            <a:r>
              <a:rPr lang="en-CA" sz="2400" b="1" u="sng" dirty="0">
                <a:latin typeface="Arial" panose="020B0604020202020204" pitchFamily="34" charset="0"/>
                <a:cs typeface="Arial" panose="020B0604020202020204" pitchFamily="34" charset="0"/>
              </a:rPr>
              <a:t>Potential for conflict(s) of interest</a:t>
            </a:r>
            <a:r>
              <a:rPr lang="en-CA" sz="2400" b="1" dirty="0">
                <a:latin typeface="Arial" panose="020B0604020202020204" pitchFamily="34" charset="0"/>
                <a:cs typeface="Arial" panose="020B0604020202020204" pitchFamily="34" charset="0"/>
              </a:rPr>
              <a:t>:</a:t>
            </a:r>
          </a:p>
          <a:p>
            <a:pPr lvl="1">
              <a:buFont typeface="Arial" pitchFamily="34" charset="0"/>
              <a:buChar char="–"/>
              <a:defRPr/>
            </a:pPr>
            <a:r>
              <a:rPr lang="en-CA" sz="2400" dirty="0">
                <a:latin typeface="Arial" panose="020B0604020202020204" pitchFamily="34" charset="0"/>
                <a:cs typeface="Arial" panose="020B0604020202020204" pitchFamily="34" charset="0"/>
              </a:rPr>
              <a:t>None</a:t>
            </a:r>
          </a:p>
          <a:p>
            <a:pPr lvl="1">
              <a:buFont typeface="Arial" pitchFamily="34" charset="0"/>
              <a:buChar char="–"/>
              <a:defRPr/>
            </a:pPr>
            <a:endParaRPr lang="en-CA" sz="2400" dirty="0">
              <a:latin typeface="Arial" panose="020B0604020202020204" pitchFamily="34" charset="0"/>
              <a:cs typeface="Arial" panose="020B0604020202020204" pitchFamily="34" charset="0"/>
            </a:endParaRPr>
          </a:p>
          <a:p>
            <a:pPr lvl="1">
              <a:buFont typeface="Arial" pitchFamily="34" charset="0"/>
              <a:buChar char="•"/>
              <a:defRPr/>
            </a:pPr>
            <a:r>
              <a:rPr lang="en-CA" sz="2400" b="1" dirty="0">
                <a:latin typeface="Arial" panose="020B0604020202020204" pitchFamily="34" charset="0"/>
                <a:cs typeface="Arial" panose="020B0604020202020204" pitchFamily="34" charset="0"/>
              </a:rPr>
              <a:t>This program has received no commercial financial support. </a:t>
            </a:r>
          </a:p>
          <a:p>
            <a:endParaRPr lang="en-US" dirty="0"/>
          </a:p>
        </p:txBody>
      </p:sp>
    </p:spTree>
    <p:extLst>
      <p:ext uri="{BB962C8B-B14F-4D97-AF65-F5344CB8AC3E}">
        <p14:creationId xmlns:p14="http://schemas.microsoft.com/office/powerpoint/2010/main" val="2258440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F88D-5886-9B48-AC96-E65F2602633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312C292-55BD-9045-8907-2C3901F91C55}"/>
              </a:ext>
            </a:extLst>
          </p:cNvPr>
          <p:cNvPicPr>
            <a:picLocks noGrp="1" noChangeAspect="1"/>
          </p:cNvPicPr>
          <p:nvPr>
            <p:ph idx="1"/>
          </p:nvPr>
        </p:nvPicPr>
        <p:blipFill>
          <a:blip r:embed="rId2"/>
          <a:stretch>
            <a:fillRect/>
          </a:stretch>
        </p:blipFill>
        <p:spPr>
          <a:xfrm>
            <a:off x="2274849" y="339889"/>
            <a:ext cx="6908171" cy="5723509"/>
          </a:xfrm>
          <a:prstGeom prst="rect">
            <a:avLst/>
          </a:prstGeom>
        </p:spPr>
      </p:pic>
      <p:sp>
        <p:nvSpPr>
          <p:cNvPr id="5" name="Footer Placeholder 4">
            <a:extLst>
              <a:ext uri="{FF2B5EF4-FFF2-40B4-BE49-F238E27FC236}">
                <a16:creationId xmlns:a16="http://schemas.microsoft.com/office/drawing/2014/main" id="{0ADE2CE2-9FEF-1B40-B3C7-C26F57F6E4C3}"/>
              </a:ext>
            </a:extLst>
          </p:cNvPr>
          <p:cNvSpPr>
            <a:spLocks noGrp="1"/>
          </p:cNvSpPr>
          <p:nvPr>
            <p:ph type="ftr" sz="quarter" idx="11"/>
          </p:nvPr>
        </p:nvSpPr>
        <p:spPr/>
        <p:txBody>
          <a:bodyPr/>
          <a:lstStyle/>
          <a:p>
            <a:r>
              <a:rPr lang="en-US"/>
              <a:t>J. Murphy, E. Kennedy, S. Dunn, M. Fung Kee Fung, D. Gzik, C.M. McLachlin, M. Shier, and L. Paszat. Cervical Screening: Guideline Recommendations. A Quality Initiative of the</a:t>
            </a:r>
            <a:br>
              <a:rPr lang="en-US"/>
            </a:br>
            <a:r>
              <a:rPr lang="en-US"/>
              <a:t>Program in Evidence-Based Care (PEBC), Cancer Care Ontario (CCO). Original Report Date: May 20, 2005 Current Report Date: October 5, 2011 </a:t>
            </a:r>
          </a:p>
          <a:p>
            <a:r>
              <a:rPr lang="en-US"/>
              <a:t>
</a:t>
            </a:r>
            <a:endParaRPr lang="en-US" dirty="0"/>
          </a:p>
        </p:txBody>
      </p:sp>
    </p:spTree>
    <p:extLst>
      <p:ext uri="{BB962C8B-B14F-4D97-AF65-F5344CB8AC3E}">
        <p14:creationId xmlns:p14="http://schemas.microsoft.com/office/powerpoint/2010/main" val="405575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F0EC-7E15-E84A-8638-EA14982BD5F2}"/>
              </a:ext>
            </a:extLst>
          </p:cNvPr>
          <p:cNvSpPr>
            <a:spLocks noGrp="1"/>
          </p:cNvSpPr>
          <p:nvPr>
            <p:ph type="title"/>
          </p:nvPr>
        </p:nvSpPr>
        <p:spPr/>
        <p:txBody>
          <a:bodyPr/>
          <a:lstStyle/>
          <a:p>
            <a:r>
              <a:rPr lang="en-US" dirty="0"/>
              <a:t>HPV testing in primary screening</a:t>
            </a:r>
          </a:p>
        </p:txBody>
      </p:sp>
      <p:sp>
        <p:nvSpPr>
          <p:cNvPr id="3" name="Content Placeholder 2">
            <a:extLst>
              <a:ext uri="{FF2B5EF4-FFF2-40B4-BE49-F238E27FC236}">
                <a16:creationId xmlns:a16="http://schemas.microsoft.com/office/drawing/2014/main" id="{E0501411-C67E-8649-B625-DDCE7405C9B5}"/>
              </a:ext>
            </a:extLst>
          </p:cNvPr>
          <p:cNvSpPr>
            <a:spLocks noGrp="1"/>
          </p:cNvSpPr>
          <p:nvPr>
            <p:ph idx="1"/>
          </p:nvPr>
        </p:nvSpPr>
        <p:spPr/>
        <p:txBody>
          <a:bodyPr/>
          <a:lstStyle/>
          <a:p>
            <a:pPr marL="0" indent="0">
              <a:buNone/>
            </a:pPr>
            <a:r>
              <a:rPr lang="en-US" dirty="0"/>
              <a:t>There is insufficient evidence to make a recommendation for the age at which HPV testing should be used as the primary screen </a:t>
            </a:r>
          </a:p>
          <a:p>
            <a:pPr marL="0" indent="0">
              <a:buNone/>
            </a:pPr>
            <a:r>
              <a:rPr lang="en-US" dirty="0"/>
              <a:t>HPV testing performs better for women age 30 and over</a:t>
            </a:r>
          </a:p>
          <a:p>
            <a:pPr marL="0" indent="0">
              <a:buNone/>
            </a:pPr>
            <a:r>
              <a:rPr lang="en-CA" dirty="0"/>
              <a:t>The recommendation for HPV testing is applicable only in the context of an organized screening program with an adequate database infrastructure that allows for an invitation to screening at recommended intervals, and a follow-up of women with abnormal test results </a:t>
            </a:r>
          </a:p>
          <a:p>
            <a:pPr marL="0" indent="0">
              <a:buNone/>
            </a:pPr>
            <a:endParaRPr lang="en-US" dirty="0"/>
          </a:p>
        </p:txBody>
      </p:sp>
      <p:sp>
        <p:nvSpPr>
          <p:cNvPr id="4" name="Footer Placeholder 3">
            <a:extLst>
              <a:ext uri="{FF2B5EF4-FFF2-40B4-BE49-F238E27FC236}">
                <a16:creationId xmlns:a16="http://schemas.microsoft.com/office/drawing/2014/main" id="{E13B7BB7-1E39-4643-BD58-2586300546DE}"/>
              </a:ext>
            </a:extLst>
          </p:cNvPr>
          <p:cNvSpPr>
            <a:spLocks noGrp="1"/>
          </p:cNvSpPr>
          <p:nvPr>
            <p:ph type="ftr" sz="quarter" idx="11"/>
          </p:nvPr>
        </p:nvSpPr>
        <p:spPr/>
        <p:txBody>
          <a:bodyPr/>
          <a:lstStyle/>
          <a:p>
            <a:r>
              <a:rPr lang="en-US"/>
              <a:t>J. Murphy, E. Kennedy, S. Dunn, M. Fung Kee Fung, D. Gzik, C.M. McLachlin, M. Shier, and L. Paszat. Cervical Screening: Guideline Recommendations. A Quality Initiative of the</a:t>
            </a:r>
            <a:br>
              <a:rPr lang="en-US"/>
            </a:br>
            <a:r>
              <a:rPr lang="en-US"/>
              <a:t>Program in Evidence-Based Care (PEBC), Cancer Care Ontario (CCO). Original Report Date: May 20, 2005 Current Report Date: October 5, 2011 </a:t>
            </a:r>
          </a:p>
          <a:p>
            <a:r>
              <a:rPr lang="en-US"/>
              <a:t>
</a:t>
            </a:r>
            <a:endParaRPr lang="en-US" dirty="0"/>
          </a:p>
        </p:txBody>
      </p:sp>
    </p:spTree>
    <p:extLst>
      <p:ext uri="{BB962C8B-B14F-4D97-AF65-F5344CB8AC3E}">
        <p14:creationId xmlns:p14="http://schemas.microsoft.com/office/powerpoint/2010/main" val="2987518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E1C6-D917-5445-98E7-E110D753AA91}"/>
              </a:ext>
            </a:extLst>
          </p:cNvPr>
          <p:cNvSpPr>
            <a:spLocks noGrp="1"/>
          </p:cNvSpPr>
          <p:nvPr>
            <p:ph type="title"/>
          </p:nvPr>
        </p:nvSpPr>
        <p:spPr/>
        <p:txBody>
          <a:bodyPr/>
          <a:lstStyle/>
          <a:p>
            <a:r>
              <a:rPr lang="en-US" dirty="0"/>
              <a:t>How to order HPV testing</a:t>
            </a:r>
          </a:p>
        </p:txBody>
      </p:sp>
      <p:sp>
        <p:nvSpPr>
          <p:cNvPr id="3" name="Content Placeholder 2">
            <a:extLst>
              <a:ext uri="{FF2B5EF4-FFF2-40B4-BE49-F238E27FC236}">
                <a16:creationId xmlns:a16="http://schemas.microsoft.com/office/drawing/2014/main" id="{CF934159-DB8A-6C42-88B7-AE605A240044}"/>
              </a:ext>
            </a:extLst>
          </p:cNvPr>
          <p:cNvSpPr>
            <a:spLocks noGrp="1"/>
          </p:cNvSpPr>
          <p:nvPr>
            <p:ph idx="1"/>
          </p:nvPr>
        </p:nvSpPr>
        <p:spPr/>
        <p:txBody>
          <a:bodyPr/>
          <a:lstStyle/>
          <a:p>
            <a:r>
              <a:rPr lang="en-CA" dirty="0"/>
              <a:t>HPV DNA testing of cervical cells, collected in same way as a pap smear</a:t>
            </a:r>
          </a:p>
          <a:p>
            <a:r>
              <a:rPr lang="en-CA" dirty="0"/>
              <a:t>Detects the presence of 14 high risk HPV types, and specifically identifies HPV16 and HPV18</a:t>
            </a:r>
          </a:p>
          <a:p>
            <a:r>
              <a:rPr lang="en-CA" dirty="0"/>
              <a:t>Options to order HPV with pap, reflex HPV testing if pap result is ASCUS, HPV without pap</a:t>
            </a:r>
          </a:p>
          <a:p>
            <a:r>
              <a:rPr lang="en-CA" dirty="0"/>
              <a:t>Not recommended in women less than 30</a:t>
            </a:r>
          </a:p>
          <a:p>
            <a:r>
              <a:rPr lang="en-CA" dirty="0"/>
              <a:t>Cost is $90</a:t>
            </a:r>
          </a:p>
        </p:txBody>
      </p:sp>
    </p:spTree>
    <p:extLst>
      <p:ext uri="{BB962C8B-B14F-4D97-AF65-F5344CB8AC3E}">
        <p14:creationId xmlns:p14="http://schemas.microsoft.com/office/powerpoint/2010/main" val="800412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543B-55B4-DC4A-9D8A-59177D2C147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EB4AE94-ED04-534F-A7D4-92F622DE76DB}"/>
              </a:ext>
            </a:extLst>
          </p:cNvPr>
          <p:cNvPicPr>
            <a:picLocks noGrp="1" noChangeAspect="1"/>
          </p:cNvPicPr>
          <p:nvPr>
            <p:ph idx="1"/>
          </p:nvPr>
        </p:nvPicPr>
        <p:blipFill>
          <a:blip r:embed="rId2"/>
          <a:stretch>
            <a:fillRect/>
          </a:stretch>
        </p:blipFill>
        <p:spPr>
          <a:xfrm>
            <a:off x="3573280" y="31745"/>
            <a:ext cx="4621767" cy="6826255"/>
          </a:xfrm>
          <a:prstGeom prst="rect">
            <a:avLst/>
          </a:prstGeom>
        </p:spPr>
      </p:pic>
    </p:spTree>
    <p:extLst>
      <p:ext uri="{BB962C8B-B14F-4D97-AF65-F5344CB8AC3E}">
        <p14:creationId xmlns:p14="http://schemas.microsoft.com/office/powerpoint/2010/main" val="93675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A0DCF-7B8C-E14A-875F-C7CEBE33FE22}"/>
              </a:ext>
            </a:extLst>
          </p:cNvPr>
          <p:cNvSpPr>
            <a:spLocks noGrp="1"/>
          </p:cNvSpPr>
          <p:nvPr>
            <p:ph type="title"/>
          </p:nvPr>
        </p:nvSpPr>
        <p:spPr/>
        <p:txBody>
          <a:bodyPr/>
          <a:lstStyle/>
          <a:p>
            <a:r>
              <a:rPr lang="en-CA" dirty="0"/>
              <a:t>Atypical squamous cells of undetermined significance </a:t>
            </a:r>
            <a:endParaRPr lang="en-US" dirty="0"/>
          </a:p>
        </p:txBody>
      </p:sp>
      <p:sp>
        <p:nvSpPr>
          <p:cNvPr id="3" name="Content Placeholder 2">
            <a:extLst>
              <a:ext uri="{FF2B5EF4-FFF2-40B4-BE49-F238E27FC236}">
                <a16:creationId xmlns:a16="http://schemas.microsoft.com/office/drawing/2014/main" id="{1365B12F-1C97-7B47-A001-C9D5C33575C9}"/>
              </a:ext>
            </a:extLst>
          </p:cNvPr>
          <p:cNvSpPr>
            <a:spLocks noGrp="1"/>
          </p:cNvSpPr>
          <p:nvPr>
            <p:ph idx="1"/>
          </p:nvPr>
        </p:nvSpPr>
        <p:spPr/>
        <p:txBody>
          <a:bodyPr/>
          <a:lstStyle/>
          <a:p>
            <a:r>
              <a:rPr lang="en-US" dirty="0"/>
              <a:t>ASCUS – if age &lt;30, repeat in 6 m. if negative x 2, then back to routine screening. If repeat abnormal, refer to colposcopy</a:t>
            </a:r>
          </a:p>
          <a:p>
            <a:r>
              <a:rPr lang="en-US" dirty="0"/>
              <a:t>ASCUS – if 30 or older, offer HPV testing (private pay). If not testing for HPV, then same as above</a:t>
            </a:r>
          </a:p>
          <a:p>
            <a:r>
              <a:rPr lang="en-US" dirty="0"/>
              <a:t>ASCUS in women age 30 and older is the only time CCO recommends HPV testing – why?</a:t>
            </a:r>
          </a:p>
          <a:p>
            <a:r>
              <a:rPr lang="en-US" b="1" dirty="0"/>
              <a:t>5-10% of women with ASCUS on their pap will have a high grade lesion</a:t>
            </a:r>
          </a:p>
          <a:p>
            <a:r>
              <a:rPr lang="en-CA" b="1" dirty="0"/>
              <a:t>31% to 60% of women with ASCUS are infected with high-risk HPV, DNA testing for these types has about 99% NPV</a:t>
            </a:r>
          </a:p>
          <a:p>
            <a:endParaRPr lang="en-US" dirty="0"/>
          </a:p>
        </p:txBody>
      </p:sp>
      <p:sp>
        <p:nvSpPr>
          <p:cNvPr id="4" name="Footer Placeholder 3">
            <a:extLst>
              <a:ext uri="{FF2B5EF4-FFF2-40B4-BE49-F238E27FC236}">
                <a16:creationId xmlns:a16="http://schemas.microsoft.com/office/drawing/2014/main" id="{99B9C858-D399-8E41-A20B-4D748B45D909}"/>
              </a:ext>
            </a:extLst>
          </p:cNvPr>
          <p:cNvSpPr>
            <a:spLocks noGrp="1"/>
          </p:cNvSpPr>
          <p:nvPr>
            <p:ph type="ftr" sz="quarter" idx="11"/>
          </p:nvPr>
        </p:nvSpPr>
        <p:spPr/>
        <p:txBody>
          <a:bodyPr/>
          <a:lstStyle/>
          <a:p>
            <a:r>
              <a:rPr lang="en-CA"/>
              <a:t>Provencher D, Murphy K. The Role of HPV Testing. JOCG. 2007. www.jogc.com/article/S1701-2163(16)32576-2/fulltext</a:t>
            </a:r>
          </a:p>
          <a:p>
            <a:r>
              <a:rPr lang="en-CA"/>
              <a:t>
</a:t>
            </a:r>
            <a:endParaRPr lang="en-US" dirty="0"/>
          </a:p>
        </p:txBody>
      </p:sp>
    </p:spTree>
    <p:extLst>
      <p:ext uri="{BB962C8B-B14F-4D97-AF65-F5344CB8AC3E}">
        <p14:creationId xmlns:p14="http://schemas.microsoft.com/office/powerpoint/2010/main" val="3890310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3163E-72F8-724F-B697-966FB7DA0D70}"/>
              </a:ext>
            </a:extLst>
          </p:cNvPr>
          <p:cNvSpPr>
            <a:spLocks noGrp="1"/>
          </p:cNvSpPr>
          <p:nvPr>
            <p:ph type="title"/>
          </p:nvPr>
        </p:nvSpPr>
        <p:spPr/>
        <p:txBody>
          <a:bodyPr/>
          <a:lstStyle/>
          <a:p>
            <a:r>
              <a:rPr lang="en-US" dirty="0"/>
              <a:t>When to refer to Colposcopy</a:t>
            </a:r>
          </a:p>
        </p:txBody>
      </p:sp>
      <p:sp>
        <p:nvSpPr>
          <p:cNvPr id="3" name="Content Placeholder 2">
            <a:extLst>
              <a:ext uri="{FF2B5EF4-FFF2-40B4-BE49-F238E27FC236}">
                <a16:creationId xmlns:a16="http://schemas.microsoft.com/office/drawing/2014/main" id="{3C71AB86-3304-684A-9253-1B1EDA33E915}"/>
              </a:ext>
            </a:extLst>
          </p:cNvPr>
          <p:cNvSpPr>
            <a:spLocks noGrp="1"/>
          </p:cNvSpPr>
          <p:nvPr>
            <p:ph idx="1"/>
          </p:nvPr>
        </p:nvSpPr>
        <p:spPr/>
        <p:txBody>
          <a:bodyPr/>
          <a:lstStyle/>
          <a:p>
            <a:r>
              <a:rPr lang="en-US" dirty="0"/>
              <a:t>ASCUS with positive HPV in women age 30 or older</a:t>
            </a:r>
          </a:p>
          <a:p>
            <a:r>
              <a:rPr lang="en-US" dirty="0"/>
              <a:t>If repeat pap after ASCUS or LSIL shows any abnormality</a:t>
            </a:r>
          </a:p>
          <a:p>
            <a:r>
              <a:rPr lang="en-CA" dirty="0"/>
              <a:t>ASC-H, AGC, Atypical Endocervical Cells, Atypical Endometrial Cells, HSIL, Squamous Carcinoma, Adenocarcinoma, Other Malignant Neoplasms </a:t>
            </a:r>
          </a:p>
          <a:p>
            <a:endParaRPr lang="en-US" dirty="0"/>
          </a:p>
        </p:txBody>
      </p:sp>
      <p:sp>
        <p:nvSpPr>
          <p:cNvPr id="4" name="Footer Placeholder 3">
            <a:extLst>
              <a:ext uri="{FF2B5EF4-FFF2-40B4-BE49-F238E27FC236}">
                <a16:creationId xmlns:a16="http://schemas.microsoft.com/office/drawing/2014/main" id="{A0179442-863C-7442-BE3F-67130D99C75E}"/>
              </a:ext>
            </a:extLst>
          </p:cNvPr>
          <p:cNvSpPr>
            <a:spLocks noGrp="1"/>
          </p:cNvSpPr>
          <p:nvPr>
            <p:ph type="ftr" sz="quarter" idx="11"/>
          </p:nvPr>
        </p:nvSpPr>
        <p:spPr/>
        <p:txBody>
          <a:bodyPr/>
          <a:lstStyle/>
          <a:p>
            <a:r>
              <a:rPr lang="en-CA" dirty="0"/>
              <a:t>CCO. Cervical Prevention and Screening Map. </a:t>
            </a:r>
            <a:r>
              <a:rPr lang="en-CA" dirty="0">
                <a:hlinkClick r:id="rId2"/>
              </a:rPr>
              <a:t>https://www.cancercareontario.ca/sites/ccocancercare/files/assets/DPMCervicalPreventionandScreening.pdf</a:t>
            </a:r>
            <a:endParaRPr lang="en-US" dirty="0"/>
          </a:p>
        </p:txBody>
      </p:sp>
    </p:spTree>
    <p:extLst>
      <p:ext uri="{BB962C8B-B14F-4D97-AF65-F5344CB8AC3E}">
        <p14:creationId xmlns:p14="http://schemas.microsoft.com/office/powerpoint/2010/main" val="3520360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D203-EB10-694A-BA43-172FD9CC5CCB}"/>
              </a:ext>
            </a:extLst>
          </p:cNvPr>
          <p:cNvSpPr>
            <a:spLocks noGrp="1"/>
          </p:cNvSpPr>
          <p:nvPr>
            <p:ph type="title"/>
          </p:nvPr>
        </p:nvSpPr>
        <p:spPr/>
        <p:txBody>
          <a:bodyPr/>
          <a:lstStyle/>
          <a:p>
            <a:r>
              <a:rPr lang="en-US" dirty="0"/>
              <a:t>Follow up after Colposcopy</a:t>
            </a:r>
          </a:p>
        </p:txBody>
      </p:sp>
      <p:sp>
        <p:nvSpPr>
          <p:cNvPr id="3" name="Content Placeholder 2">
            <a:extLst>
              <a:ext uri="{FF2B5EF4-FFF2-40B4-BE49-F238E27FC236}">
                <a16:creationId xmlns:a16="http://schemas.microsoft.com/office/drawing/2014/main" id="{869A3804-4C99-9D44-B192-3911EBB26155}"/>
              </a:ext>
            </a:extLst>
          </p:cNvPr>
          <p:cNvSpPr>
            <a:spLocks noGrp="1"/>
          </p:cNvSpPr>
          <p:nvPr>
            <p:ph idx="1"/>
          </p:nvPr>
        </p:nvSpPr>
        <p:spPr/>
        <p:txBody>
          <a:bodyPr/>
          <a:lstStyle/>
          <a:p>
            <a:r>
              <a:rPr lang="en-US" dirty="0"/>
              <a:t>Different pathways depending if HPV testing has been done or not</a:t>
            </a:r>
          </a:p>
          <a:p>
            <a:r>
              <a:rPr lang="en-US" dirty="0"/>
              <a:t>HPV reflex testing is only recommended for women 30 or older who have LSIL, ASCUS, or normal cytology</a:t>
            </a:r>
          </a:p>
          <a:p>
            <a:r>
              <a:rPr lang="en-US" dirty="0"/>
              <a:t>HPV exit test should only be done for women 30 or older</a:t>
            </a:r>
          </a:p>
          <a:p>
            <a:r>
              <a:rPr lang="en-US" dirty="0"/>
              <a:t>It is not recommended to continue to test for HPV test after 2 positive repeat tests</a:t>
            </a:r>
          </a:p>
        </p:txBody>
      </p:sp>
    </p:spTree>
    <p:extLst>
      <p:ext uri="{BB962C8B-B14F-4D97-AF65-F5344CB8AC3E}">
        <p14:creationId xmlns:p14="http://schemas.microsoft.com/office/powerpoint/2010/main" val="4042064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0BCE-74CB-A449-9FFF-FFCC92726476}"/>
              </a:ext>
            </a:extLst>
          </p:cNvPr>
          <p:cNvSpPr>
            <a:spLocks noGrp="1"/>
          </p:cNvSpPr>
          <p:nvPr>
            <p:ph type="title"/>
          </p:nvPr>
        </p:nvSpPr>
        <p:spPr/>
        <p:txBody>
          <a:bodyPr/>
          <a:lstStyle/>
          <a:p>
            <a:r>
              <a:rPr lang="en-US" dirty="0"/>
              <a:t>Follow up after colposcopy – with HPV testing</a:t>
            </a:r>
          </a:p>
        </p:txBody>
      </p:sp>
      <p:sp>
        <p:nvSpPr>
          <p:cNvPr id="3" name="Content Placeholder 2">
            <a:extLst>
              <a:ext uri="{FF2B5EF4-FFF2-40B4-BE49-F238E27FC236}">
                <a16:creationId xmlns:a16="http://schemas.microsoft.com/office/drawing/2014/main" id="{D59E3A29-EEC9-5149-A242-011FEA6A3A85}"/>
              </a:ext>
            </a:extLst>
          </p:cNvPr>
          <p:cNvSpPr>
            <a:spLocks noGrp="1"/>
          </p:cNvSpPr>
          <p:nvPr>
            <p:ph idx="1"/>
          </p:nvPr>
        </p:nvSpPr>
        <p:spPr/>
        <p:txBody>
          <a:bodyPr/>
          <a:lstStyle/>
          <a:p>
            <a:r>
              <a:rPr lang="en-US" dirty="0"/>
              <a:t>Women 25 and older managed conservatively (no treatment)</a:t>
            </a:r>
          </a:p>
          <a:p>
            <a:pPr lvl="1"/>
            <a:r>
              <a:rPr lang="en-US" dirty="0"/>
              <a:t>Cytology normal, ASCUS or LSIL with -</a:t>
            </a:r>
            <a:r>
              <a:rPr lang="en-US" dirty="0" err="1"/>
              <a:t>ve</a:t>
            </a:r>
            <a:r>
              <a:rPr lang="en-US" dirty="0"/>
              <a:t> HPV – low risk, screen triennially</a:t>
            </a:r>
          </a:p>
          <a:p>
            <a:pPr lvl="1"/>
            <a:r>
              <a:rPr lang="en-US" dirty="0"/>
              <a:t>Cytology normal or ASCUS with +</a:t>
            </a:r>
            <a:r>
              <a:rPr lang="en-US" dirty="0" err="1"/>
              <a:t>ve</a:t>
            </a:r>
            <a:r>
              <a:rPr lang="en-US" dirty="0"/>
              <a:t> HPV at exit from </a:t>
            </a:r>
            <a:r>
              <a:rPr lang="en-US" dirty="0" err="1"/>
              <a:t>colpo</a:t>
            </a:r>
            <a:r>
              <a:rPr lang="en-US" dirty="0"/>
              <a:t> – elevated risk, </a:t>
            </a:r>
            <a:r>
              <a:rPr lang="en-US" b="1" dirty="0"/>
              <a:t>screen annually</a:t>
            </a:r>
            <a:r>
              <a:rPr lang="en-US" dirty="0"/>
              <a:t> in primary care</a:t>
            </a:r>
          </a:p>
          <a:p>
            <a:pPr lvl="1"/>
            <a:endParaRPr lang="en-US" sz="2200" dirty="0"/>
          </a:p>
          <a:p>
            <a:pPr marL="128016" lvl="1" indent="0">
              <a:buNone/>
            </a:pPr>
            <a:r>
              <a:rPr lang="en-US" sz="2200" dirty="0"/>
              <a:t>Women treated for cervical dysplasia regardless of age</a:t>
            </a:r>
          </a:p>
          <a:p>
            <a:pPr lvl="1"/>
            <a:r>
              <a:rPr lang="en-US" dirty="0"/>
              <a:t>Cytology normal, ASCUS or LSIL with –</a:t>
            </a:r>
            <a:r>
              <a:rPr lang="en-US" dirty="0" err="1"/>
              <a:t>ve</a:t>
            </a:r>
            <a:r>
              <a:rPr lang="en-US" dirty="0"/>
              <a:t> HPV – low risk, screen </a:t>
            </a:r>
            <a:r>
              <a:rPr lang="en-US" dirty="0" err="1"/>
              <a:t>trienially</a:t>
            </a:r>
            <a:endParaRPr lang="en-US" dirty="0"/>
          </a:p>
          <a:p>
            <a:pPr lvl="1"/>
            <a:r>
              <a:rPr lang="en-US" dirty="0"/>
              <a:t>Cytology normal, ASCUS or LSIL with +</a:t>
            </a:r>
            <a:r>
              <a:rPr lang="en-US" dirty="0" err="1"/>
              <a:t>ve</a:t>
            </a:r>
            <a:r>
              <a:rPr lang="en-US" dirty="0"/>
              <a:t> HPV – elevated risk, </a:t>
            </a:r>
            <a:r>
              <a:rPr lang="en-US" b="1" dirty="0"/>
              <a:t>screen annually </a:t>
            </a:r>
            <a:r>
              <a:rPr lang="en-US" dirty="0"/>
              <a:t>in primary care</a:t>
            </a:r>
          </a:p>
          <a:p>
            <a:pPr lvl="1"/>
            <a:endParaRPr lang="en-US" dirty="0"/>
          </a:p>
          <a:p>
            <a:pPr lvl="1"/>
            <a:endParaRPr lang="en-US" dirty="0"/>
          </a:p>
          <a:p>
            <a:endParaRPr lang="en-US" dirty="0"/>
          </a:p>
          <a:p>
            <a:endParaRPr lang="en-US" dirty="0"/>
          </a:p>
        </p:txBody>
      </p:sp>
      <p:sp>
        <p:nvSpPr>
          <p:cNvPr id="4" name="Footer Placeholder 3">
            <a:extLst>
              <a:ext uri="{FF2B5EF4-FFF2-40B4-BE49-F238E27FC236}">
                <a16:creationId xmlns:a16="http://schemas.microsoft.com/office/drawing/2014/main" id="{736EF0D9-99B0-A74E-A083-39E77A5D2A65}"/>
              </a:ext>
            </a:extLst>
          </p:cNvPr>
          <p:cNvSpPr>
            <a:spLocks noGrp="1"/>
          </p:cNvSpPr>
          <p:nvPr>
            <p:ph type="ftr" sz="quarter" idx="11"/>
          </p:nvPr>
        </p:nvSpPr>
        <p:spPr/>
        <p:txBody>
          <a:bodyPr/>
          <a:lstStyle/>
          <a:p>
            <a:r>
              <a:rPr lang="en-CA" dirty="0"/>
              <a:t>Cancer Care Ontario
Clinical Guidance: Recommended Best Practices for Delivery of Colposcopy Services in Ontario. June 2016.</a:t>
            </a:r>
            <a:endParaRPr lang="en-US" dirty="0"/>
          </a:p>
        </p:txBody>
      </p:sp>
    </p:spTree>
    <p:extLst>
      <p:ext uri="{BB962C8B-B14F-4D97-AF65-F5344CB8AC3E}">
        <p14:creationId xmlns:p14="http://schemas.microsoft.com/office/powerpoint/2010/main" val="796987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EC6BF-8D75-4746-A998-DFE0F33C73DA}"/>
              </a:ext>
            </a:extLst>
          </p:cNvPr>
          <p:cNvSpPr>
            <a:spLocks noGrp="1"/>
          </p:cNvSpPr>
          <p:nvPr>
            <p:ph type="title"/>
          </p:nvPr>
        </p:nvSpPr>
        <p:spPr/>
        <p:txBody>
          <a:bodyPr/>
          <a:lstStyle/>
          <a:p>
            <a:r>
              <a:rPr lang="en-US" dirty="0"/>
              <a:t>Follow up after colposcopy – with HPV testing</a:t>
            </a:r>
          </a:p>
        </p:txBody>
      </p:sp>
      <p:sp>
        <p:nvSpPr>
          <p:cNvPr id="3" name="Content Placeholder 2">
            <a:extLst>
              <a:ext uri="{FF2B5EF4-FFF2-40B4-BE49-F238E27FC236}">
                <a16:creationId xmlns:a16="http://schemas.microsoft.com/office/drawing/2014/main" id="{423EE524-8FB6-7545-A291-29F79536742E}"/>
              </a:ext>
            </a:extLst>
          </p:cNvPr>
          <p:cNvSpPr>
            <a:spLocks noGrp="1"/>
          </p:cNvSpPr>
          <p:nvPr>
            <p:ph idx="1"/>
          </p:nvPr>
        </p:nvSpPr>
        <p:spPr/>
        <p:txBody>
          <a:bodyPr/>
          <a:lstStyle/>
          <a:p>
            <a:r>
              <a:rPr lang="en-US" dirty="0"/>
              <a:t>Younger women ages 21-24</a:t>
            </a:r>
          </a:p>
          <a:p>
            <a:pPr lvl="1"/>
            <a:r>
              <a:rPr lang="en-US" dirty="0"/>
              <a:t>Cytology is LSIL, ASCUS or normal – elevated risk, discharge to </a:t>
            </a:r>
            <a:r>
              <a:rPr lang="en-US" b="1" dirty="0"/>
              <a:t>screen annually </a:t>
            </a:r>
            <a:r>
              <a:rPr lang="en-US" dirty="0"/>
              <a:t>in the primary care setting</a:t>
            </a:r>
          </a:p>
          <a:p>
            <a:pPr lvl="1"/>
            <a:endParaRPr lang="en-US" dirty="0"/>
          </a:p>
          <a:p>
            <a:pPr marL="128016" lvl="1" indent="0">
              <a:buNone/>
            </a:pPr>
            <a:r>
              <a:rPr lang="en-US" sz="2200" dirty="0"/>
              <a:t>Atypical Glandular Cells (AGC), </a:t>
            </a:r>
            <a:r>
              <a:rPr lang="en-US" sz="2200" dirty="0" err="1"/>
              <a:t>Adenocarcincoma</a:t>
            </a:r>
            <a:r>
              <a:rPr lang="en-US" sz="2200" dirty="0"/>
              <a:t> In Situ (AIS) regardless of age</a:t>
            </a:r>
          </a:p>
          <a:p>
            <a:pPr lvl="1"/>
            <a:r>
              <a:rPr lang="en-US" dirty="0"/>
              <a:t>Post treatment, they should be followed in the colposcopy clinic for at least 5 years</a:t>
            </a:r>
          </a:p>
          <a:p>
            <a:pPr lvl="1"/>
            <a:r>
              <a:rPr lang="en-US" dirty="0"/>
              <a:t>If all results are negative, they can then be discharged back to primary care for </a:t>
            </a:r>
            <a:r>
              <a:rPr lang="en-US" b="1" dirty="0"/>
              <a:t>annual screening</a:t>
            </a:r>
            <a:r>
              <a:rPr lang="en-US" dirty="0"/>
              <a:t> or have long term annual colposcopy follow up</a:t>
            </a:r>
          </a:p>
          <a:p>
            <a:pPr lvl="1"/>
            <a:r>
              <a:rPr lang="en-US" dirty="0"/>
              <a:t>The role of HPV testing in AIS is unclear as </a:t>
            </a:r>
            <a:r>
              <a:rPr lang="en-US" dirty="0" err="1"/>
              <a:t>hrHPV</a:t>
            </a:r>
            <a:r>
              <a:rPr lang="en-US" dirty="0"/>
              <a:t> is a necessary condition for AIS</a:t>
            </a:r>
          </a:p>
        </p:txBody>
      </p:sp>
    </p:spTree>
    <p:extLst>
      <p:ext uri="{BB962C8B-B14F-4D97-AF65-F5344CB8AC3E}">
        <p14:creationId xmlns:p14="http://schemas.microsoft.com/office/powerpoint/2010/main" val="893182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42405-9D0B-BA43-A55C-C38F1C30AD60}"/>
              </a:ext>
            </a:extLst>
          </p:cNvPr>
          <p:cNvSpPr>
            <a:spLocks noGrp="1"/>
          </p:cNvSpPr>
          <p:nvPr>
            <p:ph type="title"/>
          </p:nvPr>
        </p:nvSpPr>
        <p:spPr/>
        <p:txBody>
          <a:bodyPr/>
          <a:lstStyle/>
          <a:p>
            <a:r>
              <a:rPr lang="en-US" dirty="0"/>
              <a:t>Follow up after Colposcopy – without HPV testing</a:t>
            </a:r>
          </a:p>
        </p:txBody>
      </p:sp>
      <p:sp>
        <p:nvSpPr>
          <p:cNvPr id="3" name="Content Placeholder 2">
            <a:extLst>
              <a:ext uri="{FF2B5EF4-FFF2-40B4-BE49-F238E27FC236}">
                <a16:creationId xmlns:a16="http://schemas.microsoft.com/office/drawing/2014/main" id="{D5065B04-5B0E-B74E-B97F-CC2D54B16298}"/>
              </a:ext>
            </a:extLst>
          </p:cNvPr>
          <p:cNvSpPr>
            <a:spLocks noGrp="1"/>
          </p:cNvSpPr>
          <p:nvPr>
            <p:ph idx="1"/>
          </p:nvPr>
        </p:nvSpPr>
        <p:spPr/>
        <p:txBody>
          <a:bodyPr/>
          <a:lstStyle/>
          <a:p>
            <a:r>
              <a:rPr lang="en-US" dirty="0"/>
              <a:t>Women 25 and older managed conservatively (no treatment)</a:t>
            </a:r>
          </a:p>
          <a:p>
            <a:pPr lvl="1"/>
            <a:r>
              <a:rPr lang="en-US" dirty="0"/>
              <a:t>If 3 consecutive negative </a:t>
            </a:r>
            <a:r>
              <a:rPr lang="en-US" dirty="0" err="1"/>
              <a:t>colpo</a:t>
            </a:r>
            <a:r>
              <a:rPr lang="en-US" dirty="0"/>
              <a:t> and </a:t>
            </a:r>
            <a:r>
              <a:rPr lang="en-US" dirty="0" err="1"/>
              <a:t>cyto</a:t>
            </a:r>
            <a:r>
              <a:rPr lang="en-US" dirty="0"/>
              <a:t> (</a:t>
            </a:r>
            <a:r>
              <a:rPr lang="en-US" dirty="0" err="1"/>
              <a:t>initialy</a:t>
            </a:r>
            <a:r>
              <a:rPr lang="en-US" dirty="0"/>
              <a:t> </a:t>
            </a:r>
            <a:r>
              <a:rPr lang="en-US" dirty="0" err="1"/>
              <a:t>colpo</a:t>
            </a:r>
            <a:r>
              <a:rPr lang="en-US" dirty="0"/>
              <a:t> visit and 2 follow up visits) – low risk, routine screening triennially</a:t>
            </a:r>
          </a:p>
          <a:p>
            <a:pPr lvl="1"/>
            <a:r>
              <a:rPr lang="en-US" dirty="0"/>
              <a:t>If 3 consecutive </a:t>
            </a:r>
            <a:r>
              <a:rPr lang="en-US" dirty="0" err="1"/>
              <a:t>colpo</a:t>
            </a:r>
            <a:r>
              <a:rPr lang="en-US" dirty="0"/>
              <a:t> negative and </a:t>
            </a:r>
            <a:r>
              <a:rPr lang="en-US" dirty="0" err="1"/>
              <a:t>cyto</a:t>
            </a:r>
            <a:r>
              <a:rPr lang="en-US" dirty="0"/>
              <a:t> is ASCUS or LSIL – elevated risk, </a:t>
            </a:r>
            <a:r>
              <a:rPr lang="en-US" b="1" dirty="0"/>
              <a:t>screen annually</a:t>
            </a:r>
            <a:r>
              <a:rPr lang="en-US" dirty="0"/>
              <a:t> in primary care</a:t>
            </a:r>
          </a:p>
          <a:p>
            <a:pPr lvl="1"/>
            <a:endParaRPr lang="en-US" dirty="0"/>
          </a:p>
          <a:p>
            <a:pPr marL="128016" lvl="1" indent="0">
              <a:buNone/>
            </a:pPr>
            <a:r>
              <a:rPr lang="en-US" sz="2200" dirty="0"/>
              <a:t>Women treated for cervical dysplasia regardless of age</a:t>
            </a:r>
          </a:p>
          <a:p>
            <a:pPr lvl="1"/>
            <a:r>
              <a:rPr lang="en-US" dirty="0"/>
              <a:t>If 3 consecutive and </a:t>
            </a:r>
            <a:r>
              <a:rPr lang="en-US" dirty="0" err="1"/>
              <a:t>colpo</a:t>
            </a:r>
            <a:r>
              <a:rPr lang="en-US" dirty="0"/>
              <a:t> negative – low risk, routine screening triennially</a:t>
            </a:r>
          </a:p>
          <a:p>
            <a:pPr lvl="1"/>
            <a:r>
              <a:rPr lang="en-US" dirty="0"/>
              <a:t>If 3 consecutive </a:t>
            </a:r>
            <a:r>
              <a:rPr lang="en-US" dirty="0" err="1"/>
              <a:t>colpo</a:t>
            </a:r>
            <a:r>
              <a:rPr lang="en-US" dirty="0"/>
              <a:t> negative and </a:t>
            </a:r>
            <a:r>
              <a:rPr lang="en-US" dirty="0" err="1"/>
              <a:t>cyto</a:t>
            </a:r>
            <a:r>
              <a:rPr lang="en-US" dirty="0"/>
              <a:t> LSIL or ASCUS – elevated risk, </a:t>
            </a:r>
            <a:r>
              <a:rPr lang="en-US" b="1" dirty="0"/>
              <a:t>screen annually</a:t>
            </a:r>
            <a:r>
              <a:rPr lang="en-US" dirty="0"/>
              <a:t> in primary care</a:t>
            </a:r>
          </a:p>
          <a:p>
            <a:endParaRPr lang="en-US" dirty="0"/>
          </a:p>
        </p:txBody>
      </p:sp>
    </p:spTree>
    <p:extLst>
      <p:ext uri="{BB962C8B-B14F-4D97-AF65-F5344CB8AC3E}">
        <p14:creationId xmlns:p14="http://schemas.microsoft.com/office/powerpoint/2010/main" val="392296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476F-C57D-A24C-9794-108F1CD7C35D}"/>
              </a:ext>
            </a:extLst>
          </p:cNvPr>
          <p:cNvSpPr>
            <a:spLocks noGrp="1"/>
          </p:cNvSpPr>
          <p:nvPr>
            <p:ph type="title"/>
          </p:nvPr>
        </p:nvSpPr>
        <p:spPr/>
        <p:txBody>
          <a:bodyPr/>
          <a:lstStyle/>
          <a:p>
            <a:r>
              <a:rPr lang="en-US" dirty="0"/>
              <a:t>Mitigating Potential Bias</a:t>
            </a:r>
          </a:p>
        </p:txBody>
      </p:sp>
      <p:sp>
        <p:nvSpPr>
          <p:cNvPr id="3" name="Content Placeholder 2">
            <a:extLst>
              <a:ext uri="{FF2B5EF4-FFF2-40B4-BE49-F238E27FC236}">
                <a16:creationId xmlns:a16="http://schemas.microsoft.com/office/drawing/2014/main" id="{466B4687-DAE4-F248-90DF-509A69D2289D}"/>
              </a:ext>
            </a:extLst>
          </p:cNvPr>
          <p:cNvSpPr>
            <a:spLocks noGrp="1"/>
          </p:cNvSpPr>
          <p:nvPr>
            <p:ph idx="1"/>
          </p:nvPr>
        </p:nvSpPr>
        <p:spPr/>
        <p:txBody>
          <a:bodyPr/>
          <a:lstStyle/>
          <a:p>
            <a:r>
              <a:rPr lang="en-US" dirty="0"/>
              <a:t>N/A</a:t>
            </a:r>
          </a:p>
        </p:txBody>
      </p:sp>
    </p:spTree>
    <p:extLst>
      <p:ext uri="{BB962C8B-B14F-4D97-AF65-F5344CB8AC3E}">
        <p14:creationId xmlns:p14="http://schemas.microsoft.com/office/powerpoint/2010/main" val="998797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2427-6632-E04B-A84A-5B43B665B8EF}"/>
              </a:ext>
            </a:extLst>
          </p:cNvPr>
          <p:cNvSpPr>
            <a:spLocks noGrp="1"/>
          </p:cNvSpPr>
          <p:nvPr>
            <p:ph type="title"/>
          </p:nvPr>
        </p:nvSpPr>
        <p:spPr/>
        <p:txBody>
          <a:bodyPr/>
          <a:lstStyle/>
          <a:p>
            <a:r>
              <a:rPr lang="en-US" dirty="0"/>
              <a:t>HPV and ANAL Cancer</a:t>
            </a:r>
          </a:p>
        </p:txBody>
      </p:sp>
      <p:sp>
        <p:nvSpPr>
          <p:cNvPr id="3" name="Content Placeholder 2">
            <a:extLst>
              <a:ext uri="{FF2B5EF4-FFF2-40B4-BE49-F238E27FC236}">
                <a16:creationId xmlns:a16="http://schemas.microsoft.com/office/drawing/2014/main" id="{C5624172-C7AC-3442-8321-91086FF60BC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2125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3CA84-ED3A-2842-A4BE-7AD3D49D2DEA}"/>
              </a:ext>
            </a:extLst>
          </p:cNvPr>
          <p:cNvSpPr>
            <a:spLocks noGrp="1"/>
          </p:cNvSpPr>
          <p:nvPr>
            <p:ph type="title"/>
          </p:nvPr>
        </p:nvSpPr>
        <p:spPr/>
        <p:txBody>
          <a:bodyPr/>
          <a:lstStyle/>
          <a:p>
            <a:r>
              <a:rPr lang="en-US" dirty="0"/>
              <a:t>HPV and Anal Cancer</a:t>
            </a:r>
          </a:p>
        </p:txBody>
      </p:sp>
      <p:sp>
        <p:nvSpPr>
          <p:cNvPr id="3" name="Content Placeholder 2">
            <a:extLst>
              <a:ext uri="{FF2B5EF4-FFF2-40B4-BE49-F238E27FC236}">
                <a16:creationId xmlns:a16="http://schemas.microsoft.com/office/drawing/2014/main" id="{072E1B1F-BE3B-754F-AC73-D325D5AC2811}"/>
              </a:ext>
            </a:extLst>
          </p:cNvPr>
          <p:cNvSpPr>
            <a:spLocks noGrp="1"/>
          </p:cNvSpPr>
          <p:nvPr>
            <p:ph idx="1"/>
          </p:nvPr>
        </p:nvSpPr>
        <p:spPr/>
        <p:txBody>
          <a:bodyPr/>
          <a:lstStyle/>
          <a:p>
            <a:r>
              <a:rPr lang="en-US" dirty="0"/>
              <a:t>Anal cancer is rare – 508 cases in Canada in 2010</a:t>
            </a:r>
          </a:p>
          <a:p>
            <a:r>
              <a:rPr lang="en-US" dirty="0"/>
              <a:t>80-90% are caused by HPV (strains 16 and 18)</a:t>
            </a:r>
          </a:p>
          <a:p>
            <a:r>
              <a:rPr lang="en-US" dirty="0"/>
              <a:t>80% are squamous cell carcinoma of the anus</a:t>
            </a:r>
          </a:p>
          <a:p>
            <a:r>
              <a:rPr lang="en-US" dirty="0"/>
              <a:t>Most arise in the </a:t>
            </a:r>
            <a:r>
              <a:rPr lang="en-US" dirty="0" err="1"/>
              <a:t>squamo-collumnar</a:t>
            </a:r>
            <a:r>
              <a:rPr lang="en-US" dirty="0"/>
              <a:t> junction</a:t>
            </a:r>
          </a:p>
          <a:p>
            <a:r>
              <a:rPr lang="en-US" dirty="0"/>
              <a:t>Incidence in Canada is 1.7 per 100,000 person years</a:t>
            </a:r>
          </a:p>
          <a:p>
            <a:r>
              <a:rPr lang="en-US" dirty="0"/>
              <a:t>In people with HIV, 49-144 per 100,000 person years</a:t>
            </a:r>
          </a:p>
        </p:txBody>
      </p:sp>
      <p:sp>
        <p:nvSpPr>
          <p:cNvPr id="4" name="Footer Placeholder 3">
            <a:extLst>
              <a:ext uri="{FF2B5EF4-FFF2-40B4-BE49-F238E27FC236}">
                <a16:creationId xmlns:a16="http://schemas.microsoft.com/office/drawing/2014/main" id="{F650D21A-9B62-E04C-A7F2-96E775BCC61F}"/>
              </a:ext>
            </a:extLst>
          </p:cNvPr>
          <p:cNvSpPr>
            <a:spLocks noGrp="1"/>
          </p:cNvSpPr>
          <p:nvPr>
            <p:ph type="ftr" sz="quarter" idx="11"/>
          </p:nvPr>
        </p:nvSpPr>
        <p:spPr/>
        <p:txBody>
          <a:bodyPr/>
          <a:lstStyle/>
          <a:p>
            <a:r>
              <a:rPr lang="en-CA" dirty="0"/>
              <a:t>Medford, R. </a:t>
            </a:r>
            <a:r>
              <a:rPr lang="en-CA" dirty="0" err="1"/>
              <a:t>Salit</a:t>
            </a:r>
            <a:r>
              <a:rPr lang="en-CA" dirty="0"/>
              <a:t>, I. </a:t>
            </a:r>
            <a:r>
              <a:rPr lang="en-CA" b="1" dirty="0"/>
              <a:t>Anal cancer and intraepithelial neoplasia: epidemiology, screening and prevention of a sexually transmitted disease . </a:t>
            </a:r>
            <a:r>
              <a:rPr lang="en-CA" b="1" i="1" dirty="0"/>
              <a:t>CMAJ </a:t>
            </a:r>
            <a:r>
              <a:rPr lang="en-CA" b="1" dirty="0"/>
              <a:t>2015. DOI:10.1503 /cmaj.140476</a:t>
            </a:r>
            <a:r>
              <a:rPr lang="en-CA" dirty="0"/>
              <a:t>
</a:t>
            </a:r>
            <a:endParaRPr lang="en-US" dirty="0"/>
          </a:p>
        </p:txBody>
      </p:sp>
    </p:spTree>
    <p:extLst>
      <p:ext uri="{BB962C8B-B14F-4D97-AF65-F5344CB8AC3E}">
        <p14:creationId xmlns:p14="http://schemas.microsoft.com/office/powerpoint/2010/main" val="1407367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BD31-0569-2541-80D3-0084D425117D}"/>
              </a:ext>
            </a:extLst>
          </p:cNvPr>
          <p:cNvSpPr>
            <a:spLocks noGrp="1"/>
          </p:cNvSpPr>
          <p:nvPr>
            <p:ph type="title"/>
          </p:nvPr>
        </p:nvSpPr>
        <p:spPr/>
        <p:txBody>
          <a:bodyPr/>
          <a:lstStyle/>
          <a:p>
            <a:r>
              <a:rPr lang="en-US" dirty="0"/>
              <a:t>HPV and ANAL cancer</a:t>
            </a:r>
          </a:p>
        </p:txBody>
      </p:sp>
      <p:sp>
        <p:nvSpPr>
          <p:cNvPr id="3" name="Content Placeholder 2">
            <a:extLst>
              <a:ext uri="{FF2B5EF4-FFF2-40B4-BE49-F238E27FC236}">
                <a16:creationId xmlns:a16="http://schemas.microsoft.com/office/drawing/2014/main" id="{AC887893-CD51-DE47-B732-F0C563418EC5}"/>
              </a:ext>
            </a:extLst>
          </p:cNvPr>
          <p:cNvSpPr>
            <a:spLocks noGrp="1"/>
          </p:cNvSpPr>
          <p:nvPr>
            <p:ph idx="1"/>
          </p:nvPr>
        </p:nvSpPr>
        <p:spPr/>
        <p:txBody>
          <a:bodyPr/>
          <a:lstStyle/>
          <a:p>
            <a:r>
              <a:rPr lang="en-US" dirty="0"/>
              <a:t>More common in women (66.4%), but increasing in people with HIV infection, especially men who have sex with men (MSM)</a:t>
            </a:r>
          </a:p>
          <a:p>
            <a:r>
              <a:rPr lang="en-US" dirty="0"/>
              <a:t>Men and women with HIV, women with genital dysplasia or cancer, and recipients of solid-organ transplants are also at increased risk</a:t>
            </a:r>
            <a:endParaRPr lang="en-CA" dirty="0"/>
          </a:p>
          <a:p>
            <a:r>
              <a:rPr lang="en-CA" dirty="0"/>
              <a:t>San Francisco Men's Health Study (SFMHS)</a:t>
            </a:r>
          </a:p>
          <a:p>
            <a:pPr lvl="1"/>
            <a:r>
              <a:rPr lang="en-CA" dirty="0"/>
              <a:t> Anal HPV DNA was detected in 93% of HIV-positive (regardless of CD4 count) and 61% of HIV-negative MSM</a:t>
            </a:r>
          </a:p>
          <a:p>
            <a:r>
              <a:rPr lang="en-CA" dirty="0"/>
              <a:t>Rates of anal cancer among HIV-positive men are approximately 70 per 100 000 person years - higher than cervical cancer rates among women, even in areas of the world with the highest rates of cervical cancer</a:t>
            </a:r>
            <a:endParaRPr lang="en-US" dirty="0"/>
          </a:p>
        </p:txBody>
      </p:sp>
      <p:sp>
        <p:nvSpPr>
          <p:cNvPr id="4" name="Footer Placeholder 3">
            <a:extLst>
              <a:ext uri="{FF2B5EF4-FFF2-40B4-BE49-F238E27FC236}">
                <a16:creationId xmlns:a16="http://schemas.microsoft.com/office/drawing/2014/main" id="{AC62326B-3EED-4248-A831-CFB3E3531D06}"/>
              </a:ext>
            </a:extLst>
          </p:cNvPr>
          <p:cNvSpPr>
            <a:spLocks noGrp="1"/>
          </p:cNvSpPr>
          <p:nvPr>
            <p:ph type="ftr" sz="quarter" idx="11"/>
          </p:nvPr>
        </p:nvSpPr>
        <p:spPr/>
        <p:txBody>
          <a:bodyPr/>
          <a:lstStyle/>
          <a:p>
            <a:r>
              <a:rPr lang="en-US"/>
              <a:t>Palefsky JM, Holly EA, Ralston ML, et al. Prevalence and risk factors for human papillomavirus infection of the anal canal in human immunodeficiency virus (HIV)-positive and HIV-negative homosexual men. J Infect Dis. 1998 02;177(2):361-7.</a:t>
            </a:r>
            <a:endParaRPr lang="en-US" dirty="0"/>
          </a:p>
        </p:txBody>
      </p:sp>
    </p:spTree>
    <p:extLst>
      <p:ext uri="{BB962C8B-B14F-4D97-AF65-F5344CB8AC3E}">
        <p14:creationId xmlns:p14="http://schemas.microsoft.com/office/powerpoint/2010/main" val="1992142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506D-AB64-9746-B820-58A2AADFF11C}"/>
              </a:ext>
            </a:extLst>
          </p:cNvPr>
          <p:cNvSpPr>
            <a:spLocks noGrp="1"/>
          </p:cNvSpPr>
          <p:nvPr>
            <p:ph type="title"/>
          </p:nvPr>
        </p:nvSpPr>
        <p:spPr/>
        <p:txBody>
          <a:bodyPr/>
          <a:lstStyle/>
          <a:p>
            <a:r>
              <a:rPr lang="en-US" dirty="0"/>
              <a:t>HPV and ANAL Cancer</a:t>
            </a:r>
          </a:p>
        </p:txBody>
      </p:sp>
      <p:sp>
        <p:nvSpPr>
          <p:cNvPr id="3" name="Content Placeholder 2">
            <a:extLst>
              <a:ext uri="{FF2B5EF4-FFF2-40B4-BE49-F238E27FC236}">
                <a16:creationId xmlns:a16="http://schemas.microsoft.com/office/drawing/2014/main" id="{77069605-76C4-1848-A861-A2EDB6AA919E}"/>
              </a:ext>
            </a:extLst>
          </p:cNvPr>
          <p:cNvSpPr>
            <a:spLocks noGrp="1"/>
          </p:cNvSpPr>
          <p:nvPr>
            <p:ph idx="1"/>
          </p:nvPr>
        </p:nvSpPr>
        <p:spPr/>
        <p:txBody>
          <a:bodyPr/>
          <a:lstStyle/>
          <a:p>
            <a:r>
              <a:rPr lang="en-US" dirty="0"/>
              <a:t>Premalignant changes are called anal intraepithelial lesions (AIN), which can be classified as LSIL or HSIL</a:t>
            </a:r>
          </a:p>
          <a:p>
            <a:r>
              <a:rPr lang="en-US" dirty="0"/>
              <a:t>Studies have suggested the rate of transformation from HSIL to anal cancer is about 5%</a:t>
            </a:r>
          </a:p>
          <a:p>
            <a:r>
              <a:rPr lang="en-US" dirty="0"/>
              <a:t>Screening for anal cancer and AIN is recommended for some patients, but there are no consensus guidelines in Canada</a:t>
            </a:r>
          </a:p>
          <a:p>
            <a:endParaRPr lang="en-US" dirty="0"/>
          </a:p>
        </p:txBody>
      </p:sp>
      <p:sp>
        <p:nvSpPr>
          <p:cNvPr id="4" name="Footer Placeholder 3">
            <a:extLst>
              <a:ext uri="{FF2B5EF4-FFF2-40B4-BE49-F238E27FC236}">
                <a16:creationId xmlns:a16="http://schemas.microsoft.com/office/drawing/2014/main" id="{39BDA5E0-A476-6A4E-9C3C-42266090EC15}"/>
              </a:ext>
            </a:extLst>
          </p:cNvPr>
          <p:cNvSpPr>
            <a:spLocks noGrp="1"/>
          </p:cNvSpPr>
          <p:nvPr>
            <p:ph type="ftr" sz="quarter" idx="11"/>
          </p:nvPr>
        </p:nvSpPr>
        <p:spPr/>
        <p:txBody>
          <a:bodyPr/>
          <a:lstStyle/>
          <a:p>
            <a:r>
              <a:rPr lang="en-CA"/>
              <a:t>Long, C, et al. Screening, Surveillance, and Treatment of Anal Intraepithelial Neoplasia. Clin Colon Rectal Surg. 2016 Mar; 29(1): 57–64.</a:t>
            </a:r>
          </a:p>
          <a:p>
            <a:r>
              <a:rPr lang="en-CA"/>
              <a:t>
</a:t>
            </a:r>
            <a:endParaRPr lang="en-US" dirty="0"/>
          </a:p>
        </p:txBody>
      </p:sp>
    </p:spTree>
    <p:extLst>
      <p:ext uri="{BB962C8B-B14F-4D97-AF65-F5344CB8AC3E}">
        <p14:creationId xmlns:p14="http://schemas.microsoft.com/office/powerpoint/2010/main" val="3991559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8C26-6032-374D-AC26-01F5A5548A54}"/>
              </a:ext>
            </a:extLst>
          </p:cNvPr>
          <p:cNvSpPr>
            <a:spLocks noGrp="1"/>
          </p:cNvSpPr>
          <p:nvPr>
            <p:ph type="title"/>
          </p:nvPr>
        </p:nvSpPr>
        <p:spPr/>
        <p:txBody>
          <a:bodyPr/>
          <a:lstStyle/>
          <a:p>
            <a:r>
              <a:rPr lang="en-US" dirty="0"/>
              <a:t>Screening for AIN and Anal Cancer</a:t>
            </a:r>
          </a:p>
        </p:txBody>
      </p:sp>
      <p:sp>
        <p:nvSpPr>
          <p:cNvPr id="3" name="Content Placeholder 2">
            <a:extLst>
              <a:ext uri="{FF2B5EF4-FFF2-40B4-BE49-F238E27FC236}">
                <a16:creationId xmlns:a16="http://schemas.microsoft.com/office/drawing/2014/main" id="{2253BCAF-FCB1-724E-A300-18BDE95AEDA0}"/>
              </a:ext>
            </a:extLst>
          </p:cNvPr>
          <p:cNvSpPr>
            <a:spLocks noGrp="1"/>
          </p:cNvSpPr>
          <p:nvPr>
            <p:ph idx="1"/>
          </p:nvPr>
        </p:nvSpPr>
        <p:spPr/>
        <p:txBody>
          <a:bodyPr/>
          <a:lstStyle/>
          <a:p>
            <a:r>
              <a:rPr lang="en-US" dirty="0"/>
              <a:t>Digital anorectal exams</a:t>
            </a:r>
          </a:p>
          <a:p>
            <a:r>
              <a:rPr lang="en-US" dirty="0"/>
              <a:t>Anal pap smears</a:t>
            </a:r>
          </a:p>
          <a:p>
            <a:r>
              <a:rPr lang="en-US" dirty="0"/>
              <a:t>HPV testing</a:t>
            </a:r>
          </a:p>
          <a:p>
            <a:r>
              <a:rPr lang="en-US" dirty="0"/>
              <a:t>High resolution </a:t>
            </a:r>
            <a:r>
              <a:rPr lang="en-US" dirty="0" err="1"/>
              <a:t>anoscopy</a:t>
            </a:r>
            <a:endParaRPr lang="en-US" dirty="0"/>
          </a:p>
        </p:txBody>
      </p:sp>
    </p:spTree>
    <p:extLst>
      <p:ext uri="{BB962C8B-B14F-4D97-AF65-F5344CB8AC3E}">
        <p14:creationId xmlns:p14="http://schemas.microsoft.com/office/powerpoint/2010/main" val="800977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CB98-D9E5-7A41-8398-5B0A466D3AFB}"/>
              </a:ext>
            </a:extLst>
          </p:cNvPr>
          <p:cNvSpPr>
            <a:spLocks noGrp="1"/>
          </p:cNvSpPr>
          <p:nvPr>
            <p:ph type="title"/>
          </p:nvPr>
        </p:nvSpPr>
        <p:spPr/>
        <p:txBody>
          <a:bodyPr/>
          <a:lstStyle/>
          <a:p>
            <a:r>
              <a:rPr lang="en-US" dirty="0"/>
              <a:t>Anal Cancer Screening Modalities</a:t>
            </a:r>
          </a:p>
        </p:txBody>
      </p:sp>
      <p:graphicFrame>
        <p:nvGraphicFramePr>
          <p:cNvPr id="4" name="Content Placeholder 3">
            <a:extLst>
              <a:ext uri="{FF2B5EF4-FFF2-40B4-BE49-F238E27FC236}">
                <a16:creationId xmlns:a16="http://schemas.microsoft.com/office/drawing/2014/main" id="{F5709AC7-F659-7146-8FFB-767174F96137}"/>
              </a:ext>
            </a:extLst>
          </p:cNvPr>
          <p:cNvGraphicFramePr>
            <a:graphicFrameLocks noGrp="1"/>
          </p:cNvGraphicFramePr>
          <p:nvPr>
            <p:ph idx="1"/>
            <p:extLst>
              <p:ext uri="{D42A27DB-BD31-4B8C-83A1-F6EECF244321}">
                <p14:modId xmlns:p14="http://schemas.microsoft.com/office/powerpoint/2010/main" val="1285338007"/>
              </p:ext>
            </p:extLst>
          </p:nvPr>
        </p:nvGraphicFramePr>
        <p:xfrm>
          <a:off x="1135450" y="1628079"/>
          <a:ext cx="9720260" cy="5029200"/>
        </p:xfrm>
        <a:graphic>
          <a:graphicData uri="http://schemas.openxmlformats.org/drawingml/2006/table">
            <a:tbl>
              <a:tblPr firstRow="1" bandRow="1">
                <a:tableStyleId>{5C22544A-7EE6-4342-B048-85BDC9FD1C3A}</a:tableStyleId>
              </a:tblPr>
              <a:tblGrid>
                <a:gridCol w="1775019">
                  <a:extLst>
                    <a:ext uri="{9D8B030D-6E8A-4147-A177-3AD203B41FA5}">
                      <a16:colId xmlns:a16="http://schemas.microsoft.com/office/drawing/2014/main" val="4072618400"/>
                    </a:ext>
                  </a:extLst>
                </a:gridCol>
                <a:gridCol w="1940312">
                  <a:extLst>
                    <a:ext uri="{9D8B030D-6E8A-4147-A177-3AD203B41FA5}">
                      <a16:colId xmlns:a16="http://schemas.microsoft.com/office/drawing/2014/main" val="1901045105"/>
                    </a:ext>
                  </a:extLst>
                </a:gridCol>
                <a:gridCol w="1951463">
                  <a:extLst>
                    <a:ext uri="{9D8B030D-6E8A-4147-A177-3AD203B41FA5}">
                      <a16:colId xmlns:a16="http://schemas.microsoft.com/office/drawing/2014/main" val="1331995702"/>
                    </a:ext>
                  </a:extLst>
                </a:gridCol>
                <a:gridCol w="2109414">
                  <a:extLst>
                    <a:ext uri="{9D8B030D-6E8A-4147-A177-3AD203B41FA5}">
                      <a16:colId xmlns:a16="http://schemas.microsoft.com/office/drawing/2014/main" val="2326377973"/>
                    </a:ext>
                  </a:extLst>
                </a:gridCol>
                <a:gridCol w="1944052">
                  <a:extLst>
                    <a:ext uri="{9D8B030D-6E8A-4147-A177-3AD203B41FA5}">
                      <a16:colId xmlns:a16="http://schemas.microsoft.com/office/drawing/2014/main" val="1069469179"/>
                    </a:ext>
                  </a:extLst>
                </a:gridCol>
              </a:tblGrid>
              <a:tr h="370840">
                <a:tc>
                  <a:txBody>
                    <a:bodyPr/>
                    <a:lstStyle/>
                    <a:p>
                      <a:endParaRPr lang="en-US" dirty="0"/>
                    </a:p>
                  </a:txBody>
                  <a:tcPr/>
                </a:tc>
                <a:tc>
                  <a:txBody>
                    <a:bodyPr/>
                    <a:lstStyle/>
                    <a:p>
                      <a:r>
                        <a:rPr lang="en-US" dirty="0"/>
                        <a:t>DARE</a:t>
                      </a:r>
                    </a:p>
                  </a:txBody>
                  <a:tcPr/>
                </a:tc>
                <a:tc>
                  <a:txBody>
                    <a:bodyPr/>
                    <a:lstStyle/>
                    <a:p>
                      <a:r>
                        <a:rPr lang="en-US" dirty="0"/>
                        <a:t>Anal Pap test</a:t>
                      </a:r>
                    </a:p>
                  </a:txBody>
                  <a:tcPr/>
                </a:tc>
                <a:tc>
                  <a:txBody>
                    <a:bodyPr/>
                    <a:lstStyle/>
                    <a:p>
                      <a:r>
                        <a:rPr lang="en-US" dirty="0"/>
                        <a:t>HPV testing</a:t>
                      </a:r>
                    </a:p>
                  </a:txBody>
                  <a:tcPr/>
                </a:tc>
                <a:tc>
                  <a:txBody>
                    <a:bodyPr/>
                    <a:lstStyle/>
                    <a:p>
                      <a:r>
                        <a:rPr lang="en-US" dirty="0"/>
                        <a:t>High resolution </a:t>
                      </a:r>
                      <a:r>
                        <a:rPr lang="en-US" dirty="0" err="1"/>
                        <a:t>anoscopy</a:t>
                      </a:r>
                      <a:endParaRPr lang="en-US" dirty="0"/>
                    </a:p>
                  </a:txBody>
                  <a:tcPr/>
                </a:tc>
                <a:extLst>
                  <a:ext uri="{0D108BD9-81ED-4DB2-BD59-A6C34878D82A}">
                    <a16:rowId xmlns:a16="http://schemas.microsoft.com/office/drawing/2014/main" val="2305205778"/>
                  </a:ext>
                </a:extLst>
              </a:tr>
              <a:tr h="370840">
                <a:tc>
                  <a:txBody>
                    <a:bodyPr/>
                    <a:lstStyle/>
                    <a:p>
                      <a:r>
                        <a:rPr lang="en-US" dirty="0"/>
                        <a:t>Sensitivity</a:t>
                      </a:r>
                    </a:p>
                  </a:txBody>
                  <a:tcPr/>
                </a:tc>
                <a:tc>
                  <a:txBody>
                    <a:bodyPr/>
                    <a:lstStyle/>
                    <a:p>
                      <a:r>
                        <a:rPr lang="en-US" dirty="0"/>
                        <a:t>Not studied</a:t>
                      </a:r>
                    </a:p>
                  </a:txBody>
                  <a:tcPr/>
                </a:tc>
                <a:tc>
                  <a:txBody>
                    <a:bodyPr/>
                    <a:lstStyle/>
                    <a:p>
                      <a:r>
                        <a:rPr lang="en-US" dirty="0"/>
                        <a:t>69-93%</a:t>
                      </a:r>
                    </a:p>
                  </a:txBody>
                  <a:tcPr/>
                </a:tc>
                <a:tc>
                  <a:txBody>
                    <a:bodyPr/>
                    <a:lstStyle/>
                    <a:p>
                      <a:r>
                        <a:rPr lang="en-US" dirty="0"/>
                        <a:t>Alone: 100%</a:t>
                      </a:r>
                    </a:p>
                    <a:p>
                      <a:r>
                        <a:rPr lang="en-US" dirty="0" err="1"/>
                        <a:t>Cotesting</a:t>
                      </a:r>
                      <a:r>
                        <a:rPr lang="en-US" dirty="0"/>
                        <a:t> with pap: 72-96%</a:t>
                      </a:r>
                    </a:p>
                  </a:txBody>
                  <a:tcPr/>
                </a:tc>
                <a:tc>
                  <a:txBody>
                    <a:bodyPr/>
                    <a:lstStyle/>
                    <a:p>
                      <a:r>
                        <a:rPr lang="en-US" dirty="0"/>
                        <a:t>Current diagnostic standard</a:t>
                      </a:r>
                    </a:p>
                  </a:txBody>
                  <a:tcPr/>
                </a:tc>
                <a:extLst>
                  <a:ext uri="{0D108BD9-81ED-4DB2-BD59-A6C34878D82A}">
                    <a16:rowId xmlns:a16="http://schemas.microsoft.com/office/drawing/2014/main" val="1134409897"/>
                  </a:ext>
                </a:extLst>
              </a:tr>
              <a:tr h="370840">
                <a:tc>
                  <a:txBody>
                    <a:bodyPr/>
                    <a:lstStyle/>
                    <a:p>
                      <a:r>
                        <a:rPr lang="en-US" dirty="0"/>
                        <a:t>Specificity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studied</a:t>
                      </a:r>
                    </a:p>
                  </a:txBody>
                  <a:tcPr/>
                </a:tc>
                <a:tc>
                  <a:txBody>
                    <a:bodyPr/>
                    <a:lstStyle/>
                    <a:p>
                      <a:r>
                        <a:rPr lang="en-US" dirty="0"/>
                        <a:t>32-59%</a:t>
                      </a:r>
                    </a:p>
                  </a:txBody>
                  <a:tcPr/>
                </a:tc>
                <a:tc>
                  <a:txBody>
                    <a:bodyPr/>
                    <a:lstStyle/>
                    <a:p>
                      <a:r>
                        <a:rPr lang="en-US" dirty="0"/>
                        <a:t>Alone: 16%</a:t>
                      </a:r>
                    </a:p>
                  </a:txBody>
                  <a:tcPr/>
                </a:tc>
                <a:tc>
                  <a:txBody>
                    <a:bodyPr/>
                    <a:lstStyle/>
                    <a:p>
                      <a:r>
                        <a:rPr lang="en-US" dirty="0"/>
                        <a:t>Current diagnostic standard</a:t>
                      </a:r>
                    </a:p>
                  </a:txBody>
                  <a:tcPr/>
                </a:tc>
                <a:extLst>
                  <a:ext uri="{0D108BD9-81ED-4DB2-BD59-A6C34878D82A}">
                    <a16:rowId xmlns:a16="http://schemas.microsoft.com/office/drawing/2014/main" val="4198531938"/>
                  </a:ext>
                </a:extLst>
              </a:tr>
              <a:tr h="370840">
                <a:tc>
                  <a:txBody>
                    <a:bodyPr/>
                    <a:lstStyle/>
                    <a:p>
                      <a:r>
                        <a:rPr lang="en-US" dirty="0"/>
                        <a:t>Resource availability</a:t>
                      </a:r>
                    </a:p>
                  </a:txBody>
                  <a:tcPr/>
                </a:tc>
                <a:tc>
                  <a:txBody>
                    <a:bodyPr/>
                    <a:lstStyle/>
                    <a:p>
                      <a:r>
                        <a:rPr lang="en-US" dirty="0"/>
                        <a:t>N/A</a:t>
                      </a:r>
                    </a:p>
                  </a:txBody>
                  <a:tcPr/>
                </a:tc>
                <a:tc>
                  <a:txBody>
                    <a:bodyPr/>
                    <a:lstStyle/>
                    <a:p>
                      <a:r>
                        <a:rPr lang="en-US" dirty="0"/>
                        <a:t>Ubiquitous</a:t>
                      </a:r>
                    </a:p>
                  </a:txBody>
                  <a:tcPr/>
                </a:tc>
                <a:tc>
                  <a:txBody>
                    <a:bodyPr/>
                    <a:lstStyle/>
                    <a:p>
                      <a:r>
                        <a:rPr lang="en-US" dirty="0"/>
                        <a:t>Ubiquitous</a:t>
                      </a:r>
                    </a:p>
                  </a:txBody>
                  <a:tcPr/>
                </a:tc>
                <a:tc>
                  <a:txBody>
                    <a:bodyPr/>
                    <a:lstStyle/>
                    <a:p>
                      <a:r>
                        <a:rPr lang="en-US" dirty="0"/>
                        <a:t>Highly selective </a:t>
                      </a:r>
                      <a:r>
                        <a:rPr lang="en-US" dirty="0" err="1"/>
                        <a:t>centres</a:t>
                      </a:r>
                      <a:endParaRPr lang="en-US" dirty="0"/>
                    </a:p>
                  </a:txBody>
                  <a:tcPr/>
                </a:tc>
                <a:extLst>
                  <a:ext uri="{0D108BD9-81ED-4DB2-BD59-A6C34878D82A}">
                    <a16:rowId xmlns:a16="http://schemas.microsoft.com/office/drawing/2014/main" val="3008147769"/>
                  </a:ext>
                </a:extLst>
              </a:tr>
              <a:tr h="370840">
                <a:tc>
                  <a:txBody>
                    <a:bodyPr/>
                    <a:lstStyle/>
                    <a:p>
                      <a:r>
                        <a:rPr lang="en-US" dirty="0"/>
                        <a:t>Provider availability </a:t>
                      </a:r>
                    </a:p>
                  </a:txBody>
                  <a:tcPr/>
                </a:tc>
                <a:tc>
                  <a:txBody>
                    <a:bodyPr/>
                    <a:lstStyle/>
                    <a:p>
                      <a:r>
                        <a:rPr lang="en-US" dirty="0"/>
                        <a:t>Universal</a:t>
                      </a:r>
                    </a:p>
                  </a:txBody>
                  <a:tcPr/>
                </a:tc>
                <a:tc>
                  <a:txBody>
                    <a:bodyPr/>
                    <a:lstStyle/>
                    <a:p>
                      <a:r>
                        <a:rPr lang="en-US" dirty="0"/>
                        <a:t>Specialty clinics</a:t>
                      </a:r>
                    </a:p>
                  </a:txBody>
                  <a:tcPr/>
                </a:tc>
                <a:tc>
                  <a:txBody>
                    <a:bodyPr/>
                    <a:lstStyle/>
                    <a:p>
                      <a:r>
                        <a:rPr lang="en-US" dirty="0"/>
                        <a:t>Specialty clinics</a:t>
                      </a:r>
                    </a:p>
                  </a:txBody>
                  <a:tcPr/>
                </a:tc>
                <a:tc>
                  <a:txBody>
                    <a:bodyPr/>
                    <a:lstStyle/>
                    <a:p>
                      <a:r>
                        <a:rPr lang="en-US" dirty="0"/>
                        <a:t>Highly selective </a:t>
                      </a:r>
                      <a:r>
                        <a:rPr lang="en-US" dirty="0" err="1"/>
                        <a:t>centres</a:t>
                      </a:r>
                      <a:endParaRPr lang="en-US" dirty="0"/>
                    </a:p>
                  </a:txBody>
                  <a:tcPr/>
                </a:tc>
                <a:extLst>
                  <a:ext uri="{0D108BD9-81ED-4DB2-BD59-A6C34878D82A}">
                    <a16:rowId xmlns:a16="http://schemas.microsoft.com/office/drawing/2014/main" val="41430818"/>
                  </a:ext>
                </a:extLst>
              </a:tr>
              <a:tr h="370840">
                <a:tc>
                  <a:txBody>
                    <a:bodyPr/>
                    <a:lstStyle/>
                    <a:p>
                      <a:r>
                        <a:rPr lang="en-US" dirty="0"/>
                        <a:t>Learning curve</a:t>
                      </a:r>
                    </a:p>
                  </a:txBody>
                  <a:tcPr/>
                </a:tc>
                <a:tc>
                  <a:txBody>
                    <a:bodyPr/>
                    <a:lstStyle/>
                    <a:p>
                      <a:r>
                        <a:rPr lang="en-US" dirty="0"/>
                        <a:t>Part of usual training</a:t>
                      </a:r>
                    </a:p>
                  </a:txBody>
                  <a:tcPr/>
                </a:tc>
                <a:tc>
                  <a:txBody>
                    <a:bodyPr/>
                    <a:lstStyle/>
                    <a:p>
                      <a:r>
                        <a:rPr lang="en-US" dirty="0"/>
                        <a:t>Part of usual training</a:t>
                      </a:r>
                    </a:p>
                  </a:txBody>
                  <a:tcPr/>
                </a:tc>
                <a:tc>
                  <a:txBody>
                    <a:bodyPr/>
                    <a:lstStyle/>
                    <a:p>
                      <a:r>
                        <a:rPr lang="en-US" dirty="0"/>
                        <a:t>Part of usual training</a:t>
                      </a:r>
                    </a:p>
                  </a:txBody>
                  <a:tcPr/>
                </a:tc>
                <a:tc>
                  <a:txBody>
                    <a:bodyPr/>
                    <a:lstStyle/>
                    <a:p>
                      <a:r>
                        <a:rPr lang="en-US" dirty="0"/>
                        <a:t>&gt;200 cases</a:t>
                      </a:r>
                    </a:p>
                  </a:txBody>
                  <a:tcPr/>
                </a:tc>
                <a:extLst>
                  <a:ext uri="{0D108BD9-81ED-4DB2-BD59-A6C34878D82A}">
                    <a16:rowId xmlns:a16="http://schemas.microsoft.com/office/drawing/2014/main" val="655451204"/>
                  </a:ext>
                </a:extLst>
              </a:tr>
              <a:tr h="370840">
                <a:tc>
                  <a:txBody>
                    <a:bodyPr/>
                    <a:lstStyle/>
                    <a:p>
                      <a:r>
                        <a:rPr lang="en-US" dirty="0"/>
                        <a:t>Current consensus</a:t>
                      </a:r>
                    </a:p>
                  </a:txBody>
                  <a:tcPr/>
                </a:tc>
                <a:tc>
                  <a:txBody>
                    <a:bodyPr/>
                    <a:lstStyle/>
                    <a:p>
                      <a:r>
                        <a:rPr lang="en-US" dirty="0"/>
                        <a:t>Annually, in all HIV positive patients</a:t>
                      </a:r>
                    </a:p>
                  </a:txBody>
                  <a:tcPr/>
                </a:tc>
                <a:tc>
                  <a:txBody>
                    <a:bodyPr/>
                    <a:lstStyle/>
                    <a:p>
                      <a:r>
                        <a:rPr lang="en-US" dirty="0"/>
                        <a:t>Annually in highest risk</a:t>
                      </a:r>
                    </a:p>
                  </a:txBody>
                  <a:tcPr/>
                </a:tc>
                <a:tc>
                  <a:txBody>
                    <a:bodyPr/>
                    <a:lstStyle/>
                    <a:p>
                      <a:r>
                        <a:rPr lang="en-US" dirty="0"/>
                        <a:t>No recommendation</a:t>
                      </a:r>
                    </a:p>
                  </a:txBody>
                  <a:tcPr/>
                </a:tc>
                <a:tc>
                  <a:txBody>
                    <a:bodyPr/>
                    <a:lstStyle/>
                    <a:p>
                      <a:r>
                        <a:rPr lang="en-US" dirty="0"/>
                        <a:t>Second-line screen following positive pap test</a:t>
                      </a:r>
                    </a:p>
                  </a:txBody>
                  <a:tcPr/>
                </a:tc>
                <a:extLst>
                  <a:ext uri="{0D108BD9-81ED-4DB2-BD59-A6C34878D82A}">
                    <a16:rowId xmlns:a16="http://schemas.microsoft.com/office/drawing/2014/main" val="1955238120"/>
                  </a:ext>
                </a:extLst>
              </a:tr>
            </a:tbl>
          </a:graphicData>
        </a:graphic>
      </p:graphicFrame>
      <p:sp>
        <p:nvSpPr>
          <p:cNvPr id="5" name="Footer Placeholder 4">
            <a:extLst>
              <a:ext uri="{FF2B5EF4-FFF2-40B4-BE49-F238E27FC236}">
                <a16:creationId xmlns:a16="http://schemas.microsoft.com/office/drawing/2014/main" id="{BCADC818-08E4-874D-B869-AE7D45F76C16}"/>
              </a:ext>
            </a:extLst>
          </p:cNvPr>
          <p:cNvSpPr>
            <a:spLocks noGrp="1"/>
          </p:cNvSpPr>
          <p:nvPr>
            <p:ph type="ftr" sz="quarter" idx="11"/>
          </p:nvPr>
        </p:nvSpPr>
        <p:spPr/>
        <p:txBody>
          <a:bodyPr/>
          <a:lstStyle/>
          <a:p>
            <a:r>
              <a:rPr lang="en-CA" dirty="0"/>
              <a:t>Leeds, I. Fang, S. Anal cancer and intraepithelial neoplasia screening: A review. World J </a:t>
            </a:r>
            <a:r>
              <a:rPr lang="en-CA" dirty="0" err="1"/>
              <a:t>Gastrointest</a:t>
            </a:r>
            <a:r>
              <a:rPr lang="en-CA" dirty="0"/>
              <a:t> Surg. 2016 Jan 27; 8(1): 41–51.</a:t>
            </a:r>
            <a:endParaRPr lang="en-US" dirty="0"/>
          </a:p>
          <a:p>
            <a:endParaRPr lang="en-US" dirty="0"/>
          </a:p>
        </p:txBody>
      </p:sp>
    </p:spTree>
    <p:extLst>
      <p:ext uri="{BB962C8B-B14F-4D97-AF65-F5344CB8AC3E}">
        <p14:creationId xmlns:p14="http://schemas.microsoft.com/office/powerpoint/2010/main" val="2650806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0F8B-F666-0745-9124-A746121B9624}"/>
              </a:ext>
            </a:extLst>
          </p:cNvPr>
          <p:cNvSpPr>
            <a:spLocks noGrp="1"/>
          </p:cNvSpPr>
          <p:nvPr>
            <p:ph type="title"/>
          </p:nvPr>
        </p:nvSpPr>
        <p:spPr/>
        <p:txBody>
          <a:bodyPr/>
          <a:lstStyle/>
          <a:p>
            <a:r>
              <a:rPr lang="en-US" dirty="0"/>
              <a:t>Screening for AIN and Anal Cancer</a:t>
            </a:r>
          </a:p>
        </p:txBody>
      </p:sp>
      <p:sp>
        <p:nvSpPr>
          <p:cNvPr id="3" name="Content Placeholder 2">
            <a:extLst>
              <a:ext uri="{FF2B5EF4-FFF2-40B4-BE49-F238E27FC236}">
                <a16:creationId xmlns:a16="http://schemas.microsoft.com/office/drawing/2014/main" id="{84B36E3A-2F37-334A-9E29-202BB6AF66D3}"/>
              </a:ext>
            </a:extLst>
          </p:cNvPr>
          <p:cNvSpPr>
            <a:spLocks noGrp="1"/>
          </p:cNvSpPr>
          <p:nvPr>
            <p:ph idx="1"/>
          </p:nvPr>
        </p:nvSpPr>
        <p:spPr/>
        <p:txBody>
          <a:bodyPr/>
          <a:lstStyle/>
          <a:p>
            <a:r>
              <a:rPr lang="en-CA" dirty="0"/>
              <a:t>There is a lack of evidence that screening reduces rates of anal cancer or mortality, so there are no guidelines in this area</a:t>
            </a:r>
          </a:p>
          <a:p>
            <a:r>
              <a:rPr lang="en-CA" dirty="0"/>
              <a:t>Anal cytology has not been shown to have any correlation with histology</a:t>
            </a:r>
          </a:p>
          <a:p>
            <a:r>
              <a:rPr lang="en-CA" dirty="0"/>
              <a:t>There is lack of consensus on how abnormal results should be managed</a:t>
            </a:r>
          </a:p>
          <a:p>
            <a:r>
              <a:rPr lang="en-CA" dirty="0"/>
              <a:t>The University of California San Francisco screening algorithm is the most widely disseminated</a:t>
            </a:r>
          </a:p>
          <a:p>
            <a:pPr lvl="1"/>
            <a:r>
              <a:rPr lang="en-CA" dirty="0"/>
              <a:t>All high risk patients are screened annually with an anal pap smear</a:t>
            </a:r>
          </a:p>
          <a:p>
            <a:pPr lvl="1"/>
            <a:r>
              <a:rPr lang="en-CA" dirty="0"/>
              <a:t>All atypical cytology results are referred for HRA</a:t>
            </a:r>
          </a:p>
        </p:txBody>
      </p:sp>
      <p:sp>
        <p:nvSpPr>
          <p:cNvPr id="4" name="Footer Placeholder 3">
            <a:extLst>
              <a:ext uri="{FF2B5EF4-FFF2-40B4-BE49-F238E27FC236}">
                <a16:creationId xmlns:a16="http://schemas.microsoft.com/office/drawing/2014/main" id="{639E582D-789A-6044-A93A-2E06DAB76D91}"/>
              </a:ext>
            </a:extLst>
          </p:cNvPr>
          <p:cNvSpPr>
            <a:spLocks noGrp="1"/>
          </p:cNvSpPr>
          <p:nvPr>
            <p:ph type="ftr" sz="quarter" idx="11"/>
          </p:nvPr>
        </p:nvSpPr>
        <p:spPr/>
        <p:txBody>
          <a:bodyPr/>
          <a:lstStyle/>
          <a:p>
            <a:r>
              <a:rPr lang="en-CA"/>
              <a:t>Leeds, I. Fang, S. Anal cancer and intraepithelial neoplasia screening: A review. World J Gastrointest Surg. 2016 Jan 27; 8(1): 41–51.</a:t>
            </a:r>
          </a:p>
          <a:p>
            <a:r>
              <a:rPr lang="en-CA"/>
              <a:t>
</a:t>
            </a:r>
            <a:endParaRPr lang="en-US" dirty="0"/>
          </a:p>
        </p:txBody>
      </p:sp>
    </p:spTree>
    <p:extLst>
      <p:ext uri="{BB962C8B-B14F-4D97-AF65-F5344CB8AC3E}">
        <p14:creationId xmlns:p14="http://schemas.microsoft.com/office/powerpoint/2010/main" val="1649162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41CFD-23C5-E64A-A8DE-623A7DB18956}"/>
              </a:ext>
            </a:extLst>
          </p:cNvPr>
          <p:cNvSpPr>
            <a:spLocks noGrp="1"/>
          </p:cNvSpPr>
          <p:nvPr>
            <p:ph type="title"/>
          </p:nvPr>
        </p:nvSpPr>
        <p:spPr/>
        <p:txBody>
          <a:bodyPr/>
          <a:lstStyle/>
          <a:p>
            <a:r>
              <a:rPr lang="en-US" dirty="0"/>
              <a:t>Recommendations – Cancer Care Ontario</a:t>
            </a:r>
          </a:p>
        </p:txBody>
      </p:sp>
      <p:sp>
        <p:nvSpPr>
          <p:cNvPr id="3" name="Content Placeholder 2">
            <a:extLst>
              <a:ext uri="{FF2B5EF4-FFF2-40B4-BE49-F238E27FC236}">
                <a16:creationId xmlns:a16="http://schemas.microsoft.com/office/drawing/2014/main" id="{609F8658-98E0-934C-8A21-2E40530D2835}"/>
              </a:ext>
            </a:extLst>
          </p:cNvPr>
          <p:cNvSpPr>
            <a:spLocks noGrp="1"/>
          </p:cNvSpPr>
          <p:nvPr>
            <p:ph idx="1"/>
          </p:nvPr>
        </p:nvSpPr>
        <p:spPr/>
        <p:txBody>
          <a:bodyPr/>
          <a:lstStyle/>
          <a:p>
            <a:r>
              <a:rPr lang="en-CA" dirty="0"/>
              <a:t>CCO does not provide guidelines for screening for anal cancer in Ontario. </a:t>
            </a:r>
          </a:p>
          <a:p>
            <a:r>
              <a:rPr lang="en-CA" dirty="0"/>
              <a:t>“Experts suggest that anal pap testing should be conducted only in areas where there is access to cytopathology expertise for interpretation of results and appropriate follow-up of abnormal results (i.e. high-resolution </a:t>
            </a:r>
            <a:r>
              <a:rPr lang="en-CA" dirty="0" err="1"/>
              <a:t>anoscopy</a:t>
            </a:r>
            <a:r>
              <a:rPr lang="en-CA" dirty="0"/>
              <a:t>).”</a:t>
            </a:r>
          </a:p>
          <a:p>
            <a:endParaRPr lang="en-US" dirty="0"/>
          </a:p>
        </p:txBody>
      </p:sp>
      <p:sp>
        <p:nvSpPr>
          <p:cNvPr id="4" name="Footer Placeholder 3">
            <a:extLst>
              <a:ext uri="{FF2B5EF4-FFF2-40B4-BE49-F238E27FC236}">
                <a16:creationId xmlns:a16="http://schemas.microsoft.com/office/drawing/2014/main" id="{BF92035C-6EA3-D044-804A-1BEB0E8804E3}"/>
              </a:ext>
            </a:extLst>
          </p:cNvPr>
          <p:cNvSpPr>
            <a:spLocks noGrp="1"/>
          </p:cNvSpPr>
          <p:nvPr>
            <p:ph type="ftr" sz="quarter" idx="11"/>
          </p:nvPr>
        </p:nvSpPr>
        <p:spPr/>
        <p:txBody>
          <a:bodyPr/>
          <a:lstStyle/>
          <a:p>
            <a:r>
              <a:rPr lang="en-US"/>
              <a:t>E-mail correspondance from Cancer Care Ontario, Jan 30, 2019</a:t>
            </a:r>
            <a:endParaRPr lang="en-US" dirty="0"/>
          </a:p>
        </p:txBody>
      </p:sp>
    </p:spTree>
    <p:extLst>
      <p:ext uri="{BB962C8B-B14F-4D97-AF65-F5344CB8AC3E}">
        <p14:creationId xmlns:p14="http://schemas.microsoft.com/office/powerpoint/2010/main" val="2025502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92E1A-0CA9-694A-A4F3-080057A9BE8E}"/>
              </a:ext>
            </a:extLst>
          </p:cNvPr>
          <p:cNvSpPr>
            <a:spLocks noGrp="1"/>
          </p:cNvSpPr>
          <p:nvPr>
            <p:ph type="title"/>
          </p:nvPr>
        </p:nvSpPr>
        <p:spPr/>
        <p:txBody>
          <a:bodyPr>
            <a:normAutofit fontScale="90000"/>
          </a:bodyPr>
          <a:lstStyle/>
          <a:p>
            <a:br>
              <a:rPr lang="en-US" dirty="0"/>
            </a:br>
            <a:r>
              <a:rPr lang="en-US" dirty="0"/>
              <a:t>recommendations – Canadian Cancer Society</a:t>
            </a:r>
          </a:p>
        </p:txBody>
      </p:sp>
      <p:sp>
        <p:nvSpPr>
          <p:cNvPr id="3" name="Content Placeholder 2">
            <a:extLst>
              <a:ext uri="{FF2B5EF4-FFF2-40B4-BE49-F238E27FC236}">
                <a16:creationId xmlns:a16="http://schemas.microsoft.com/office/drawing/2014/main" id="{0F374606-2B33-C24B-8255-64F187B7A18F}"/>
              </a:ext>
            </a:extLst>
          </p:cNvPr>
          <p:cNvSpPr>
            <a:spLocks noGrp="1"/>
          </p:cNvSpPr>
          <p:nvPr>
            <p:ph idx="1"/>
          </p:nvPr>
        </p:nvSpPr>
        <p:spPr/>
        <p:txBody>
          <a:bodyPr>
            <a:normAutofit/>
          </a:bodyPr>
          <a:lstStyle/>
          <a:p>
            <a:r>
              <a:rPr lang="en-CA" dirty="0"/>
              <a:t>“Some health professionals now recommend routine anal cancer screening for HIV-positive and HIV-negative MSM, using </a:t>
            </a:r>
            <a:r>
              <a:rPr lang="en-CA" dirty="0">
                <a:hlinkClick r:id="rId2"/>
              </a:rPr>
              <a:t>an anal Pap test</a:t>
            </a:r>
            <a:r>
              <a:rPr lang="en-CA" dirty="0"/>
              <a:t>, similar to the Pap test done to detect cervical cell changes in women and trans men. Others refer MSM clients for </a:t>
            </a:r>
            <a:r>
              <a:rPr lang="en-CA" dirty="0">
                <a:hlinkClick r:id="rId3"/>
              </a:rPr>
              <a:t>High Resolution Anoscopy</a:t>
            </a:r>
            <a:r>
              <a:rPr lang="en-CA" dirty="0"/>
              <a:t>.</a:t>
            </a:r>
          </a:p>
          <a:p>
            <a:r>
              <a:rPr lang="en-CA" dirty="0"/>
              <a:t>Studies show that annual screening of HIV-positive MSM and screening every 2-3 years for HIV-negative MSM provides benefits in both life expectancy and cost effectiveness.”</a:t>
            </a:r>
          </a:p>
          <a:p>
            <a:endParaRPr lang="en-US" dirty="0"/>
          </a:p>
        </p:txBody>
      </p:sp>
      <p:sp>
        <p:nvSpPr>
          <p:cNvPr id="4" name="Footer Placeholder 3">
            <a:extLst>
              <a:ext uri="{FF2B5EF4-FFF2-40B4-BE49-F238E27FC236}">
                <a16:creationId xmlns:a16="http://schemas.microsoft.com/office/drawing/2014/main" id="{733C5D90-BA19-1B42-B47E-C9E64B2001BD}"/>
              </a:ext>
            </a:extLst>
          </p:cNvPr>
          <p:cNvSpPr>
            <a:spLocks noGrp="1"/>
          </p:cNvSpPr>
          <p:nvPr>
            <p:ph type="ftr" sz="quarter" idx="11"/>
          </p:nvPr>
        </p:nvSpPr>
        <p:spPr/>
        <p:txBody>
          <a:bodyPr/>
          <a:lstStyle/>
          <a:p>
            <a:r>
              <a:rPr lang="en-CA" dirty="0"/>
              <a:t>Colon cancer screening guidelines for gay and bisexual men</a:t>
            </a:r>
          </a:p>
          <a:p>
            <a:r>
              <a:rPr lang="en-US" dirty="0"/>
              <a:t>. Canadian Cancer Society  http://</a:t>
            </a:r>
            <a:r>
              <a:rPr lang="en-US" dirty="0" err="1"/>
              <a:t>convio.cancer.ca</a:t>
            </a:r>
            <a:r>
              <a:rPr lang="en-US" dirty="0"/>
              <a:t>/site/</a:t>
            </a:r>
            <a:r>
              <a:rPr lang="en-US" dirty="0" err="1"/>
              <a:t>PageServer?pagename</a:t>
            </a:r>
            <a:r>
              <a:rPr lang="en-US" dirty="0"/>
              <a:t>=SSL_ON_HCP_HCPG_Colon#_</a:t>
            </a:r>
            <a:r>
              <a:rPr lang="en-US" dirty="0" err="1"/>
              <a:t>Anal_Pap_test</a:t>
            </a:r>
            <a:endParaRPr lang="en-US" dirty="0"/>
          </a:p>
        </p:txBody>
      </p:sp>
    </p:spTree>
    <p:extLst>
      <p:ext uri="{BB962C8B-B14F-4D97-AF65-F5344CB8AC3E}">
        <p14:creationId xmlns:p14="http://schemas.microsoft.com/office/powerpoint/2010/main" val="2741970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0A3E-D16E-774E-A4D2-C7E4629342A8}"/>
              </a:ext>
            </a:extLst>
          </p:cNvPr>
          <p:cNvSpPr>
            <a:spLocks noGrp="1"/>
          </p:cNvSpPr>
          <p:nvPr>
            <p:ph type="title"/>
          </p:nvPr>
        </p:nvSpPr>
        <p:spPr/>
        <p:txBody>
          <a:bodyPr/>
          <a:lstStyle/>
          <a:p>
            <a:r>
              <a:rPr lang="en-US" dirty="0"/>
              <a:t>How to perform an Anal Pap</a:t>
            </a:r>
          </a:p>
        </p:txBody>
      </p:sp>
      <p:sp>
        <p:nvSpPr>
          <p:cNvPr id="3" name="Content Placeholder 2">
            <a:extLst>
              <a:ext uri="{FF2B5EF4-FFF2-40B4-BE49-F238E27FC236}">
                <a16:creationId xmlns:a16="http://schemas.microsoft.com/office/drawing/2014/main" id="{31BF3BBC-92E8-A846-9867-18EC155EA851}"/>
              </a:ext>
            </a:extLst>
          </p:cNvPr>
          <p:cNvSpPr>
            <a:spLocks noGrp="1"/>
          </p:cNvSpPr>
          <p:nvPr>
            <p:ph idx="1"/>
          </p:nvPr>
        </p:nvSpPr>
        <p:spPr/>
        <p:txBody>
          <a:bodyPr>
            <a:normAutofit/>
          </a:bodyPr>
          <a:lstStyle/>
          <a:p>
            <a:r>
              <a:rPr lang="en-CA" dirty="0"/>
              <a:t>Avoid anal sex, douching, and the use of enemas for 24 hours prior to this procedure</a:t>
            </a:r>
          </a:p>
          <a:p>
            <a:r>
              <a:rPr lang="en-CA" dirty="0"/>
              <a:t>Use a water-moistened Dacron swab to collect cells (prior to </a:t>
            </a:r>
            <a:r>
              <a:rPr lang="en-CA" dirty="0" err="1"/>
              <a:t>anoscopy</a:t>
            </a:r>
            <a:r>
              <a:rPr lang="en-CA" dirty="0"/>
              <a:t> or anal examination)</a:t>
            </a:r>
          </a:p>
          <a:p>
            <a:r>
              <a:rPr lang="en-CA" dirty="0"/>
              <a:t>With the patient in left lateral position, gently insert the swab until it cannot be advanced further – it will be proximal to the anorectal transformation zone (</a:t>
            </a:r>
            <a:r>
              <a:rPr lang="en-CA" dirty="0" err="1"/>
              <a:t>squamocolumnar</a:t>
            </a:r>
            <a:r>
              <a:rPr lang="en-CA" dirty="0"/>
              <a:t> junction)</a:t>
            </a:r>
          </a:p>
          <a:p>
            <a:r>
              <a:rPr lang="en-CA" dirty="0"/>
              <a:t>Withdraw the swab with lateral pressure using a spiral motion</a:t>
            </a:r>
          </a:p>
          <a:p>
            <a:r>
              <a:rPr lang="en-CA" dirty="0"/>
              <a:t>Sample may be processed using the </a:t>
            </a:r>
            <a:r>
              <a:rPr lang="en-CA" dirty="0" err="1"/>
              <a:t>ThinPrep</a:t>
            </a:r>
            <a:r>
              <a:rPr lang="en-CA" dirty="0"/>
              <a:t> liquid cytology technique</a:t>
            </a:r>
          </a:p>
          <a:p>
            <a:endParaRPr lang="en-US" dirty="0"/>
          </a:p>
        </p:txBody>
      </p:sp>
      <p:sp>
        <p:nvSpPr>
          <p:cNvPr id="4" name="Footer Placeholder 3">
            <a:extLst>
              <a:ext uri="{FF2B5EF4-FFF2-40B4-BE49-F238E27FC236}">
                <a16:creationId xmlns:a16="http://schemas.microsoft.com/office/drawing/2014/main" id="{8354FC41-252B-CC48-B8DF-53A6CCB8669C}"/>
              </a:ext>
            </a:extLst>
          </p:cNvPr>
          <p:cNvSpPr>
            <a:spLocks noGrp="1"/>
          </p:cNvSpPr>
          <p:nvPr>
            <p:ph type="ftr" sz="quarter" idx="11"/>
          </p:nvPr>
        </p:nvSpPr>
        <p:spPr/>
        <p:txBody>
          <a:bodyPr/>
          <a:lstStyle/>
          <a:p>
            <a:r>
              <a:rPr lang="en-CA" dirty="0"/>
              <a:t>Colon cancer screening guidelines for gay and bisexual men</a:t>
            </a:r>
          </a:p>
          <a:p>
            <a:r>
              <a:rPr lang="en-CA" dirty="0"/>
              <a:t>Canadian Cancer Society  http://</a:t>
            </a:r>
            <a:r>
              <a:rPr lang="en-CA" dirty="0" err="1"/>
              <a:t>convio.cancer.ca</a:t>
            </a:r>
            <a:r>
              <a:rPr lang="en-CA" dirty="0"/>
              <a:t>/site/</a:t>
            </a:r>
            <a:r>
              <a:rPr lang="en-CA" dirty="0" err="1"/>
              <a:t>PageServer?pagename</a:t>
            </a:r>
            <a:r>
              <a:rPr lang="en-CA" dirty="0"/>
              <a:t>=SSL_ON_HCP_HCPG_Colon#_</a:t>
            </a:r>
            <a:r>
              <a:rPr lang="en-CA" dirty="0" err="1"/>
              <a:t>Anal_Pap_test</a:t>
            </a:r>
            <a:endParaRPr lang="en-CA" dirty="0"/>
          </a:p>
          <a:p>
            <a:r>
              <a:rPr lang="en-CA" dirty="0"/>
              <a:t>
</a:t>
            </a:r>
            <a:endParaRPr lang="en-US" dirty="0"/>
          </a:p>
        </p:txBody>
      </p:sp>
    </p:spTree>
    <p:extLst>
      <p:ext uri="{BB962C8B-B14F-4D97-AF65-F5344CB8AC3E}">
        <p14:creationId xmlns:p14="http://schemas.microsoft.com/office/powerpoint/2010/main" val="2116226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D9FA-FE04-EC47-80A9-6B260800702D}"/>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47589B9F-0E52-394B-A110-DD5F3A473E05}"/>
              </a:ext>
            </a:extLst>
          </p:cNvPr>
          <p:cNvSpPr>
            <a:spLocks noGrp="1"/>
          </p:cNvSpPr>
          <p:nvPr>
            <p:ph idx="1"/>
          </p:nvPr>
        </p:nvSpPr>
        <p:spPr/>
        <p:txBody>
          <a:bodyPr/>
          <a:lstStyle/>
          <a:p>
            <a:r>
              <a:rPr lang="en-US" dirty="0"/>
              <a:t>Discuss currently available HPV vaccines, indications, and funding</a:t>
            </a:r>
          </a:p>
          <a:p>
            <a:r>
              <a:rPr lang="en-US" dirty="0"/>
              <a:t>Describe the role of HPV testing in screening for cervical cancer – current and future recommendations </a:t>
            </a:r>
          </a:p>
          <a:p>
            <a:r>
              <a:rPr lang="en-US" dirty="0"/>
              <a:t>Review recommendations for follow up in primary care after discharge from colposcopy</a:t>
            </a:r>
          </a:p>
          <a:p>
            <a:r>
              <a:rPr lang="en-US" dirty="0"/>
              <a:t>Discuss recommendations for screening for anal intraepithelial neoplasia and anal cancer, including anal pap tests and high resolution </a:t>
            </a:r>
            <a:r>
              <a:rPr lang="en-US" dirty="0" err="1"/>
              <a:t>anoscopy</a:t>
            </a:r>
            <a:r>
              <a:rPr lang="en-US" dirty="0"/>
              <a:t> </a:t>
            </a:r>
          </a:p>
          <a:p>
            <a:endParaRPr lang="en-US" dirty="0"/>
          </a:p>
        </p:txBody>
      </p:sp>
    </p:spTree>
    <p:extLst>
      <p:ext uri="{BB962C8B-B14F-4D97-AF65-F5344CB8AC3E}">
        <p14:creationId xmlns:p14="http://schemas.microsoft.com/office/powerpoint/2010/main" val="3473906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CE28-43B5-8344-88D0-BD9EB0DA0746}"/>
              </a:ext>
            </a:extLst>
          </p:cNvPr>
          <p:cNvSpPr>
            <a:spLocks noGrp="1"/>
          </p:cNvSpPr>
          <p:nvPr>
            <p:ph type="title"/>
          </p:nvPr>
        </p:nvSpPr>
        <p:spPr/>
        <p:txBody>
          <a:bodyPr/>
          <a:lstStyle/>
          <a:p>
            <a:r>
              <a:rPr lang="en-US" dirty="0"/>
              <a:t>What should we do? </a:t>
            </a:r>
          </a:p>
        </p:txBody>
      </p:sp>
      <p:sp>
        <p:nvSpPr>
          <p:cNvPr id="3" name="Content Placeholder 2">
            <a:extLst>
              <a:ext uri="{FF2B5EF4-FFF2-40B4-BE49-F238E27FC236}">
                <a16:creationId xmlns:a16="http://schemas.microsoft.com/office/drawing/2014/main" id="{BA5F0FDA-3832-4948-B2EE-CFB090B8E950}"/>
              </a:ext>
            </a:extLst>
          </p:cNvPr>
          <p:cNvSpPr>
            <a:spLocks noGrp="1"/>
          </p:cNvSpPr>
          <p:nvPr>
            <p:ph idx="1"/>
          </p:nvPr>
        </p:nvSpPr>
        <p:spPr/>
        <p:txBody>
          <a:bodyPr/>
          <a:lstStyle/>
          <a:p>
            <a:r>
              <a:rPr lang="en-US" dirty="0"/>
              <a:t>HIV positive MSM are recommended to have anal pap smears</a:t>
            </a:r>
          </a:p>
          <a:p>
            <a:r>
              <a:rPr lang="en-US" dirty="0"/>
              <a:t>HRA is not currently offered in London</a:t>
            </a:r>
          </a:p>
          <a:p>
            <a:r>
              <a:rPr lang="en-US" dirty="0"/>
              <a:t>Refer to the Immunodeficiency Clinic at Toronto General Hospital </a:t>
            </a:r>
          </a:p>
          <a:p>
            <a:r>
              <a:rPr lang="en-US" dirty="0"/>
              <a:t>For HSIL, symptoms, abnormal DRE or </a:t>
            </a:r>
            <a:r>
              <a:rPr lang="en-US" dirty="0" err="1"/>
              <a:t>anoscopy</a:t>
            </a:r>
            <a:r>
              <a:rPr lang="en-US" dirty="0"/>
              <a:t> in office – refer to colorectal surgeon</a:t>
            </a:r>
          </a:p>
        </p:txBody>
      </p:sp>
    </p:spTree>
    <p:extLst>
      <p:ext uri="{BB962C8B-B14F-4D97-AF65-F5344CB8AC3E}">
        <p14:creationId xmlns:p14="http://schemas.microsoft.com/office/powerpoint/2010/main" val="3401092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8921-ADBA-7641-9CA9-FC891C8738DD}"/>
              </a:ext>
            </a:extLst>
          </p:cNvPr>
          <p:cNvSpPr>
            <a:spLocks noGrp="1"/>
          </p:cNvSpPr>
          <p:nvPr>
            <p:ph type="title"/>
          </p:nvPr>
        </p:nvSpPr>
        <p:spPr/>
        <p:txBody>
          <a:bodyPr/>
          <a:lstStyle/>
          <a:p>
            <a:r>
              <a:rPr lang="en-US" dirty="0"/>
              <a:t>Treatment for AIN</a:t>
            </a:r>
          </a:p>
        </p:txBody>
      </p:sp>
      <p:sp>
        <p:nvSpPr>
          <p:cNvPr id="3" name="Content Placeholder 2">
            <a:extLst>
              <a:ext uri="{FF2B5EF4-FFF2-40B4-BE49-F238E27FC236}">
                <a16:creationId xmlns:a16="http://schemas.microsoft.com/office/drawing/2014/main" id="{CFD9CA99-CAAD-E54F-B926-0C7DFFC61A9A}"/>
              </a:ext>
            </a:extLst>
          </p:cNvPr>
          <p:cNvSpPr>
            <a:spLocks noGrp="1"/>
          </p:cNvSpPr>
          <p:nvPr>
            <p:ph idx="1"/>
          </p:nvPr>
        </p:nvSpPr>
        <p:spPr/>
        <p:txBody>
          <a:bodyPr/>
          <a:lstStyle/>
          <a:p>
            <a:r>
              <a:rPr lang="en-US" dirty="0"/>
              <a:t>Vaccinate - there is evidence that vaccination decreases AIN incidence</a:t>
            </a:r>
          </a:p>
          <a:p>
            <a:r>
              <a:rPr lang="en-US" dirty="0"/>
              <a:t>Smoking cessation</a:t>
            </a:r>
          </a:p>
          <a:p>
            <a:r>
              <a:rPr lang="en-US" dirty="0"/>
              <a:t>Expectant surveillance</a:t>
            </a:r>
          </a:p>
          <a:p>
            <a:r>
              <a:rPr lang="en-US" dirty="0"/>
              <a:t>Topical imiquimod or 5-FU</a:t>
            </a:r>
          </a:p>
          <a:p>
            <a:r>
              <a:rPr lang="en-US" dirty="0"/>
              <a:t>Wide local excision</a:t>
            </a:r>
          </a:p>
          <a:p>
            <a:r>
              <a:rPr lang="en-US" dirty="0"/>
              <a:t>Topical cryotherapy, </a:t>
            </a:r>
            <a:r>
              <a:rPr lang="en-US" dirty="0" err="1"/>
              <a:t>electocautery</a:t>
            </a:r>
            <a:r>
              <a:rPr lang="en-US" dirty="0"/>
              <a:t>, or infrared coagulation</a:t>
            </a:r>
          </a:p>
          <a:p>
            <a:r>
              <a:rPr lang="en-US" dirty="0"/>
              <a:t>Recurrence rates are high</a:t>
            </a:r>
          </a:p>
          <a:p>
            <a:endParaRPr lang="en-US" dirty="0"/>
          </a:p>
        </p:txBody>
      </p:sp>
      <p:sp>
        <p:nvSpPr>
          <p:cNvPr id="4" name="Footer Placeholder 3">
            <a:extLst>
              <a:ext uri="{FF2B5EF4-FFF2-40B4-BE49-F238E27FC236}">
                <a16:creationId xmlns:a16="http://schemas.microsoft.com/office/drawing/2014/main" id="{164190A0-BEFD-274E-836A-0948F4FCB0A5}"/>
              </a:ext>
            </a:extLst>
          </p:cNvPr>
          <p:cNvSpPr>
            <a:spLocks noGrp="1"/>
          </p:cNvSpPr>
          <p:nvPr>
            <p:ph type="ftr" sz="quarter" idx="11"/>
          </p:nvPr>
        </p:nvSpPr>
        <p:spPr/>
        <p:txBody>
          <a:bodyPr/>
          <a:lstStyle/>
          <a:p>
            <a:r>
              <a:rPr lang="en-CA"/>
              <a:t>Long, C, et al. Screening, Surveillance, and Treatment of Anal Intraepithelial Neoplasia. Clin Colon Rectal Surg. 2016 Mar; 29(1): 57–64.</a:t>
            </a:r>
          </a:p>
          <a:p>
            <a:r>
              <a:rPr lang="en-CA"/>
              <a:t>
</a:t>
            </a:r>
            <a:endParaRPr lang="en-US" dirty="0"/>
          </a:p>
        </p:txBody>
      </p:sp>
    </p:spTree>
    <p:extLst>
      <p:ext uri="{BB962C8B-B14F-4D97-AF65-F5344CB8AC3E}">
        <p14:creationId xmlns:p14="http://schemas.microsoft.com/office/powerpoint/2010/main" val="1895087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5C58-182C-A34A-8C1D-1B42D66D3680}"/>
              </a:ext>
            </a:extLst>
          </p:cNvPr>
          <p:cNvSpPr>
            <a:spLocks noGrp="1"/>
          </p:cNvSpPr>
          <p:nvPr>
            <p:ph type="title"/>
          </p:nvPr>
        </p:nvSpPr>
        <p:spPr/>
        <p:txBody>
          <a:bodyPr/>
          <a:lstStyle/>
          <a:p>
            <a:r>
              <a:rPr lang="en-US" dirty="0"/>
              <a:t>Take home messages</a:t>
            </a:r>
          </a:p>
        </p:txBody>
      </p:sp>
      <p:sp>
        <p:nvSpPr>
          <p:cNvPr id="3" name="Content Placeholder 2">
            <a:extLst>
              <a:ext uri="{FF2B5EF4-FFF2-40B4-BE49-F238E27FC236}">
                <a16:creationId xmlns:a16="http://schemas.microsoft.com/office/drawing/2014/main" id="{7B5F903E-DF0A-7F4C-84AC-EF29A4A6C99A}"/>
              </a:ext>
            </a:extLst>
          </p:cNvPr>
          <p:cNvSpPr>
            <a:spLocks noGrp="1"/>
          </p:cNvSpPr>
          <p:nvPr>
            <p:ph idx="1"/>
          </p:nvPr>
        </p:nvSpPr>
        <p:spPr/>
        <p:txBody>
          <a:bodyPr/>
          <a:lstStyle/>
          <a:p>
            <a:r>
              <a:rPr lang="en-US" dirty="0"/>
              <a:t>Vaccinate against HPV</a:t>
            </a:r>
          </a:p>
          <a:p>
            <a:r>
              <a:rPr lang="en-US" dirty="0"/>
              <a:t>Currently, only order HPV testing if you have a women age 30 or older with ASCUS</a:t>
            </a:r>
          </a:p>
          <a:p>
            <a:r>
              <a:rPr lang="en-US" dirty="0"/>
              <a:t>Screening for cervical cancer may change to primary HPV testing</a:t>
            </a:r>
          </a:p>
          <a:p>
            <a:r>
              <a:rPr lang="en-US" dirty="0"/>
              <a:t>Think of AIN and anal cancer in patients with HIV, immunosuppression, or MSM</a:t>
            </a:r>
          </a:p>
          <a:p>
            <a:r>
              <a:rPr lang="en-US" dirty="0"/>
              <a:t>There are no guidelines for screening for AIN, but you could considering doing an anal pap </a:t>
            </a:r>
          </a:p>
          <a:p>
            <a:endParaRPr lang="en-US" dirty="0"/>
          </a:p>
        </p:txBody>
      </p:sp>
    </p:spTree>
    <p:extLst>
      <p:ext uri="{BB962C8B-B14F-4D97-AF65-F5344CB8AC3E}">
        <p14:creationId xmlns:p14="http://schemas.microsoft.com/office/powerpoint/2010/main" val="1974768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E35D-03D6-C344-A5EF-8E54B309D67E}"/>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C39F824C-4319-4B44-BC03-08861A6A7F5F}"/>
              </a:ext>
            </a:extLst>
          </p:cNvPr>
          <p:cNvSpPr>
            <a:spLocks noGrp="1"/>
          </p:cNvSpPr>
          <p:nvPr>
            <p:ph idx="1"/>
          </p:nvPr>
        </p:nvSpPr>
        <p:spPr/>
        <p:txBody>
          <a:bodyPr>
            <a:normAutofit fontScale="70000" lnSpcReduction="20000"/>
          </a:bodyPr>
          <a:lstStyle/>
          <a:p>
            <a:r>
              <a:rPr lang="en-CA" dirty="0"/>
              <a:t>Update on HPV Vaccines. The Public Health Agency of Canada. January 2012 • Volume 38 • ACS-1 ISSN 1481-8531 https://</a:t>
            </a:r>
            <a:r>
              <a:rPr lang="en-CA" dirty="0" err="1"/>
              <a:t>doi.org</a:t>
            </a:r>
            <a:r>
              <a:rPr lang="en-CA" dirty="0"/>
              <a:t>/10.14745/ccdr.v38i00a01</a:t>
            </a:r>
          </a:p>
          <a:p>
            <a:r>
              <a:rPr lang="en-CA" dirty="0"/>
              <a:t>Updated Recommendations on Human Papillomavirus (HPV) Vaccines: 9-valent HPV vaccine 2-dose immunization schedule and the use of HPV vaccines in immunocompromised populations. An Advisory Committee Statement (ACS) National Advisory Committee on Immunization (NACI)</a:t>
            </a:r>
          </a:p>
          <a:p>
            <a:r>
              <a:rPr lang="en-US" dirty="0"/>
              <a:t>Nine-valent Human Papillomavirus (HPV9) Vaccine for Ontario’s High-Risk HPV Immunization Program: Information for Patients. MOHLTC. http://</a:t>
            </a:r>
            <a:r>
              <a:rPr lang="en-US" dirty="0" err="1"/>
              <a:t>health.gov.on.ca</a:t>
            </a:r>
            <a:r>
              <a:rPr lang="en-US" dirty="0"/>
              <a:t>/</a:t>
            </a:r>
            <a:r>
              <a:rPr lang="en-US" dirty="0" err="1"/>
              <a:t>en</a:t>
            </a:r>
            <a:r>
              <a:rPr lang="en-US" dirty="0"/>
              <a:t>/pro/programs/immunization/docs/hpv9_patient_fact_sheet.pdf</a:t>
            </a:r>
            <a:endParaRPr lang="en-CA" b="1" dirty="0"/>
          </a:p>
          <a:p>
            <a:r>
              <a:rPr lang="en-CA" dirty="0" err="1"/>
              <a:t>Plotnick</a:t>
            </a:r>
            <a:r>
              <a:rPr lang="en-CA" dirty="0"/>
              <a:t>, M; Craig, C. Should HPV Vaccination Be Offered to Mid-adult Women? J </a:t>
            </a:r>
            <a:r>
              <a:rPr lang="en-CA" dirty="0" err="1"/>
              <a:t>Obstet</a:t>
            </a:r>
            <a:r>
              <a:rPr lang="en-CA" dirty="0"/>
              <a:t> </a:t>
            </a:r>
            <a:r>
              <a:rPr lang="en-CA" dirty="0" err="1"/>
              <a:t>Gynaecol</a:t>
            </a:r>
            <a:r>
              <a:rPr lang="en-CA" dirty="0"/>
              <a:t> Can 2017;39(5):361e365 https://</a:t>
            </a:r>
            <a:r>
              <a:rPr lang="en-CA" dirty="0" err="1"/>
              <a:t>doi.org</a:t>
            </a:r>
            <a:r>
              <a:rPr lang="en-CA" dirty="0"/>
              <a:t>/10.1016/j.jogc.2017.01.015 </a:t>
            </a:r>
          </a:p>
          <a:p>
            <a:r>
              <a:rPr lang="en-CA" dirty="0"/>
              <a:t>Shaw, P. The History of Cervical Screening I: The Pap. Test. </a:t>
            </a:r>
            <a:r>
              <a:rPr lang="en-CA" dirty="0" err="1"/>
              <a:t>JSoc</a:t>
            </a:r>
            <a:r>
              <a:rPr lang="en-CA" dirty="0"/>
              <a:t> </a:t>
            </a:r>
            <a:r>
              <a:rPr lang="en-CA" dirty="0" err="1"/>
              <a:t>Obstet</a:t>
            </a:r>
            <a:r>
              <a:rPr lang="en-CA" dirty="0"/>
              <a:t> </a:t>
            </a:r>
            <a:r>
              <a:rPr lang="en-CA" dirty="0" err="1"/>
              <a:t>Gynaecol</a:t>
            </a:r>
            <a:r>
              <a:rPr lang="en-CA" dirty="0"/>
              <a:t> Can 2000;22(2): I I0-14</a:t>
            </a:r>
          </a:p>
          <a:p>
            <a:r>
              <a:rPr lang="en-CA" dirty="0" err="1"/>
              <a:t>Corkum</a:t>
            </a:r>
            <a:r>
              <a:rPr lang="en-CA" dirty="0"/>
              <a:t> M T, </a:t>
            </a:r>
            <a:r>
              <a:rPr lang="en-CA" dirty="0" err="1"/>
              <a:t>Shaddick</a:t>
            </a:r>
            <a:r>
              <a:rPr lang="en-CA" dirty="0"/>
              <a:t> H, </a:t>
            </a:r>
            <a:r>
              <a:rPr lang="en-CA" dirty="0" err="1"/>
              <a:t>Jewlal</a:t>
            </a:r>
            <a:r>
              <a:rPr lang="en-CA" dirty="0"/>
              <a:t> E, et al. (January 24, 2019) When Pap Testing Fails to Prevent Cervix Cancer: A Qualitative Study of the Experience of Screened Women Under 50 with Advanced Cervix Cancer in Canada. </a:t>
            </a:r>
            <a:r>
              <a:rPr lang="en-CA" dirty="0" err="1"/>
              <a:t>Cureus</a:t>
            </a:r>
            <a:r>
              <a:rPr lang="en-CA" dirty="0"/>
              <a:t> 11(1): e3950. DOI 10.7759/cureus.3950</a:t>
            </a:r>
          </a:p>
          <a:p>
            <a:r>
              <a:rPr lang="en-CA" dirty="0"/>
              <a:t>Public Health Agency of Canada. Update on Human Papillomavirus Vaccines. Jan, 2012. Volume 38, ACS – 1. https://</a:t>
            </a:r>
            <a:r>
              <a:rPr lang="en-CA" dirty="0" err="1"/>
              <a:t>www.canada.ca</a:t>
            </a:r>
            <a:r>
              <a:rPr lang="en-CA" dirty="0"/>
              <a:t>/</a:t>
            </a:r>
            <a:r>
              <a:rPr lang="en-CA" dirty="0" err="1"/>
              <a:t>en</a:t>
            </a:r>
            <a:r>
              <a:rPr lang="en-CA" dirty="0"/>
              <a:t>/public-health/services/reports-publications/</a:t>
            </a:r>
            <a:r>
              <a:rPr lang="en-CA" dirty="0" err="1"/>
              <a:t>canada</a:t>
            </a:r>
            <a:r>
              <a:rPr lang="en-CA" dirty="0"/>
              <a:t>-communicable-disease-report-</a:t>
            </a:r>
            <a:r>
              <a:rPr lang="en-CA" dirty="0" err="1"/>
              <a:t>ccdr</a:t>
            </a:r>
            <a:r>
              <a:rPr lang="en-CA" dirty="0"/>
              <a:t>/monthly-issue/2012-38/</a:t>
            </a:r>
            <a:r>
              <a:rPr lang="en-CA" dirty="0" err="1"/>
              <a:t>canada</a:t>
            </a:r>
            <a:r>
              <a:rPr lang="en-CA" dirty="0"/>
              <a:t>-communicable-disease-</a:t>
            </a:r>
            <a:r>
              <a:rPr lang="en-CA" dirty="0" err="1"/>
              <a:t>report.html</a:t>
            </a:r>
            <a:endParaRPr lang="en-CA" dirty="0"/>
          </a:p>
          <a:p>
            <a:endParaRPr lang="en-US" dirty="0"/>
          </a:p>
        </p:txBody>
      </p:sp>
    </p:spTree>
    <p:extLst>
      <p:ext uri="{BB962C8B-B14F-4D97-AF65-F5344CB8AC3E}">
        <p14:creationId xmlns:p14="http://schemas.microsoft.com/office/powerpoint/2010/main" val="1432293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09C7-FDC9-6C43-A515-C30169AF1F4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1142A64-EA68-CA4A-B433-1C6ED61F5950}"/>
              </a:ext>
            </a:extLst>
          </p:cNvPr>
          <p:cNvSpPr>
            <a:spLocks noGrp="1"/>
          </p:cNvSpPr>
          <p:nvPr>
            <p:ph idx="1"/>
          </p:nvPr>
        </p:nvSpPr>
        <p:spPr/>
        <p:txBody>
          <a:bodyPr>
            <a:normAutofit fontScale="77500" lnSpcReduction="20000"/>
          </a:bodyPr>
          <a:lstStyle/>
          <a:p>
            <a:r>
              <a:rPr lang="en-CA" dirty="0"/>
              <a:t>J. Murphy, E. Kennedy, S. Dunn, M. Fung </a:t>
            </a:r>
            <a:r>
              <a:rPr lang="en-CA" dirty="0" err="1"/>
              <a:t>Kee</a:t>
            </a:r>
            <a:r>
              <a:rPr lang="en-CA" dirty="0"/>
              <a:t> Fung, D. </a:t>
            </a:r>
            <a:r>
              <a:rPr lang="en-CA" dirty="0" err="1"/>
              <a:t>Gzik</a:t>
            </a:r>
            <a:r>
              <a:rPr lang="en-CA" dirty="0"/>
              <a:t>, C.M. </a:t>
            </a:r>
            <a:r>
              <a:rPr lang="en-CA" dirty="0" err="1"/>
              <a:t>McLachlin</a:t>
            </a:r>
            <a:r>
              <a:rPr lang="en-CA" dirty="0"/>
              <a:t>, M. Shier, and L. </a:t>
            </a:r>
            <a:r>
              <a:rPr lang="en-CA" dirty="0" err="1"/>
              <a:t>Paszat</a:t>
            </a:r>
            <a:r>
              <a:rPr lang="en-CA" dirty="0"/>
              <a:t>. Cervical Screening: Guideline Recommendations. A Quality Initiative of the</a:t>
            </a:r>
            <a:br>
              <a:rPr lang="en-CA" dirty="0"/>
            </a:br>
            <a:r>
              <a:rPr lang="en-CA" dirty="0"/>
              <a:t>Program in Evidence-Based Care (PEBC), Cancer Care Ontario (CCO). Original Report Date: May 20, 2005 Current Report Date: October 5, 2011 </a:t>
            </a:r>
          </a:p>
          <a:p>
            <a:r>
              <a:rPr lang="en-CA" dirty="0"/>
              <a:t>Cancer Care Ontario. Clinical Guidance: Recommended Best Practices for Delivery of Colposcopy Services in Ontario. June 2016.</a:t>
            </a:r>
          </a:p>
          <a:p>
            <a:r>
              <a:rPr lang="en-CA" dirty="0"/>
              <a:t>Colon cancer screening guidelines for gay and bisexual men. </a:t>
            </a:r>
            <a:r>
              <a:rPr lang="en-US" dirty="0"/>
              <a:t>Canadian Cancer Society  </a:t>
            </a:r>
            <a:r>
              <a:rPr lang="en-US" dirty="0">
                <a:hlinkClick r:id="rId2"/>
              </a:rPr>
              <a:t>http://convio.cancer.ca/site/PageServer?pagename=SSL_ON_HCP_HCPG_Colon#_Anal_Pap_test</a:t>
            </a:r>
            <a:endParaRPr lang="en-US" dirty="0"/>
          </a:p>
          <a:p>
            <a:r>
              <a:rPr lang="en-CA" dirty="0" err="1"/>
              <a:t>Steben</a:t>
            </a:r>
            <a:r>
              <a:rPr lang="en-CA" dirty="0"/>
              <a:t> M, et al. A Review of the Impact and Effectiveness of the Quadrivalent Human Papillomavirus Vaccine: 10 Years of Clinical Experience in Canada </a:t>
            </a:r>
            <a:r>
              <a:rPr lang="en-CA" dirty="0" err="1"/>
              <a:t>Obstet</a:t>
            </a:r>
            <a:r>
              <a:rPr lang="en-CA" dirty="0"/>
              <a:t> </a:t>
            </a:r>
            <a:r>
              <a:rPr lang="en-CA" dirty="0" err="1"/>
              <a:t>Gynaecol</a:t>
            </a:r>
            <a:r>
              <a:rPr lang="en-CA" dirty="0"/>
              <a:t> Can 2018;40(12):1635–1645 </a:t>
            </a:r>
          </a:p>
          <a:p>
            <a:r>
              <a:rPr lang="en-CA" dirty="0"/>
              <a:t>Leeds I, Fang S. Anal cancer and intraepithelial neoplasia screening: A review. </a:t>
            </a:r>
            <a:r>
              <a:rPr lang="en-CA" dirty="0">
                <a:hlinkClick r:id="rId3"/>
              </a:rPr>
              <a:t>World J Gastrointest Surg</a:t>
            </a:r>
            <a:r>
              <a:rPr lang="en-CA" dirty="0"/>
              <a:t>. 2016 Jan 27; 8(1): 41–51.</a:t>
            </a:r>
          </a:p>
          <a:p>
            <a:r>
              <a:rPr lang="en-CA" dirty="0"/>
              <a:t>Medford R, </a:t>
            </a:r>
            <a:r>
              <a:rPr lang="en-CA" dirty="0" err="1"/>
              <a:t>Salit</a:t>
            </a:r>
            <a:r>
              <a:rPr lang="en-CA" dirty="0"/>
              <a:t> I. Anal cancer and intraepithelial neoplasia: epidemiology, screening and prevention of a sexually transmitted disease CMAJ, February 3, 2015, 187(2).</a:t>
            </a:r>
          </a:p>
          <a:p>
            <a:endParaRPr lang="en-US" dirty="0"/>
          </a:p>
        </p:txBody>
      </p:sp>
    </p:spTree>
    <p:extLst>
      <p:ext uri="{BB962C8B-B14F-4D97-AF65-F5344CB8AC3E}">
        <p14:creationId xmlns:p14="http://schemas.microsoft.com/office/powerpoint/2010/main" val="2094226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E691F-F3D1-D244-8206-C579FCB0A9D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BBA15BD-880C-874F-9B73-4536F9DB11D3}"/>
              </a:ext>
            </a:extLst>
          </p:cNvPr>
          <p:cNvSpPr>
            <a:spLocks noGrp="1"/>
          </p:cNvSpPr>
          <p:nvPr>
            <p:ph idx="1"/>
          </p:nvPr>
        </p:nvSpPr>
        <p:spPr/>
        <p:txBody>
          <a:bodyPr>
            <a:normAutofit fontScale="92500" lnSpcReduction="10000"/>
          </a:bodyPr>
          <a:lstStyle/>
          <a:p>
            <a:r>
              <a:rPr lang="en-CA" dirty="0" err="1"/>
              <a:t>Provencher</a:t>
            </a:r>
            <a:r>
              <a:rPr lang="en-CA" dirty="0"/>
              <a:t> D, Murphy K. The Role of HPV Testing. JOCG. 2007. </a:t>
            </a:r>
            <a:r>
              <a:rPr lang="en-CA" u="sng" dirty="0">
                <a:hlinkClick r:id="rId2"/>
              </a:rPr>
              <a:t>www.jogc.com/article/S1701-2163(16)32576-2/fulltext</a:t>
            </a:r>
            <a:endParaRPr lang="en-CA" u="sng" dirty="0"/>
          </a:p>
          <a:p>
            <a:r>
              <a:rPr lang="en-US" sz="2400" dirty="0"/>
              <a:t>Murphy, et al. HPV Testing in Primary Cervical Screening: A Systematic Review and Meta-Analysis. </a:t>
            </a:r>
            <a:r>
              <a:rPr lang="en-CA" dirty="0"/>
              <a:t>J </a:t>
            </a:r>
            <a:r>
              <a:rPr lang="en-CA" dirty="0" err="1"/>
              <a:t>Obstet</a:t>
            </a:r>
            <a:r>
              <a:rPr lang="en-CA" dirty="0"/>
              <a:t> </a:t>
            </a:r>
            <a:r>
              <a:rPr lang="en-CA" dirty="0" err="1"/>
              <a:t>Gynaecol</a:t>
            </a:r>
            <a:r>
              <a:rPr lang="en-CA" dirty="0"/>
              <a:t> Can 2012;34(5):443–452 </a:t>
            </a:r>
          </a:p>
          <a:p>
            <a:r>
              <a:rPr lang="en-CA" dirty="0"/>
              <a:t>Ogilvie, GS et al. Effect of Screening With Primary Cervical HPV Testing vs Cytology Testing on High-grade Cervical Intraepithelial Neoplasia at 48 Months: The HPV FOCAL Randomized Clinical Trial. </a:t>
            </a:r>
            <a:r>
              <a:rPr lang="pt" u="sng" dirty="0">
                <a:hlinkClick r:id="rId3" tooltip="JAMA."/>
              </a:rPr>
              <a:t>JAMA.</a:t>
            </a:r>
            <a:r>
              <a:rPr lang="pt" dirty="0"/>
              <a:t> 2018 </a:t>
            </a:r>
            <a:r>
              <a:rPr lang="pt" dirty="0" err="1"/>
              <a:t>Jul</a:t>
            </a:r>
            <a:r>
              <a:rPr lang="pt" dirty="0"/>
              <a:t> 3;320(1):43-52. </a:t>
            </a:r>
            <a:r>
              <a:rPr lang="pt" dirty="0" err="1"/>
              <a:t>doi</a:t>
            </a:r>
            <a:r>
              <a:rPr lang="pt" dirty="0"/>
              <a:t>: 10.1001/jama.2018.7464.</a:t>
            </a:r>
            <a:endParaRPr lang="en-CA" dirty="0"/>
          </a:p>
          <a:p>
            <a:r>
              <a:rPr lang="en-CA" dirty="0" err="1"/>
              <a:t>Palefsky</a:t>
            </a:r>
            <a:r>
              <a:rPr lang="en-CA" dirty="0"/>
              <a:t> JM, Holly EA, Ralston ML, et al. Prevalence and risk factors for human papillomavirus infection of the anal canal in human immunodeficiency virus (HIV)-positive and HIV-negative homosexual men. J Infect Dis. 1998 02;177(2):361-7.</a:t>
            </a:r>
          </a:p>
          <a:p>
            <a:r>
              <a:rPr lang="en-US" dirty="0"/>
              <a:t>Long, C, et al. </a:t>
            </a:r>
            <a:r>
              <a:rPr lang="en-CA" dirty="0"/>
              <a:t>Screening, Surveillance, and Treatment of Anal Intraepithelial Neoplasia. </a:t>
            </a:r>
            <a:r>
              <a:rPr lang="en-CA" dirty="0">
                <a:hlinkClick r:id="rId4"/>
              </a:rPr>
              <a:t>Clin Colon Rectal Surg</a:t>
            </a:r>
            <a:r>
              <a:rPr lang="en-CA" dirty="0"/>
              <a:t>. 2016 Mar; 29(1): 57–64.</a:t>
            </a:r>
          </a:p>
          <a:p>
            <a:endParaRPr lang="en-CA" dirty="0"/>
          </a:p>
          <a:p>
            <a:endParaRPr lang="en-US" dirty="0"/>
          </a:p>
        </p:txBody>
      </p:sp>
    </p:spTree>
    <p:extLst>
      <p:ext uri="{BB962C8B-B14F-4D97-AF65-F5344CB8AC3E}">
        <p14:creationId xmlns:p14="http://schemas.microsoft.com/office/powerpoint/2010/main" val="123953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52BB-985C-5342-826F-51D896E2CC88}"/>
              </a:ext>
            </a:extLst>
          </p:cNvPr>
          <p:cNvSpPr>
            <a:spLocks noGrp="1"/>
          </p:cNvSpPr>
          <p:nvPr>
            <p:ph type="title"/>
          </p:nvPr>
        </p:nvSpPr>
        <p:spPr/>
        <p:txBody>
          <a:bodyPr/>
          <a:lstStyle/>
          <a:p>
            <a:r>
              <a:rPr lang="en-US" dirty="0"/>
              <a:t>Human Papilloma Virus</a:t>
            </a:r>
          </a:p>
        </p:txBody>
      </p:sp>
      <p:sp>
        <p:nvSpPr>
          <p:cNvPr id="3" name="Content Placeholder 2">
            <a:extLst>
              <a:ext uri="{FF2B5EF4-FFF2-40B4-BE49-F238E27FC236}">
                <a16:creationId xmlns:a16="http://schemas.microsoft.com/office/drawing/2014/main" id="{68D2EAEF-7B03-4846-B159-E3A1E9677D69}"/>
              </a:ext>
            </a:extLst>
          </p:cNvPr>
          <p:cNvSpPr>
            <a:spLocks noGrp="1"/>
          </p:cNvSpPr>
          <p:nvPr>
            <p:ph idx="1"/>
          </p:nvPr>
        </p:nvSpPr>
        <p:spPr/>
        <p:txBody>
          <a:bodyPr/>
          <a:lstStyle/>
          <a:p>
            <a:r>
              <a:rPr lang="en-US" dirty="0"/>
              <a:t>In the absence of vaccination, an estimated 75% of sexually active Canadians will be infected with HPV</a:t>
            </a:r>
          </a:p>
          <a:p>
            <a:r>
              <a:rPr lang="en-CA" dirty="0"/>
              <a:t>Persistent infection with high-risk HPV types can lead to the development of pre-cancerous lesions </a:t>
            </a:r>
          </a:p>
          <a:p>
            <a:r>
              <a:rPr lang="en-CA" dirty="0"/>
              <a:t>These can progress to cancers of the cervix, vulva, and vagina in females, penile cancer in males, and anal and oropharyngeal cancer in both females and males</a:t>
            </a:r>
          </a:p>
          <a:p>
            <a:r>
              <a:rPr lang="en-CA" b="1" dirty="0"/>
              <a:t>The total burden of HPV-associated cancers among both genders is estimated at 5.2% of all cancers worldwide</a:t>
            </a:r>
            <a:endParaRPr lang="en-US" b="1" dirty="0"/>
          </a:p>
          <a:p>
            <a:endParaRPr lang="en-US" dirty="0"/>
          </a:p>
          <a:p>
            <a:endParaRPr lang="en-US" dirty="0"/>
          </a:p>
        </p:txBody>
      </p:sp>
      <p:sp>
        <p:nvSpPr>
          <p:cNvPr id="4" name="Footer Placeholder 3">
            <a:extLst>
              <a:ext uri="{FF2B5EF4-FFF2-40B4-BE49-F238E27FC236}">
                <a16:creationId xmlns:a16="http://schemas.microsoft.com/office/drawing/2014/main" id="{41C5D160-84F8-CB44-AE64-0CA9CBB10A03}"/>
              </a:ext>
            </a:extLst>
          </p:cNvPr>
          <p:cNvSpPr>
            <a:spLocks noGrp="1"/>
          </p:cNvSpPr>
          <p:nvPr>
            <p:ph type="ftr" sz="quarter" idx="11"/>
          </p:nvPr>
        </p:nvSpPr>
        <p:spPr/>
        <p:txBody>
          <a:bodyPr/>
          <a:lstStyle/>
          <a:p>
            <a:r>
              <a:rPr lang="en-CA"/>
              <a:t>Updated Recommendations on Human Papillomavirus (HPV) Vaccines: 9-valent HPV vaccine 2-dose immunization schedule and the use of HPV vaccines in immunocompromised populations
An Advisory Committee Statement (ACS) National Advisory Committee on Immunization (NACI</a:t>
            </a:r>
            <a:endParaRPr lang="en-US" dirty="0"/>
          </a:p>
        </p:txBody>
      </p:sp>
    </p:spTree>
    <p:extLst>
      <p:ext uri="{BB962C8B-B14F-4D97-AF65-F5344CB8AC3E}">
        <p14:creationId xmlns:p14="http://schemas.microsoft.com/office/powerpoint/2010/main" val="426644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99E94-E965-254F-AF36-435322BEADF2}"/>
              </a:ext>
            </a:extLst>
          </p:cNvPr>
          <p:cNvSpPr>
            <a:spLocks noGrp="1"/>
          </p:cNvSpPr>
          <p:nvPr>
            <p:ph type="title"/>
          </p:nvPr>
        </p:nvSpPr>
        <p:spPr/>
        <p:txBody>
          <a:bodyPr/>
          <a:lstStyle/>
          <a:p>
            <a:r>
              <a:rPr lang="en-US" dirty="0"/>
              <a:t>HPV Vaccination</a:t>
            </a:r>
          </a:p>
        </p:txBody>
      </p:sp>
      <p:sp>
        <p:nvSpPr>
          <p:cNvPr id="3" name="Content Placeholder 2">
            <a:extLst>
              <a:ext uri="{FF2B5EF4-FFF2-40B4-BE49-F238E27FC236}">
                <a16:creationId xmlns:a16="http://schemas.microsoft.com/office/drawing/2014/main" id="{1AD0B02E-6600-1840-B26C-AA599AA9406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3933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14E4-ECFB-3645-8444-5B6845A68AA8}"/>
              </a:ext>
            </a:extLst>
          </p:cNvPr>
          <p:cNvSpPr>
            <a:spLocks noGrp="1"/>
          </p:cNvSpPr>
          <p:nvPr>
            <p:ph type="title"/>
          </p:nvPr>
        </p:nvSpPr>
        <p:spPr/>
        <p:txBody>
          <a:bodyPr/>
          <a:lstStyle/>
          <a:p>
            <a:r>
              <a:rPr lang="en-US" dirty="0"/>
              <a:t>HPV Vaccination</a:t>
            </a:r>
          </a:p>
        </p:txBody>
      </p:sp>
      <p:sp>
        <p:nvSpPr>
          <p:cNvPr id="3" name="Content Placeholder 2">
            <a:extLst>
              <a:ext uri="{FF2B5EF4-FFF2-40B4-BE49-F238E27FC236}">
                <a16:creationId xmlns:a16="http://schemas.microsoft.com/office/drawing/2014/main" id="{1914FB01-A867-8F49-A7A2-21E29FCBDFD2}"/>
              </a:ext>
            </a:extLst>
          </p:cNvPr>
          <p:cNvSpPr>
            <a:spLocks noGrp="1"/>
          </p:cNvSpPr>
          <p:nvPr>
            <p:ph idx="1"/>
          </p:nvPr>
        </p:nvSpPr>
        <p:spPr/>
        <p:txBody>
          <a:bodyPr/>
          <a:lstStyle/>
          <a:p>
            <a:r>
              <a:rPr lang="en-CA" dirty="0"/>
              <a:t>In Canada, immunization against HPV types 16 and 18 can prevent approximately 70% of anogenital cancers and 60% of high-risk precancerous cervical lesions</a:t>
            </a:r>
          </a:p>
          <a:p>
            <a:r>
              <a:rPr lang="en-US" dirty="0"/>
              <a:t>HPV9 </a:t>
            </a:r>
            <a:r>
              <a:rPr lang="en-CA" dirty="0"/>
              <a:t>can prevent up to an additional 14% of anogenital cancers and up to 30% of high-risk precancerous cervical lesions caused by the additional five HPV types (31, 33, 45, 52 and 58)</a:t>
            </a:r>
            <a:endParaRPr lang="en-US" dirty="0"/>
          </a:p>
          <a:p>
            <a:endParaRPr lang="en-US" dirty="0"/>
          </a:p>
        </p:txBody>
      </p:sp>
    </p:spTree>
    <p:extLst>
      <p:ext uri="{BB962C8B-B14F-4D97-AF65-F5344CB8AC3E}">
        <p14:creationId xmlns:p14="http://schemas.microsoft.com/office/powerpoint/2010/main" val="106172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94DC-6287-D140-9BC7-7689D8563D35}"/>
              </a:ext>
            </a:extLst>
          </p:cNvPr>
          <p:cNvSpPr>
            <a:spLocks noGrp="1"/>
          </p:cNvSpPr>
          <p:nvPr>
            <p:ph type="title"/>
          </p:nvPr>
        </p:nvSpPr>
        <p:spPr/>
        <p:txBody>
          <a:bodyPr/>
          <a:lstStyle/>
          <a:p>
            <a:r>
              <a:rPr lang="en-US" dirty="0"/>
              <a:t>Available Vaccines Against HPV</a:t>
            </a:r>
          </a:p>
        </p:txBody>
      </p:sp>
      <p:sp>
        <p:nvSpPr>
          <p:cNvPr id="3" name="Content Placeholder 2">
            <a:extLst>
              <a:ext uri="{FF2B5EF4-FFF2-40B4-BE49-F238E27FC236}">
                <a16:creationId xmlns:a16="http://schemas.microsoft.com/office/drawing/2014/main" id="{B7A05C79-E3F2-564C-BC73-3249C13042BD}"/>
              </a:ext>
            </a:extLst>
          </p:cNvPr>
          <p:cNvSpPr>
            <a:spLocks noGrp="1"/>
          </p:cNvSpPr>
          <p:nvPr>
            <p:ph idx="1"/>
          </p:nvPr>
        </p:nvSpPr>
        <p:spPr/>
        <p:txBody>
          <a:bodyPr/>
          <a:lstStyle/>
          <a:p>
            <a:r>
              <a:rPr lang="en-US" b="1" dirty="0"/>
              <a:t>Gardasil 4 </a:t>
            </a:r>
            <a:r>
              <a:rPr lang="en-US" dirty="0"/>
              <a:t>– authorized for use in Canada since 2006 for prevention of HPV types 6, 11, 16, 18</a:t>
            </a:r>
          </a:p>
          <a:p>
            <a:r>
              <a:rPr lang="en-US" b="1" dirty="0" err="1"/>
              <a:t>Cervarix</a:t>
            </a:r>
            <a:r>
              <a:rPr lang="en-US" dirty="0"/>
              <a:t> – authorized in 2010, for prevention of HPV 16, 18</a:t>
            </a:r>
          </a:p>
          <a:p>
            <a:r>
              <a:rPr lang="en-US" b="1" dirty="0"/>
              <a:t>Gardasil 9 </a:t>
            </a:r>
            <a:r>
              <a:rPr lang="en-US" dirty="0"/>
              <a:t>–3 dose schedule authorized in 2015, to prevent HPV </a:t>
            </a:r>
            <a:r>
              <a:rPr lang="en-CA" dirty="0"/>
              <a:t>6, 11, 16, 18, 31, 33, 45, 52 and 58, </a:t>
            </a:r>
          </a:p>
          <a:p>
            <a:pPr lvl="1"/>
            <a:r>
              <a:rPr lang="en-CA" dirty="0"/>
              <a:t>For prevention of anogenital cancers, related pre-cancerous lesions, and AGWs</a:t>
            </a:r>
          </a:p>
        </p:txBody>
      </p:sp>
      <p:sp>
        <p:nvSpPr>
          <p:cNvPr id="4" name="Footer Placeholder 3">
            <a:extLst>
              <a:ext uri="{FF2B5EF4-FFF2-40B4-BE49-F238E27FC236}">
                <a16:creationId xmlns:a16="http://schemas.microsoft.com/office/drawing/2014/main" id="{F8C883A8-42BD-A046-8E2D-77F31173C28C}"/>
              </a:ext>
            </a:extLst>
          </p:cNvPr>
          <p:cNvSpPr>
            <a:spLocks noGrp="1"/>
          </p:cNvSpPr>
          <p:nvPr>
            <p:ph type="ftr" sz="quarter" idx="11"/>
          </p:nvPr>
        </p:nvSpPr>
        <p:spPr/>
        <p:txBody>
          <a:bodyPr/>
          <a:lstStyle/>
          <a:p>
            <a:r>
              <a:rPr lang="en-CA" dirty="0"/>
              <a:t>Updated Recommendations on Human Papillomavirus (HPV) Vaccines: 9-valent HPV vaccine 2-dose immunization schedule and the use of HPV vaccines in immunocompromised populations
An Advisory Committee Statement (ACS) National Advisory Committee on Immunization (NACI)</a:t>
            </a:r>
            <a:endParaRPr lang="en-US" dirty="0"/>
          </a:p>
        </p:txBody>
      </p:sp>
    </p:spTree>
    <p:extLst>
      <p:ext uri="{BB962C8B-B14F-4D97-AF65-F5344CB8AC3E}">
        <p14:creationId xmlns:p14="http://schemas.microsoft.com/office/powerpoint/2010/main" val="23440141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34689</TotalTime>
  <Words>4486</Words>
  <Application>Microsoft Macintosh PowerPoint</Application>
  <PresentationFormat>Widescreen</PresentationFormat>
  <Paragraphs>389</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Tw Cen MT</vt:lpstr>
      <vt:lpstr>Tw Cen MT Condensed</vt:lpstr>
      <vt:lpstr>Wingdings 3</vt:lpstr>
      <vt:lpstr>Integral</vt:lpstr>
      <vt:lpstr>Updates in HPV</vt:lpstr>
      <vt:lpstr>Faculty/ Presenter Disclosure</vt:lpstr>
      <vt:lpstr>Disclosure of Commercial Support</vt:lpstr>
      <vt:lpstr>Mitigating Potential Bias</vt:lpstr>
      <vt:lpstr>Learning objectives</vt:lpstr>
      <vt:lpstr>Human Papilloma Virus</vt:lpstr>
      <vt:lpstr>HPV Vaccination</vt:lpstr>
      <vt:lpstr>HPV Vaccination</vt:lpstr>
      <vt:lpstr>Available Vaccines Against HPV</vt:lpstr>
      <vt:lpstr>Who should be vaccinated</vt:lpstr>
      <vt:lpstr>Dose Schedule</vt:lpstr>
      <vt:lpstr>Publicly Funded HPV vaccines In Ontario</vt:lpstr>
      <vt:lpstr>Publicly Funded HPV vaccines In Ontario</vt:lpstr>
      <vt:lpstr>High risk HPV immunization Program</vt:lpstr>
      <vt:lpstr>Which one should I prescribe?</vt:lpstr>
      <vt:lpstr>Should mid-adult women receive the vaccine?</vt:lpstr>
      <vt:lpstr>Should mid-adult women receive the vaccine?</vt:lpstr>
      <vt:lpstr>Effectiveness of HPV4 in Canada</vt:lpstr>
      <vt:lpstr>HPV and cervical cancer screening</vt:lpstr>
      <vt:lpstr>Papanicolaou smears</vt:lpstr>
      <vt:lpstr>Papanicolaou Smears</vt:lpstr>
      <vt:lpstr>When Pap Testing Fails to Prevent Cervix Cancer</vt:lpstr>
      <vt:lpstr>HPV testing in Screening Programs</vt:lpstr>
      <vt:lpstr>HPV testing in screening programs</vt:lpstr>
      <vt:lpstr>HPV FOCAL trial</vt:lpstr>
      <vt:lpstr>HPV Focal Trial</vt:lpstr>
      <vt:lpstr>HPV testing in Ontario</vt:lpstr>
      <vt:lpstr>HPV testing in Ontario</vt:lpstr>
      <vt:lpstr>Summary of Screening recommendations from 2005-2013</vt:lpstr>
      <vt:lpstr>PowerPoint Presentation</vt:lpstr>
      <vt:lpstr>HPV testing in primary screening</vt:lpstr>
      <vt:lpstr>How to order HPV testing</vt:lpstr>
      <vt:lpstr>PowerPoint Presentation</vt:lpstr>
      <vt:lpstr>Atypical squamous cells of undetermined significance </vt:lpstr>
      <vt:lpstr>When to refer to Colposcopy</vt:lpstr>
      <vt:lpstr>Follow up after Colposcopy</vt:lpstr>
      <vt:lpstr>Follow up after colposcopy – with HPV testing</vt:lpstr>
      <vt:lpstr>Follow up after colposcopy – with HPV testing</vt:lpstr>
      <vt:lpstr>Follow up after Colposcopy – without HPV testing</vt:lpstr>
      <vt:lpstr>HPV and ANAL Cancer</vt:lpstr>
      <vt:lpstr>HPV and Anal Cancer</vt:lpstr>
      <vt:lpstr>HPV and ANAL cancer</vt:lpstr>
      <vt:lpstr>HPV and ANAL Cancer</vt:lpstr>
      <vt:lpstr>Screening for AIN and Anal Cancer</vt:lpstr>
      <vt:lpstr>Anal Cancer Screening Modalities</vt:lpstr>
      <vt:lpstr>Screening for AIN and Anal Cancer</vt:lpstr>
      <vt:lpstr>Recommendations – Cancer Care Ontario</vt:lpstr>
      <vt:lpstr> recommendations – Canadian Cancer Society</vt:lpstr>
      <vt:lpstr>How to perform an Anal Pap</vt:lpstr>
      <vt:lpstr>What should we do? </vt:lpstr>
      <vt:lpstr>Treatment for AIN</vt:lpstr>
      <vt:lpstr>Take home messages</vt:lpstr>
      <vt:lpstr>References </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in HPV</dc:title>
  <dc:creator>Robyn Moxley</dc:creator>
  <cp:lastModifiedBy>Robyn Moxley</cp:lastModifiedBy>
  <cp:revision>215</cp:revision>
  <dcterms:created xsi:type="dcterms:W3CDTF">2019-02-05T20:14:24Z</dcterms:created>
  <dcterms:modified xsi:type="dcterms:W3CDTF">2019-04-29T02:47:10Z</dcterms:modified>
</cp:coreProperties>
</file>