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265" r:id="rId3"/>
    <p:sldId id="267" r:id="rId4"/>
    <p:sldId id="268" r:id="rId5"/>
    <p:sldId id="269" r:id="rId6"/>
    <p:sldId id="260" r:id="rId7"/>
    <p:sldId id="270" r:id="rId8"/>
    <p:sldId id="290" r:id="rId9"/>
    <p:sldId id="282" r:id="rId10"/>
    <p:sldId id="292" r:id="rId11"/>
    <p:sldId id="279" r:id="rId12"/>
    <p:sldId id="271" r:id="rId13"/>
    <p:sldId id="277" r:id="rId14"/>
    <p:sldId id="273" r:id="rId15"/>
    <p:sldId id="283" r:id="rId16"/>
    <p:sldId id="284" r:id="rId17"/>
    <p:sldId id="275" r:id="rId18"/>
    <p:sldId id="289" r:id="rId19"/>
    <p:sldId id="281" r:id="rId20"/>
    <p:sldId id="286" r:id="rId21"/>
    <p:sldId id="293" r:id="rId22"/>
    <p:sldId id="291" r:id="rId23"/>
    <p:sldId id="294" r:id="rId24"/>
    <p:sldId id="295" r:id="rId25"/>
    <p:sldId id="276" r:id="rId26"/>
    <p:sldId id="296" r:id="rId27"/>
    <p:sldId id="299" r:id="rId28"/>
    <p:sldId id="278" r:id="rId29"/>
    <p:sldId id="272" r:id="rId30"/>
    <p:sldId id="297" r:id="rId31"/>
    <p:sldId id="280" r:id="rId32"/>
    <p:sldId id="298" r:id="rId33"/>
    <p:sldId id="287" r:id="rId34"/>
    <p:sldId id="274" r:id="rId35"/>
    <p:sldId id="263"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3">
          <p15:clr>
            <a:srgbClr val="A4A3A4"/>
          </p15:clr>
        </p15:guide>
        <p15:guide id="2" orient="horz" pos="2754">
          <p15:clr>
            <a:srgbClr val="A4A3A4"/>
          </p15:clr>
        </p15:guide>
        <p15:guide id="3" orient="horz" pos="940">
          <p15:clr>
            <a:srgbClr val="A4A3A4"/>
          </p15:clr>
        </p15:guide>
        <p15:guide id="4" orient="horz" pos="770">
          <p15:clr>
            <a:srgbClr val="A4A3A4"/>
          </p15:clr>
        </p15:guide>
        <p15:guide id="5" pos="329">
          <p15:clr>
            <a:srgbClr val="A4A3A4"/>
          </p15:clr>
        </p15:guide>
        <p15:guide id="6" pos="5431">
          <p15:clr>
            <a:srgbClr val="A4A3A4"/>
          </p15:clr>
        </p15:guide>
        <p15:guide id="7" pos="35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7" autoAdjust="0"/>
    <p:restoredTop sz="86595" autoAdjust="0"/>
  </p:normalViewPr>
  <p:slideViewPr>
    <p:cSldViewPr>
      <p:cViewPr>
        <p:scale>
          <a:sx n="127" d="100"/>
          <a:sy n="127" d="100"/>
        </p:scale>
        <p:origin x="224" y="200"/>
      </p:cViewPr>
      <p:guideLst>
        <p:guide orient="horz" pos="543"/>
        <p:guide orient="horz" pos="2754"/>
        <p:guide orient="horz" pos="940"/>
        <p:guide orient="horz" pos="770"/>
        <p:guide pos="329"/>
        <p:guide pos="5431"/>
        <p:guide pos="353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833C5-FF85-4272-A979-D702C588CAFC}" type="datetimeFigureOut">
              <a:rPr lang="en-CA" smtClean="0"/>
              <a:pPr/>
              <a:t>2017-11-16</a:t>
            </a:fld>
            <a:endParaRPr lang="en-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B08AC-930C-4256-8F33-4AD38916CC59}" type="slidenum">
              <a:rPr lang="en-CA" smtClean="0"/>
              <a:pPr/>
              <a:t>‹#›</a:t>
            </a:fld>
            <a:endParaRPr lang="en-CA" dirty="0"/>
          </a:p>
        </p:txBody>
      </p:sp>
    </p:spTree>
    <p:extLst>
      <p:ext uri="{BB962C8B-B14F-4D97-AF65-F5344CB8AC3E}">
        <p14:creationId xmlns:p14="http://schemas.microsoft.com/office/powerpoint/2010/main" val="76053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C7B08AC-930C-4256-8F33-4AD38916CC59}" type="slidenum">
              <a:rPr lang="en-CA" smtClean="0"/>
              <a:pPr/>
              <a:t>1</a:t>
            </a:fld>
            <a:endParaRPr lang="en-CA" dirty="0"/>
          </a:p>
        </p:txBody>
      </p:sp>
    </p:spTree>
    <p:extLst>
      <p:ext uri="{BB962C8B-B14F-4D97-AF65-F5344CB8AC3E}">
        <p14:creationId xmlns:p14="http://schemas.microsoft.com/office/powerpoint/2010/main" val="117909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C7B08AC-930C-4256-8F33-4AD38916CC59}" type="slidenum">
              <a:rPr lang="en-CA" smtClean="0"/>
              <a:pPr/>
              <a:t>2</a:t>
            </a:fld>
            <a:endParaRPr lang="en-CA" dirty="0"/>
          </a:p>
        </p:txBody>
      </p:sp>
    </p:spTree>
    <p:extLst>
      <p:ext uri="{BB962C8B-B14F-4D97-AF65-F5344CB8AC3E}">
        <p14:creationId xmlns:p14="http://schemas.microsoft.com/office/powerpoint/2010/main" val="90358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OPR </a:t>
            </a:r>
            <a:r>
              <a:rPr lang="mr-IN" dirty="0" smtClean="0"/>
              <a:t>–</a:t>
            </a:r>
            <a:r>
              <a:rPr lang="en-US" dirty="0" smtClean="0"/>
              <a:t> July 2017 </a:t>
            </a:r>
            <a:r>
              <a:rPr lang="mr-IN" dirty="0" smtClean="0"/>
              <a:t>–</a:t>
            </a:r>
            <a:r>
              <a:rPr lang="en-US" smtClean="0"/>
              <a:t> Users guide Oct 2017</a:t>
            </a:r>
            <a:endParaRPr lang="en-CA" dirty="0" smtClean="0"/>
          </a:p>
        </p:txBody>
      </p:sp>
      <p:sp>
        <p:nvSpPr>
          <p:cNvPr id="4" name="Slide Number Placeholder 3"/>
          <p:cNvSpPr>
            <a:spLocks noGrp="1"/>
          </p:cNvSpPr>
          <p:nvPr>
            <p:ph type="sldNum" sz="quarter" idx="10"/>
          </p:nvPr>
        </p:nvSpPr>
        <p:spPr/>
        <p:txBody>
          <a:bodyPr/>
          <a:lstStyle/>
          <a:p>
            <a:fld id="{CC7B08AC-930C-4256-8F33-4AD38916CC59}" type="slidenum">
              <a:rPr lang="en-CA" smtClean="0"/>
              <a:pPr/>
              <a:t>6</a:t>
            </a:fld>
            <a:endParaRPr lang="en-CA" dirty="0"/>
          </a:p>
        </p:txBody>
      </p:sp>
    </p:spTree>
    <p:extLst>
      <p:ext uri="{BB962C8B-B14F-4D97-AF65-F5344CB8AC3E}">
        <p14:creationId xmlns:p14="http://schemas.microsoft.com/office/powerpoint/2010/main" val="27782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B08AC-930C-4256-8F33-4AD38916CC59}" type="slidenum">
              <a:rPr lang="en-CA" smtClean="0"/>
              <a:pPr/>
              <a:t>19</a:t>
            </a:fld>
            <a:endParaRPr lang="en-CA" dirty="0"/>
          </a:p>
        </p:txBody>
      </p:sp>
    </p:spTree>
    <p:extLst>
      <p:ext uri="{BB962C8B-B14F-4D97-AF65-F5344CB8AC3E}">
        <p14:creationId xmlns:p14="http://schemas.microsoft.com/office/powerpoint/2010/main" val="197603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B08AC-930C-4256-8F33-4AD38916CC59}" type="slidenum">
              <a:rPr lang="en-CA" smtClean="0"/>
              <a:pPr/>
              <a:t>20</a:t>
            </a:fld>
            <a:endParaRPr lang="en-CA" dirty="0"/>
          </a:p>
        </p:txBody>
      </p:sp>
    </p:spTree>
    <p:extLst>
      <p:ext uri="{BB962C8B-B14F-4D97-AF65-F5344CB8AC3E}">
        <p14:creationId xmlns:p14="http://schemas.microsoft.com/office/powerpoint/2010/main" val="3629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C7B08AC-930C-4256-8F33-4AD38916CC59}" type="slidenum">
              <a:rPr lang="en-CA" smtClean="0"/>
              <a:pPr/>
              <a:t>35</a:t>
            </a:fld>
            <a:endParaRPr lang="en-CA" dirty="0"/>
          </a:p>
        </p:txBody>
      </p:sp>
    </p:spTree>
    <p:extLst>
      <p:ext uri="{BB962C8B-B14F-4D97-AF65-F5344CB8AC3E}">
        <p14:creationId xmlns:p14="http://schemas.microsoft.com/office/powerpoint/2010/main" val="174299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text">
    <p:spTree>
      <p:nvGrpSpPr>
        <p:cNvPr id="1" name=""/>
        <p:cNvGrpSpPr/>
        <p:nvPr/>
      </p:nvGrpSpPr>
      <p:grpSpPr>
        <a:xfrm>
          <a:off x="0" y="0"/>
          <a:ext cx="0" cy="0"/>
          <a:chOff x="0" y="0"/>
          <a:chExt cx="0" cy="0"/>
        </a:xfrm>
      </p:grpSpPr>
      <p:sp>
        <p:nvSpPr>
          <p:cNvPr id="2" name="Title 1" descr="Gray Heading Text Box"/>
          <p:cNvSpPr>
            <a:spLocks noGrp="1"/>
          </p:cNvSpPr>
          <p:nvPr>
            <p:ph type="ctrTitle"/>
          </p:nvPr>
        </p:nvSpPr>
        <p:spPr>
          <a:xfrm>
            <a:off x="522288" y="1131590"/>
            <a:ext cx="8099425" cy="585065"/>
          </a:xfrm>
          <a:prstGeom prst="rect">
            <a:avLst/>
          </a:prstGeom>
        </p:spPr>
        <p:txBody>
          <a:bodyPr wrap="square" lIns="0" tIns="0" rIns="0" bIns="0" anchor="b" anchorCtr="0">
            <a:spAutoFit/>
          </a:bodyPr>
          <a:lstStyle>
            <a:lvl1pPr>
              <a:defRPr sz="3800" b="1">
                <a:solidFill>
                  <a:schemeClr val="bg2"/>
                </a:solidFill>
                <a:latin typeface="Arial" pitchFamily="34" charset="0"/>
                <a:cs typeface="Arial" pitchFamily="34" charset="0"/>
              </a:defRPr>
            </a:lvl1pPr>
          </a:lstStyle>
          <a:p>
            <a:r>
              <a:rPr lang="en-US" smtClean="0"/>
              <a:t>Click to edit Master title style</a:t>
            </a:r>
            <a:endParaRPr lang="en-CA" dirty="0"/>
          </a:p>
        </p:txBody>
      </p:sp>
      <p:sp>
        <p:nvSpPr>
          <p:cNvPr id="3" name="Subtitle 2" descr="Blue Heading Text Box"/>
          <p:cNvSpPr>
            <a:spLocks noGrp="1"/>
          </p:cNvSpPr>
          <p:nvPr>
            <p:ph type="subTitle" idx="1"/>
          </p:nvPr>
        </p:nvSpPr>
        <p:spPr>
          <a:xfrm>
            <a:off x="523025" y="1986975"/>
            <a:ext cx="8099425" cy="584775"/>
          </a:xfrm>
          <a:prstGeom prst="rect">
            <a:avLst/>
          </a:prstGeom>
        </p:spPr>
        <p:txBody>
          <a:bodyPr wrap="square" lIns="0" tIns="0" rIns="0" bIns="0">
            <a:spAutoFit/>
          </a:bodyPr>
          <a:lstStyle>
            <a:lvl1pPr marL="0" indent="0" algn="ctr">
              <a:buNone/>
              <a:defRPr sz="38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cxnSp>
        <p:nvCxnSpPr>
          <p:cNvPr id="6" name="Straight Connector 5"/>
          <p:cNvCxnSpPr/>
          <p:nvPr userDrawn="1"/>
        </p:nvCxnSpPr>
        <p:spPr>
          <a:xfrm>
            <a:off x="522288" y="4371975"/>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7" name="Picture 6"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off page">
    <p:spTree>
      <p:nvGrpSpPr>
        <p:cNvPr id="1" name=""/>
        <p:cNvGrpSpPr/>
        <p:nvPr/>
      </p:nvGrpSpPr>
      <p:grpSpPr>
        <a:xfrm>
          <a:off x="0" y="0"/>
          <a:ext cx="0" cy="0"/>
          <a:chOff x="0" y="0"/>
          <a:chExt cx="0" cy="0"/>
        </a:xfrm>
      </p:grpSpPr>
      <p:pic>
        <p:nvPicPr>
          <p:cNvPr id="3" name="Picture 2" descr="Renowned for compassionate care, St. Joseph’s is one of the best academic health care organizations in Canada dedicated to helping people live to their fullest by minimizing the effects of injury, disease and disability through excellence in care, teaching and research."/>
          <p:cNvPicPr>
            <a:picLocks noChangeAspect="1"/>
          </p:cNvPicPr>
          <p:nvPr userDrawn="1"/>
        </p:nvPicPr>
        <p:blipFill>
          <a:blip r:embed="rId2" cstate="print"/>
          <a:srcRect t="71000" b="21125"/>
          <a:stretch>
            <a:fillRect/>
          </a:stretch>
        </p:blipFill>
        <p:spPr>
          <a:xfrm>
            <a:off x="0" y="3651870"/>
            <a:ext cx="9143428" cy="405045"/>
          </a:xfrm>
          <a:prstGeom prst="rect">
            <a:avLst/>
          </a:prstGeom>
        </p:spPr>
      </p:pic>
      <p:cxnSp>
        <p:nvCxnSpPr>
          <p:cNvPr id="11" name="Straight Connector 10"/>
          <p:cNvCxnSpPr/>
          <p:nvPr userDrawn="1"/>
        </p:nvCxnSpPr>
        <p:spPr>
          <a:xfrm>
            <a:off x="522288" y="862013"/>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22288" y="4371975"/>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userDrawn="1">
            <p:ph idx="1" hasCustomPrompt="1"/>
          </p:nvPr>
        </p:nvSpPr>
        <p:spPr>
          <a:xfrm>
            <a:off x="522288" y="1581640"/>
            <a:ext cx="4094716" cy="1015663"/>
          </a:xfrm>
          <a:prstGeom prst="rect">
            <a:avLst/>
          </a:prstGeom>
        </p:spPr>
        <p:txBody>
          <a:bodyPr wrap="square" lIns="0" tIns="0" rIns="0" bIns="0">
            <a:spAutoFit/>
          </a:bodyPr>
          <a:lstStyle>
            <a:lvl1pPr>
              <a:lnSpc>
                <a:spcPct val="110000"/>
              </a:lnSpc>
              <a:spcBef>
                <a:spcPts val="0"/>
              </a:spcBef>
              <a:buFontTx/>
              <a:buNone/>
              <a:defRPr sz="1200"/>
            </a:lvl1pPr>
            <a:lvl2pPr marL="269875" indent="-90488">
              <a:spcBef>
                <a:spcPts val="0"/>
              </a:spcBef>
              <a:buFont typeface="Arial" pitchFamily="34" charset="0"/>
              <a:buChar char="-"/>
              <a:defRPr sz="1400"/>
            </a:lvl2pPr>
            <a:lvl3pPr marL="358775" indent="-88900">
              <a:spcBef>
                <a:spcPts val="0"/>
              </a:spcBef>
              <a:buFont typeface="Arial" pitchFamily="34" charset="0"/>
              <a:buChar char="-"/>
              <a:defRPr sz="1400"/>
            </a:lvl3pPr>
            <a:lvl4pPr marL="449263" indent="-90488">
              <a:spcBef>
                <a:spcPts val="0"/>
              </a:spcBef>
              <a:buFont typeface="Arial" pitchFamily="34" charset="0"/>
              <a:buChar char="-"/>
              <a:defRPr sz="1400" baseline="0"/>
            </a:lvl4pPr>
            <a:lvl5pPr marL="538163" indent="-88900">
              <a:spcBef>
                <a:spcPts val="0"/>
              </a:spcBef>
              <a:buFont typeface="Arial" pitchFamily="34" charset="0"/>
              <a:buChar char="-"/>
              <a:defRPr sz="1400" baseline="0"/>
            </a:lvl5pPr>
          </a:lstStyle>
          <a:p>
            <a:pPr lvl="0"/>
            <a:r>
              <a:rPr lang="en-US" dirty="0" smtClean="0"/>
              <a:t>Name/Address/Phone Number of Site</a:t>
            </a:r>
          </a:p>
          <a:p>
            <a:pPr lvl="0"/>
            <a:r>
              <a:rPr lang="en-US" dirty="0" smtClean="0"/>
              <a:t>Address Line 1</a:t>
            </a:r>
          </a:p>
          <a:p>
            <a:pPr lvl="0"/>
            <a:r>
              <a:rPr lang="en-US" dirty="0" smtClean="0"/>
              <a:t>Address Line 2</a:t>
            </a:r>
          </a:p>
          <a:p>
            <a:pPr lvl="0"/>
            <a:r>
              <a:rPr lang="en-US" dirty="0" smtClean="0"/>
              <a:t>Address Line 3</a:t>
            </a:r>
          </a:p>
          <a:p>
            <a:pPr lvl="0"/>
            <a:r>
              <a:rPr lang="en-US" dirty="0" smtClean="0"/>
              <a:t>Phone Number</a:t>
            </a:r>
            <a:endParaRPr lang="en-CA" dirty="0"/>
          </a:p>
        </p:txBody>
      </p:sp>
      <p:pic>
        <p:nvPicPr>
          <p:cNvPr id="7" name="Picture 6" descr="St Joseph's Health Care London - Logo&#10;Caring For The Body, Mind &amp; Spirit Since 1869"/>
          <p:cNvPicPr>
            <a:picLocks noChangeAspect="1"/>
          </p:cNvPicPr>
          <p:nvPr userDrawn="1"/>
        </p:nvPicPr>
        <p:blipFill>
          <a:blip r:embed="rId3" cstate="print"/>
          <a:stretch>
            <a:fillRect/>
          </a:stretch>
        </p:blipFill>
        <p:spPr>
          <a:xfrm>
            <a:off x="0" y="4457657"/>
            <a:ext cx="9144000" cy="68584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STRUCTIONS - DELETE">
    <p:spTree>
      <p:nvGrpSpPr>
        <p:cNvPr id="1" name=""/>
        <p:cNvGrpSpPr/>
        <p:nvPr/>
      </p:nvGrpSpPr>
      <p:grpSpPr>
        <a:xfrm>
          <a:off x="0" y="0"/>
          <a:ext cx="0" cy="0"/>
          <a:chOff x="0" y="0"/>
          <a:chExt cx="0" cy="0"/>
        </a:xfrm>
      </p:grpSpPr>
      <p:pic>
        <p:nvPicPr>
          <p:cNvPr id="3" name="Picture 2" descr="instructions.png"/>
          <p:cNvPicPr>
            <a:picLocks noChangeAspect="1"/>
          </p:cNvPicPr>
          <p:nvPr userDrawn="1"/>
        </p:nvPicPr>
        <p:blipFill>
          <a:blip r:embed="rId2" cstate="print"/>
          <a:stretch>
            <a:fillRect/>
          </a:stretch>
        </p:blipFill>
        <p:spPr>
          <a:xfrm>
            <a:off x="0" y="321"/>
            <a:ext cx="9144000" cy="51428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Subtitle 2" descr="Blue Heading Text Box"/>
          <p:cNvSpPr>
            <a:spLocks noGrp="1"/>
          </p:cNvSpPr>
          <p:nvPr>
            <p:ph type="subTitle" idx="1" hasCustomPrompt="1"/>
          </p:nvPr>
        </p:nvSpPr>
        <p:spPr>
          <a:xfrm>
            <a:off x="4121950" y="1352896"/>
            <a:ext cx="4364748" cy="1578894"/>
          </a:xfrm>
          <a:prstGeom prst="rect">
            <a:avLst/>
          </a:prstGeom>
        </p:spPr>
        <p:txBody>
          <a:bodyPr wrap="square" lIns="0" tIns="0" rIns="0" bIns="0">
            <a:spAutoFit/>
          </a:bodyPr>
          <a:lstStyle>
            <a:lvl1pPr marL="0" indent="0" algn="l">
              <a:lnSpc>
                <a:spcPct val="90000"/>
              </a:lnSpc>
              <a:spcBef>
                <a:spcPts val="0"/>
              </a:spcBef>
              <a:buNone/>
              <a:defRPr sz="38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a:t>
            </a:r>
          </a:p>
          <a:p>
            <a:r>
              <a:rPr lang="en-US" dirty="0" smtClean="0"/>
              <a:t>Style</a:t>
            </a:r>
            <a:endParaRPr lang="en-CA" dirty="0"/>
          </a:p>
        </p:txBody>
      </p:sp>
      <p:cxnSp>
        <p:nvCxnSpPr>
          <p:cNvPr id="6" name="Straight Connector 5"/>
          <p:cNvCxnSpPr/>
          <p:nvPr userDrawn="1"/>
        </p:nvCxnSpPr>
        <p:spPr>
          <a:xfrm>
            <a:off x="522288" y="4371975"/>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7" name="Picture 6"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
        <p:nvSpPr>
          <p:cNvPr id="11" name="Picture Placeholder 10"/>
          <p:cNvSpPr>
            <a:spLocks noGrp="1"/>
          </p:cNvSpPr>
          <p:nvPr>
            <p:ph type="pic" sz="quarter" idx="10" hasCustomPrompt="1"/>
          </p:nvPr>
        </p:nvSpPr>
        <p:spPr>
          <a:xfrm>
            <a:off x="611561" y="726545"/>
            <a:ext cx="2475274" cy="3645430"/>
          </a:xfrm>
          <a:prstGeom prst="rect">
            <a:avLst/>
          </a:prstGeom>
          <a:solidFill>
            <a:schemeClr val="bg1">
              <a:lumMod val="85000"/>
            </a:schemeClr>
          </a:solidFill>
          <a:effectLst>
            <a:outerShdw blurRad="50800" dist="38100" dir="2700000" algn="tl" rotWithShape="0">
              <a:prstClr val="black">
                <a:alpha val="40000"/>
              </a:prstClr>
            </a:outerShdw>
          </a:effectLst>
          <a:scene3d>
            <a:camera prst="orthographicFront">
              <a:rot lat="0" lon="0" rev="240000"/>
            </a:camera>
            <a:lightRig rig="threePt" dir="t"/>
          </a:scene3d>
          <a:sp3d/>
        </p:spPr>
        <p:txBody>
          <a:bodyPr/>
          <a:lstStyle>
            <a:lvl1pPr marL="0" indent="0" algn="ctr">
              <a:buNone/>
              <a:defRPr sz="1400">
                <a:solidFill>
                  <a:schemeClr val="bg2"/>
                </a:solidFill>
              </a:defRPr>
            </a:lvl1pPr>
          </a:lstStyle>
          <a:p>
            <a:r>
              <a:rPr lang="en-US" dirty="0" smtClean="0"/>
              <a:t/>
            </a:r>
            <a:br>
              <a:rPr lang="en-US" dirty="0" smtClean="0"/>
            </a:br>
            <a:r>
              <a:rPr lang="en-US" dirty="0" smtClean="0"/>
              <a:t>Insert photo by clicking on icon below: </a:t>
            </a:r>
            <a:endParaRPr lang="en-CA" dirty="0"/>
          </a:p>
        </p:txBody>
      </p:sp>
      <p:sp>
        <p:nvSpPr>
          <p:cNvPr id="15" name="Text Placeholder 14"/>
          <p:cNvSpPr>
            <a:spLocks noGrp="1"/>
          </p:cNvSpPr>
          <p:nvPr>
            <p:ph type="body" sz="quarter" idx="11"/>
          </p:nvPr>
        </p:nvSpPr>
        <p:spPr>
          <a:xfrm>
            <a:off x="4121950" y="3651870"/>
            <a:ext cx="4365485" cy="180020"/>
          </a:xfrm>
          <a:prstGeom prst="rect">
            <a:avLst/>
          </a:prstGeom>
        </p:spPr>
        <p:txBody>
          <a:bodyPr lIns="0" tIns="0" rIns="0" bIns="0"/>
          <a:lstStyle>
            <a:lvl1pPr>
              <a:buFontTx/>
              <a:buNone/>
              <a:defRPr sz="1200" b="1">
                <a:solidFill>
                  <a:schemeClr val="tx2"/>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content with call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88" y="1446625"/>
            <a:ext cx="5085565" cy="1077218"/>
          </a:xfrm>
          <a:prstGeom prst="rect">
            <a:avLst/>
          </a:prstGeom>
        </p:spPr>
        <p:txBody>
          <a:bodyPr wrap="square" lIns="0" tIns="0" rIns="0" bIns="0">
            <a:spAutoFit/>
          </a:bodyPr>
          <a:lstStyle>
            <a:lvl1pPr>
              <a:spcBef>
                <a:spcPts val="0"/>
              </a:spcBef>
              <a:buFontTx/>
              <a:buNone/>
              <a:defRPr sz="1400"/>
            </a:lvl1pPr>
            <a:lvl2pPr marL="269875" indent="-90488">
              <a:spcBef>
                <a:spcPts val="0"/>
              </a:spcBef>
              <a:buFont typeface="Arial" pitchFamily="34" charset="0"/>
              <a:buChar char="-"/>
              <a:defRPr sz="1400"/>
            </a:lvl2pPr>
            <a:lvl3pPr marL="358775" indent="-88900">
              <a:spcBef>
                <a:spcPts val="0"/>
              </a:spcBef>
              <a:buFont typeface="Arial" pitchFamily="34" charset="0"/>
              <a:buChar char="-"/>
              <a:defRPr sz="1400"/>
            </a:lvl3pPr>
            <a:lvl4pPr marL="449263" indent="-90488">
              <a:spcBef>
                <a:spcPts val="0"/>
              </a:spcBef>
              <a:buFont typeface="Arial" pitchFamily="34" charset="0"/>
              <a:buChar char="-"/>
              <a:defRPr sz="1400"/>
            </a:lvl4pPr>
            <a:lvl5pPr marL="538163" indent="-88900">
              <a:spcBef>
                <a:spcPts val="0"/>
              </a:spcBef>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9" name="Content Placeholder 2"/>
          <p:cNvSpPr>
            <a:spLocks noGrp="1"/>
          </p:cNvSpPr>
          <p:nvPr>
            <p:ph idx="10" hasCustomPrompt="1"/>
          </p:nvPr>
        </p:nvSpPr>
        <p:spPr>
          <a:xfrm>
            <a:off x="5967155" y="1401620"/>
            <a:ext cx="2655295" cy="1723549"/>
          </a:xfrm>
          <a:prstGeom prst="rect">
            <a:avLst/>
          </a:prstGeom>
        </p:spPr>
        <p:txBody>
          <a:bodyPr wrap="square" lIns="0" tIns="0" rIns="0" bIns="0">
            <a:spAutoFit/>
          </a:bodyPr>
          <a:lstStyle>
            <a:lvl1pPr algn="r">
              <a:spcBef>
                <a:spcPts val="0"/>
              </a:spcBef>
              <a:buFontTx/>
              <a:buNone/>
              <a:defRPr sz="1600" baseline="0">
                <a:solidFill>
                  <a:schemeClr val="tx2"/>
                </a:solidFill>
              </a:defRPr>
            </a:lvl1pPr>
            <a:lvl2pPr marL="269875" indent="-90488">
              <a:buFont typeface="Arial" pitchFamily="34" charset="0"/>
              <a:buChar char="-"/>
              <a:defRPr sz="1500"/>
            </a:lvl2pPr>
            <a:lvl3pPr marL="358775" indent="-88900">
              <a:buFont typeface="Arial" pitchFamily="34" charset="0"/>
              <a:buChar char="-"/>
              <a:defRPr sz="1500"/>
            </a:lvl3pPr>
            <a:lvl4pPr marL="449263" indent="-90488">
              <a:buFont typeface="Arial" pitchFamily="34" charset="0"/>
              <a:buChar char="-"/>
              <a:defRPr sz="1500"/>
            </a:lvl4pPr>
            <a:lvl5pPr marL="538163" indent="-88900">
              <a:buFont typeface="Arial" pitchFamily="34" charset="0"/>
              <a:buChar char="-"/>
              <a:defRPr sz="1500"/>
            </a:lvl5pPr>
          </a:lstStyle>
          <a:p>
            <a:pPr lvl="0"/>
            <a:r>
              <a:rPr lang="en-US" dirty="0" smtClean="0"/>
              <a:t>A callout is a key phrase, quotation, or excerpt that has been pulled from an </a:t>
            </a:r>
            <a:r>
              <a:rPr lang="en-US" dirty="0" err="1" smtClean="0"/>
              <a:t>pageand</a:t>
            </a:r>
            <a:r>
              <a:rPr lang="en-US" dirty="0" smtClean="0"/>
              <a:t> used as a graphic element, serving to entice readers.</a:t>
            </a:r>
          </a:p>
          <a:p>
            <a:pPr lvl="0"/>
            <a:r>
              <a:rPr lang="en-US" dirty="0" smtClean="0"/>
              <a:t>Delete if not required.</a:t>
            </a:r>
            <a:endParaRPr lang="en-CA" dirty="0"/>
          </a:p>
        </p:txBody>
      </p:sp>
      <p:sp>
        <p:nvSpPr>
          <p:cNvPr id="11" name="Text Placeholder 10"/>
          <p:cNvSpPr>
            <a:spLocks noGrp="1"/>
          </p:cNvSpPr>
          <p:nvPr>
            <p:ph type="body" sz="quarter" idx="11" hasCustomPrompt="1"/>
          </p:nvPr>
        </p:nvSpPr>
        <p:spPr>
          <a:xfrm>
            <a:off x="522288" y="1176595"/>
            <a:ext cx="5084762" cy="269875"/>
          </a:xfrm>
          <a:prstGeom prst="rect">
            <a:avLst/>
          </a:prstGeom>
        </p:spPr>
        <p:txBody>
          <a:bodyPr lIns="0" tIns="0" rIns="0" bIns="0">
            <a:normAutofit/>
          </a:bodyPr>
          <a:lstStyle>
            <a:lvl1pPr marL="0" indent="0">
              <a:spcBef>
                <a:spcPts val="0"/>
              </a:spcBef>
              <a:buNone/>
              <a:defRPr sz="1350" b="1">
                <a:solidFill>
                  <a:schemeClr val="tx2"/>
                </a:solidFill>
              </a:defRPr>
            </a:lvl1pPr>
          </a:lstStyle>
          <a:p>
            <a:pPr lvl="0"/>
            <a:r>
              <a:rPr lang="en-US" dirty="0" smtClean="0"/>
              <a:t>HEADING CLICK TO EDIT MASTER TEXT STYLES</a:t>
            </a:r>
          </a:p>
        </p:txBody>
      </p:sp>
      <p:cxnSp>
        <p:nvCxnSpPr>
          <p:cNvPr id="13" name="Straight Connector 12"/>
          <p:cNvCxnSpPr/>
          <p:nvPr userDrawn="1"/>
        </p:nvCxnSpPr>
        <p:spPr>
          <a:xfrm>
            <a:off x="522288" y="862013"/>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22288" y="4371975"/>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522288" y="277200"/>
            <a:ext cx="8099425" cy="584813"/>
          </a:xfrm>
          <a:prstGeom prst="rect">
            <a:avLst/>
          </a:prstGeom>
        </p:spPr>
        <p:txBody>
          <a:bodyPr lIns="0" tIns="0" rIns="0"/>
          <a:lstStyle>
            <a:lvl1pPr algn="l">
              <a:defRPr sz="3000"/>
            </a:lvl1pPr>
          </a:lstStyle>
          <a:p>
            <a:r>
              <a:rPr lang="en-US" smtClean="0"/>
              <a:t>Click to edit Master title style</a:t>
            </a:r>
            <a:endParaRPr lang="en-CA" dirty="0"/>
          </a:p>
        </p:txBody>
      </p:sp>
      <p:pic>
        <p:nvPicPr>
          <p:cNvPr id="10" name="Picture 9"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no call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88" y="1446625"/>
            <a:ext cx="7020042" cy="1077218"/>
          </a:xfrm>
          <a:prstGeom prst="rect">
            <a:avLst/>
          </a:prstGeom>
        </p:spPr>
        <p:txBody>
          <a:bodyPr wrap="square" lIns="0" tIns="0" rIns="0" bIns="0">
            <a:spAutoFit/>
          </a:bodyPr>
          <a:lstStyle>
            <a:lvl1pPr>
              <a:spcBef>
                <a:spcPts val="0"/>
              </a:spcBef>
              <a:buFontTx/>
              <a:buNone/>
              <a:defRPr sz="1400"/>
            </a:lvl1pPr>
            <a:lvl2pPr marL="269875" indent="-90488">
              <a:spcBef>
                <a:spcPts val="0"/>
              </a:spcBef>
              <a:buFont typeface="Arial" pitchFamily="34" charset="0"/>
              <a:buChar char="-"/>
              <a:defRPr sz="1400"/>
            </a:lvl2pPr>
            <a:lvl3pPr marL="358775" indent="-88900">
              <a:spcBef>
                <a:spcPts val="0"/>
              </a:spcBef>
              <a:buFont typeface="Arial" pitchFamily="34" charset="0"/>
              <a:buChar char="-"/>
              <a:defRPr sz="1400"/>
            </a:lvl3pPr>
            <a:lvl4pPr marL="449263" indent="-90488">
              <a:spcBef>
                <a:spcPts val="0"/>
              </a:spcBef>
              <a:buFont typeface="Arial" pitchFamily="34" charset="0"/>
              <a:buChar char="-"/>
              <a:defRPr sz="1400"/>
            </a:lvl4pPr>
            <a:lvl5pPr marL="538163" indent="-88900">
              <a:spcBef>
                <a:spcPts val="0"/>
              </a:spcBef>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Text Placeholder 10"/>
          <p:cNvSpPr>
            <a:spLocks noGrp="1"/>
          </p:cNvSpPr>
          <p:nvPr>
            <p:ph type="body" sz="quarter" idx="11" hasCustomPrompt="1"/>
          </p:nvPr>
        </p:nvSpPr>
        <p:spPr>
          <a:xfrm>
            <a:off x="522288" y="1176595"/>
            <a:ext cx="7020042" cy="269875"/>
          </a:xfrm>
          <a:prstGeom prst="rect">
            <a:avLst/>
          </a:prstGeom>
        </p:spPr>
        <p:txBody>
          <a:bodyPr lIns="0" tIns="0" rIns="0" bIns="0">
            <a:normAutofit/>
          </a:bodyPr>
          <a:lstStyle>
            <a:lvl1pPr marL="0" indent="0">
              <a:spcBef>
                <a:spcPts val="0"/>
              </a:spcBef>
              <a:buNone/>
              <a:defRPr sz="1350" b="1">
                <a:solidFill>
                  <a:schemeClr val="tx2"/>
                </a:solidFill>
              </a:defRPr>
            </a:lvl1pPr>
          </a:lstStyle>
          <a:p>
            <a:pPr lvl="0"/>
            <a:r>
              <a:rPr lang="en-US" dirty="0" smtClean="0"/>
              <a:t>HEADING CLICK TO EDIT MASTER TEXT STYLES</a:t>
            </a:r>
          </a:p>
        </p:txBody>
      </p:sp>
      <p:cxnSp>
        <p:nvCxnSpPr>
          <p:cNvPr id="13" name="Straight Connector 12"/>
          <p:cNvCxnSpPr/>
          <p:nvPr userDrawn="1"/>
        </p:nvCxnSpPr>
        <p:spPr>
          <a:xfrm>
            <a:off x="522288" y="862013"/>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22288" y="4371975"/>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522288" y="277200"/>
            <a:ext cx="8099425" cy="584813"/>
          </a:xfrm>
          <a:prstGeom prst="rect">
            <a:avLst/>
          </a:prstGeom>
        </p:spPr>
        <p:txBody>
          <a:bodyPr lIns="0" tIns="0" rIns="0"/>
          <a:lstStyle>
            <a:lvl1pPr algn="l">
              <a:defRPr sz="3000"/>
            </a:lvl1pPr>
          </a:lstStyle>
          <a:p>
            <a:r>
              <a:rPr lang="en-US" smtClean="0"/>
              <a:t>Click to edit Master title style</a:t>
            </a:r>
            <a:endParaRPr lang="en-CA" dirty="0"/>
          </a:p>
        </p:txBody>
      </p:sp>
      <p:pic>
        <p:nvPicPr>
          <p:cNvPr id="10" name="Picture 9"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one image">
    <p:spTree>
      <p:nvGrpSpPr>
        <p:cNvPr id="1" name=""/>
        <p:cNvGrpSpPr/>
        <p:nvPr/>
      </p:nvGrpSpPr>
      <p:grpSpPr>
        <a:xfrm>
          <a:off x="0" y="0"/>
          <a:ext cx="0" cy="0"/>
          <a:chOff x="0" y="0"/>
          <a:chExt cx="0" cy="0"/>
        </a:xfrm>
      </p:grpSpPr>
      <p:sp>
        <p:nvSpPr>
          <p:cNvPr id="10" name="Picture Placeholder 14"/>
          <p:cNvSpPr>
            <a:spLocks noGrp="1"/>
          </p:cNvSpPr>
          <p:nvPr>
            <p:ph type="pic" sz="quarter" idx="12" hasCustomPrompt="1"/>
          </p:nvPr>
        </p:nvSpPr>
        <p:spPr>
          <a:xfrm>
            <a:off x="4751388" y="862013"/>
            <a:ext cx="3870325" cy="3509962"/>
          </a:xfrm>
          <a:prstGeom prst="rect">
            <a:avLst/>
          </a:prstGeom>
          <a:solidFill>
            <a:schemeClr val="bg1">
              <a:lumMod val="95000"/>
            </a:schemeClr>
          </a:solidFill>
        </p:spPr>
        <p:txBody>
          <a:bodyPr/>
          <a:lstStyle>
            <a:lvl1pPr marL="0" indent="0" algn="ctr">
              <a:buNone/>
              <a:defRPr sz="1400">
                <a:solidFill>
                  <a:schemeClr val="bg2"/>
                </a:solidFill>
              </a:defRPr>
            </a:lvl1pPr>
          </a:lstStyle>
          <a:p>
            <a:r>
              <a:rPr lang="en-US" dirty="0" smtClean="0"/>
              <a:t>Insert photo or figure here by </a:t>
            </a:r>
            <a:br>
              <a:rPr lang="en-US" dirty="0" smtClean="0"/>
            </a:br>
            <a:r>
              <a:rPr lang="en-US" dirty="0" smtClean="0"/>
              <a:t>clicking on icon below.</a:t>
            </a:r>
          </a:p>
          <a:p>
            <a:endParaRPr lang="en-US" dirty="0" smtClean="0"/>
          </a:p>
          <a:p>
            <a:endParaRPr lang="en-US" dirty="0" smtClean="0"/>
          </a:p>
          <a:p>
            <a:r>
              <a:rPr lang="en-US" dirty="0" smtClean="0"/>
              <a:t>Picture will automatically be constrained </a:t>
            </a:r>
            <a:br>
              <a:rPr lang="en-US" dirty="0" smtClean="0"/>
            </a:br>
            <a:r>
              <a:rPr lang="en-US" dirty="0" smtClean="0"/>
              <a:t>to proportions shown and picture may need </a:t>
            </a:r>
            <a:br>
              <a:rPr lang="en-US" dirty="0" smtClean="0"/>
            </a:br>
            <a:r>
              <a:rPr lang="en-US" dirty="0" smtClean="0"/>
              <a:t>to be re-cropped/adjusted using </a:t>
            </a:r>
            <a:br>
              <a:rPr lang="en-US" dirty="0" smtClean="0"/>
            </a:br>
            <a:r>
              <a:rPr lang="en-US" dirty="0" smtClean="0"/>
              <a:t>PowerPoint controls.</a:t>
            </a:r>
          </a:p>
          <a:p>
            <a:endParaRPr lang="en-CA" dirty="0"/>
          </a:p>
        </p:txBody>
      </p:sp>
      <p:sp>
        <p:nvSpPr>
          <p:cNvPr id="3" name="Content Placeholder 2"/>
          <p:cNvSpPr>
            <a:spLocks noGrp="1"/>
          </p:cNvSpPr>
          <p:nvPr>
            <p:ph idx="1"/>
          </p:nvPr>
        </p:nvSpPr>
        <p:spPr>
          <a:xfrm>
            <a:off x="522289" y="1446625"/>
            <a:ext cx="4094716" cy="1077218"/>
          </a:xfrm>
          <a:prstGeom prst="rect">
            <a:avLst/>
          </a:prstGeom>
        </p:spPr>
        <p:txBody>
          <a:bodyPr wrap="square" lIns="0" tIns="0" rIns="0" bIns="0">
            <a:spAutoFit/>
          </a:bodyPr>
          <a:lstStyle>
            <a:lvl1pPr>
              <a:spcBef>
                <a:spcPts val="0"/>
              </a:spcBef>
              <a:buFontTx/>
              <a:buNone/>
              <a:defRPr sz="1400"/>
            </a:lvl1pPr>
            <a:lvl2pPr marL="269875" indent="-90488">
              <a:spcBef>
                <a:spcPts val="0"/>
              </a:spcBef>
              <a:buFont typeface="Arial" pitchFamily="34" charset="0"/>
              <a:buChar char="-"/>
              <a:defRPr sz="1400"/>
            </a:lvl2pPr>
            <a:lvl3pPr marL="358775" indent="-88900">
              <a:spcBef>
                <a:spcPts val="0"/>
              </a:spcBef>
              <a:buFont typeface="Arial" pitchFamily="34" charset="0"/>
              <a:buChar char="-"/>
              <a:defRPr sz="1400"/>
            </a:lvl3pPr>
            <a:lvl4pPr marL="449263" indent="-90488">
              <a:spcBef>
                <a:spcPts val="0"/>
              </a:spcBef>
              <a:buFont typeface="Arial" pitchFamily="34" charset="0"/>
              <a:buChar char="-"/>
              <a:defRPr sz="1400"/>
            </a:lvl4pPr>
            <a:lvl5pPr marL="538163" indent="-88900">
              <a:spcBef>
                <a:spcPts val="0"/>
              </a:spcBef>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Text Placeholder 10"/>
          <p:cNvSpPr>
            <a:spLocks noGrp="1"/>
          </p:cNvSpPr>
          <p:nvPr>
            <p:ph type="body" sz="quarter" idx="11" hasCustomPrompt="1"/>
          </p:nvPr>
        </p:nvSpPr>
        <p:spPr>
          <a:xfrm>
            <a:off x="522287" y="1176595"/>
            <a:ext cx="4094717" cy="269875"/>
          </a:xfrm>
          <a:prstGeom prst="rect">
            <a:avLst/>
          </a:prstGeom>
        </p:spPr>
        <p:txBody>
          <a:bodyPr lIns="0" tIns="0" rIns="0" bIns="0">
            <a:normAutofit/>
          </a:bodyPr>
          <a:lstStyle>
            <a:lvl1pPr marL="0" indent="0">
              <a:spcBef>
                <a:spcPts val="0"/>
              </a:spcBef>
              <a:buNone/>
              <a:defRPr sz="1350" b="1">
                <a:solidFill>
                  <a:schemeClr val="tx2"/>
                </a:solidFill>
              </a:defRPr>
            </a:lvl1pPr>
          </a:lstStyle>
          <a:p>
            <a:pPr lvl="0"/>
            <a:r>
              <a:rPr lang="en-US" dirty="0" smtClean="0"/>
              <a:t>HEADING CLICK TO EDIT MASTER TEXT STYLES</a:t>
            </a:r>
          </a:p>
        </p:txBody>
      </p:sp>
      <p:cxnSp>
        <p:nvCxnSpPr>
          <p:cNvPr id="13" name="Straight Connector 12"/>
          <p:cNvCxnSpPr/>
          <p:nvPr userDrawn="1"/>
        </p:nvCxnSpPr>
        <p:spPr>
          <a:xfrm>
            <a:off x="522288" y="862013"/>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22288" y="4371975"/>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522288" y="277200"/>
            <a:ext cx="8099425" cy="584813"/>
          </a:xfrm>
          <a:prstGeom prst="rect">
            <a:avLst/>
          </a:prstGeom>
        </p:spPr>
        <p:txBody>
          <a:bodyPr lIns="0" tIns="0" rIns="0"/>
          <a:lstStyle>
            <a:lvl1pPr algn="l">
              <a:defRPr sz="3000"/>
            </a:lvl1pPr>
          </a:lstStyle>
          <a:p>
            <a:r>
              <a:rPr lang="en-US" smtClean="0"/>
              <a:t>Click to edit Master title style</a:t>
            </a:r>
            <a:endParaRPr lang="en-CA" dirty="0"/>
          </a:p>
        </p:txBody>
      </p:sp>
      <p:pic>
        <p:nvPicPr>
          <p:cNvPr id="9" name="Picture 8"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17" name="Title 1"/>
          <p:cNvSpPr>
            <a:spLocks noGrp="1"/>
          </p:cNvSpPr>
          <p:nvPr>
            <p:ph type="title"/>
          </p:nvPr>
        </p:nvSpPr>
        <p:spPr>
          <a:xfrm>
            <a:off x="522288" y="277200"/>
            <a:ext cx="8099425" cy="584813"/>
          </a:xfrm>
          <a:prstGeom prst="rect">
            <a:avLst/>
          </a:prstGeom>
        </p:spPr>
        <p:txBody>
          <a:bodyPr lIns="0" tIns="0" rIns="0"/>
          <a:lstStyle>
            <a:lvl1pPr algn="l">
              <a:defRPr sz="3000"/>
            </a:lvl1pPr>
          </a:lstStyle>
          <a:p>
            <a:r>
              <a:rPr lang="en-US" smtClean="0"/>
              <a:t>Click to edit Master title style</a:t>
            </a:r>
            <a:endParaRPr lang="en-CA" dirty="0"/>
          </a:p>
        </p:txBody>
      </p:sp>
      <p:sp>
        <p:nvSpPr>
          <p:cNvPr id="9" name="Picture Placeholder 9"/>
          <p:cNvSpPr>
            <a:spLocks noGrp="1"/>
          </p:cNvSpPr>
          <p:nvPr>
            <p:ph type="pic" sz="quarter" idx="10" hasCustomPrompt="1"/>
          </p:nvPr>
        </p:nvSpPr>
        <p:spPr>
          <a:xfrm>
            <a:off x="522288" y="866775"/>
            <a:ext cx="8099425" cy="3505200"/>
          </a:xfrm>
          <a:prstGeom prst="rect">
            <a:avLst/>
          </a:prstGeom>
          <a:solidFill>
            <a:schemeClr val="bg1">
              <a:lumMod val="95000"/>
            </a:schemeClr>
          </a:solidFill>
        </p:spPr>
        <p:txBody>
          <a:bodyPr>
            <a:normAutofit/>
          </a:bodyPr>
          <a:lstStyle>
            <a:lvl1pPr marL="0" indent="0" algn="ctr">
              <a:buNone/>
              <a:defRPr sz="1400" baseline="0">
                <a:solidFill>
                  <a:schemeClr val="tx1">
                    <a:lumMod val="50000"/>
                    <a:lumOff val="50000"/>
                  </a:schemeClr>
                </a:solidFill>
              </a:defRPr>
            </a:lvl1pPr>
          </a:lstStyle>
          <a:p>
            <a:r>
              <a:rPr lang="en-US" dirty="0" smtClean="0"/>
              <a:t/>
            </a:r>
            <a:br>
              <a:rPr lang="en-US" dirty="0" smtClean="0"/>
            </a:br>
            <a:endParaRPr lang="en-US" dirty="0" smtClean="0"/>
          </a:p>
          <a:p>
            <a:endParaRPr lang="en-US" dirty="0" smtClean="0"/>
          </a:p>
          <a:p>
            <a:endParaRPr lang="en-US" dirty="0" smtClean="0"/>
          </a:p>
          <a:p>
            <a:r>
              <a:rPr lang="en-US" dirty="0" smtClean="0"/>
              <a:t>Insert large photo or figure here by clicking on icon below.</a:t>
            </a:r>
          </a:p>
          <a:p>
            <a:endParaRPr lang="en-US" dirty="0" smtClean="0"/>
          </a:p>
          <a:p>
            <a:endParaRPr lang="en-US" dirty="0" smtClean="0"/>
          </a:p>
          <a:p>
            <a:endParaRPr lang="en-US" dirty="0" smtClean="0"/>
          </a:p>
          <a:p>
            <a:r>
              <a:rPr lang="en-US" dirty="0" smtClean="0"/>
              <a:t>Picture will automatically be constrained to proportions shown </a:t>
            </a:r>
            <a:br>
              <a:rPr lang="en-US" dirty="0" smtClean="0"/>
            </a:br>
            <a:r>
              <a:rPr lang="en-US" dirty="0" smtClean="0"/>
              <a:t>and picture may need to be re-cropped/adjusted using PowerPoint controls.</a:t>
            </a:r>
          </a:p>
          <a:p>
            <a:endParaRPr lang="en-US" dirty="0" smtClean="0"/>
          </a:p>
        </p:txBody>
      </p:sp>
      <p:pic>
        <p:nvPicPr>
          <p:cNvPr id="7" name="Picture 6"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7" name="Title 1"/>
          <p:cNvSpPr>
            <a:spLocks noGrp="1"/>
          </p:cNvSpPr>
          <p:nvPr>
            <p:ph type="title"/>
          </p:nvPr>
        </p:nvSpPr>
        <p:spPr>
          <a:xfrm>
            <a:off x="522288" y="277200"/>
            <a:ext cx="8099425" cy="584813"/>
          </a:xfrm>
          <a:prstGeom prst="rect">
            <a:avLst/>
          </a:prstGeom>
        </p:spPr>
        <p:txBody>
          <a:bodyPr lIns="0" tIns="0" rIns="0"/>
          <a:lstStyle>
            <a:lvl1pPr algn="l">
              <a:defRPr sz="3000"/>
            </a:lvl1pPr>
          </a:lstStyle>
          <a:p>
            <a:r>
              <a:rPr lang="en-US" smtClean="0"/>
              <a:t>Click to edit Master title style</a:t>
            </a:r>
            <a:endParaRPr lang="en-CA" dirty="0"/>
          </a:p>
        </p:txBody>
      </p:sp>
      <p:sp>
        <p:nvSpPr>
          <p:cNvPr id="7" name="Picture Placeholder 9"/>
          <p:cNvSpPr>
            <a:spLocks noGrp="1"/>
          </p:cNvSpPr>
          <p:nvPr>
            <p:ph type="pic" sz="quarter" idx="11"/>
          </p:nvPr>
        </p:nvSpPr>
        <p:spPr>
          <a:xfrm>
            <a:off x="522288" y="862013"/>
            <a:ext cx="3914697" cy="3505200"/>
          </a:xfrm>
          <a:prstGeom prst="rect">
            <a:avLst/>
          </a:prstGeom>
          <a:solidFill>
            <a:schemeClr val="bg1">
              <a:lumMod val="95000"/>
            </a:schemeClr>
          </a:solidFill>
        </p:spPr>
        <p:txBody>
          <a:bodyPr>
            <a:normAutofit/>
          </a:bodyPr>
          <a:lstStyle>
            <a:lvl1pPr marL="1588" indent="15875" algn="ctr">
              <a:buNone/>
              <a:tabLst>
                <a:tab pos="0" algn="l"/>
              </a:tabLst>
              <a:defRPr sz="1400" baseline="0">
                <a:solidFill>
                  <a:schemeClr val="tx1">
                    <a:lumMod val="50000"/>
                    <a:lumOff val="50000"/>
                  </a:schemeClr>
                </a:solidFill>
              </a:defRPr>
            </a:lvl1pPr>
          </a:lstStyle>
          <a:p>
            <a:r>
              <a:rPr lang="en-US" dirty="0" smtClean="0"/>
              <a:t>Drag picture to placeholder or click icon to add</a:t>
            </a:r>
          </a:p>
        </p:txBody>
      </p:sp>
      <p:sp>
        <p:nvSpPr>
          <p:cNvPr id="8" name="Picture Placeholder 9"/>
          <p:cNvSpPr>
            <a:spLocks noGrp="1"/>
          </p:cNvSpPr>
          <p:nvPr>
            <p:ph type="pic" sz="quarter" idx="10"/>
          </p:nvPr>
        </p:nvSpPr>
        <p:spPr>
          <a:xfrm>
            <a:off x="4707015" y="862013"/>
            <a:ext cx="3914697" cy="3505200"/>
          </a:xfrm>
          <a:prstGeom prst="rect">
            <a:avLst/>
          </a:prstGeom>
          <a:solidFill>
            <a:schemeClr val="bg1">
              <a:lumMod val="95000"/>
            </a:schemeClr>
          </a:solidFill>
        </p:spPr>
        <p:txBody>
          <a:bodyPr>
            <a:normAutofit/>
          </a:bodyPr>
          <a:lstStyle>
            <a:lvl1pPr marL="1588" indent="15875" algn="ctr">
              <a:buNone/>
              <a:tabLst>
                <a:tab pos="0" algn="l"/>
              </a:tabLst>
              <a:defRPr sz="1400" baseline="0">
                <a:solidFill>
                  <a:schemeClr val="tx1">
                    <a:lumMod val="50000"/>
                    <a:lumOff val="50000"/>
                  </a:schemeClr>
                </a:solidFill>
              </a:defRPr>
            </a:lvl1pPr>
          </a:lstStyle>
          <a:p>
            <a:r>
              <a:rPr lang="en-US" dirty="0" smtClean="0"/>
              <a:t>Drag picture to placeholder or click icon to add</a:t>
            </a:r>
          </a:p>
        </p:txBody>
      </p:sp>
      <p:pic>
        <p:nvPicPr>
          <p:cNvPr id="9" name="Picture 8"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le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288" y="1401620"/>
            <a:ext cx="7772400" cy="1052596"/>
          </a:xfrm>
          <a:prstGeom prst="rect">
            <a:avLst/>
          </a:prstGeom>
        </p:spPr>
        <p:txBody>
          <a:bodyPr wrap="square" lIns="0" tIns="0" rIns="0" bIns="0" anchor="t">
            <a:spAutoFit/>
          </a:bodyPr>
          <a:lstStyle>
            <a:lvl1pPr algn="l">
              <a:lnSpc>
                <a:spcPct val="90000"/>
              </a:lnSpc>
              <a:defRPr sz="3800" b="1" cap="none" baseline="0">
                <a:solidFill>
                  <a:schemeClr val="tx2"/>
                </a:solidFill>
              </a:defRPr>
            </a:lvl1pPr>
          </a:lstStyle>
          <a:p>
            <a:r>
              <a:rPr lang="en-US" dirty="0" smtClean="0"/>
              <a:t>Click to edit master title style</a:t>
            </a:r>
            <a:br>
              <a:rPr lang="en-US" dirty="0" smtClean="0"/>
            </a:br>
            <a:r>
              <a:rPr lang="en-US" dirty="0" smtClean="0"/>
              <a:t>Title Slide</a:t>
            </a:r>
            <a:endParaRPr lang="en-CA" dirty="0"/>
          </a:p>
        </p:txBody>
      </p:sp>
      <p:sp>
        <p:nvSpPr>
          <p:cNvPr id="3" name="Text Placeholder 2"/>
          <p:cNvSpPr>
            <a:spLocks noGrp="1"/>
          </p:cNvSpPr>
          <p:nvPr>
            <p:ph type="body" idx="1"/>
          </p:nvPr>
        </p:nvSpPr>
        <p:spPr>
          <a:xfrm>
            <a:off x="522288" y="3794957"/>
            <a:ext cx="7772400" cy="369332"/>
          </a:xfrm>
          <a:prstGeom prst="rect">
            <a:avLst/>
          </a:prstGeom>
        </p:spPr>
        <p:txBody>
          <a:bodyPr wrap="square" lIns="0" tIns="0" rIns="0" bIns="0" anchor="b">
            <a:spAutoFit/>
          </a:bodyPr>
          <a:lstStyle>
            <a:lvl1pPr marL="0" indent="0">
              <a:lnSpc>
                <a:spcPct val="100000"/>
              </a:lnSpc>
              <a:spcBef>
                <a:spcPts val="0"/>
              </a:spcBef>
              <a:buNone/>
              <a:defRPr sz="1200" b="1"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522288" y="4371975"/>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6" name="Picture 5"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area for image or figure">
    <p:spTree>
      <p:nvGrpSpPr>
        <p:cNvPr id="1" name=""/>
        <p:cNvGrpSpPr/>
        <p:nvPr/>
      </p:nvGrpSpPr>
      <p:grpSpPr>
        <a:xfrm>
          <a:off x="0" y="0"/>
          <a:ext cx="0" cy="0"/>
          <a:chOff x="0" y="0"/>
          <a:chExt cx="0" cy="0"/>
        </a:xfrm>
      </p:grpSpPr>
      <p:sp>
        <p:nvSpPr>
          <p:cNvPr id="6" name="Picture Placeholder 9"/>
          <p:cNvSpPr>
            <a:spLocks noGrp="1"/>
          </p:cNvSpPr>
          <p:nvPr>
            <p:ph type="pic" sz="quarter" idx="10" hasCustomPrompt="1"/>
          </p:nvPr>
        </p:nvSpPr>
        <p:spPr>
          <a:xfrm>
            <a:off x="0" y="0"/>
            <a:ext cx="9144000" cy="5143500"/>
          </a:xfrm>
          <a:prstGeom prst="rect">
            <a:avLst/>
          </a:prstGeom>
          <a:solidFill>
            <a:schemeClr val="bg1">
              <a:lumMod val="95000"/>
            </a:schemeClr>
          </a:solidFill>
        </p:spPr>
        <p:txBody>
          <a:bodyPr>
            <a:normAutofit/>
          </a:bodyPr>
          <a:lstStyle>
            <a:lvl1pPr marL="0" indent="0" algn="ctr">
              <a:buNone/>
              <a:defRPr sz="1400" baseline="0">
                <a:solidFill>
                  <a:schemeClr val="tx1">
                    <a:lumMod val="50000"/>
                    <a:lumOff val="50000"/>
                  </a:schemeClr>
                </a:solidFill>
              </a:defRPr>
            </a:lvl1pPr>
          </a:lstStyle>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large photo or figure here by clicking on icon below.</a:t>
            </a:r>
          </a:p>
          <a:p>
            <a:endParaRPr lang="en-US" dirty="0" smtClean="0"/>
          </a:p>
          <a:p>
            <a:endParaRPr lang="en-US" dirty="0" smtClean="0"/>
          </a:p>
          <a:p>
            <a:endParaRPr lang="en-US" dirty="0" smtClean="0"/>
          </a:p>
          <a:p>
            <a:r>
              <a:rPr lang="en-US" dirty="0" smtClean="0"/>
              <a:t>Picture will automatically be constrained to proportions shown </a:t>
            </a:r>
            <a:br>
              <a:rPr lang="en-US" dirty="0" smtClean="0"/>
            </a:br>
            <a:r>
              <a:rPr lang="en-US" dirty="0" smtClean="0"/>
              <a:t>and picture may need to be re-cropped/adjusted using PowerPoint controls.</a:t>
            </a:r>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7" r:id="rId4"/>
    <p:sldLayoutId id="2147483663" r:id="rId5"/>
    <p:sldLayoutId id="2147483664" r:id="rId6"/>
    <p:sldLayoutId id="2147483665" r:id="rId7"/>
    <p:sldLayoutId id="2147483651" r:id="rId8"/>
    <p:sldLayoutId id="2147483655" r:id="rId9"/>
    <p:sldLayoutId id="2147483662" r:id="rId10"/>
    <p:sldLayoutId id="2147483668" r:id="rId11"/>
  </p:sldLayoutIdLst>
  <p:txStyles>
    <p:titleStyle>
      <a:lvl1pPr algn="ctr" defTabSz="914400" rtl="0" eaLnBrk="1" latinLnBrk="0" hangingPunct="1">
        <a:spcBef>
          <a:spcPct val="0"/>
        </a:spcBef>
        <a:buNone/>
        <a:defRPr sz="4400" b="1"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canada.ca/en/public-health/services/canadian-immunization-guide.html" TargetMode="External"/><Relationship Id="rId3" Type="http://schemas.openxmlformats.org/officeDocument/2006/relationships/hyperlink" Target="http://www.rxfiles.c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Immunizations in Pregnancy</a:t>
            </a:r>
            <a:endParaRPr lang="en-CA" dirty="0"/>
          </a:p>
        </p:txBody>
      </p:sp>
      <p:sp>
        <p:nvSpPr>
          <p:cNvPr id="6" name="Subtitle 5"/>
          <p:cNvSpPr>
            <a:spLocks noGrp="1"/>
          </p:cNvSpPr>
          <p:nvPr>
            <p:ph type="subTitle" idx="1"/>
          </p:nvPr>
        </p:nvSpPr>
        <p:spPr>
          <a:xfrm>
            <a:off x="523025" y="1986975"/>
            <a:ext cx="8099425" cy="369332"/>
          </a:xfrm>
        </p:spPr>
        <p:txBody>
          <a:bodyPr/>
          <a:lstStyle/>
          <a:p>
            <a:r>
              <a:rPr lang="en-CA" sz="2400" dirty="0" smtClean="0"/>
              <a:t>Wendy McCrady, NP-PHC</a:t>
            </a: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761052"/>
            <a:ext cx="7290072" cy="2462213"/>
          </a:xfrm>
        </p:spPr>
        <p:txBody>
          <a:bodyPr/>
          <a:lstStyle/>
          <a:p>
            <a:r>
              <a:rPr lang="en-US" sz="2000" dirty="0"/>
              <a:t>Maternal antibodies typically have a half-life of 3 to 4 weeks in the newborn, and progressively decrease during the first 6 to 12 months of life. </a:t>
            </a:r>
            <a:endParaRPr lang="en-US" sz="2000" dirty="0" smtClean="0"/>
          </a:p>
          <a:p>
            <a:r>
              <a:rPr lang="en-US" sz="2000" dirty="0" smtClean="0"/>
              <a:t>Recommended </a:t>
            </a:r>
            <a:r>
              <a:rPr lang="en-US" sz="2000" dirty="0"/>
              <a:t>infant immunization schedules take into consideration the potential effect that maternally transferred antibodies may have on infant </a:t>
            </a:r>
            <a:r>
              <a:rPr lang="en-US" sz="2000" dirty="0" smtClean="0"/>
              <a:t>vaccinations </a:t>
            </a:r>
          </a:p>
          <a:p>
            <a:r>
              <a:rPr lang="en-US" sz="2000" dirty="0" smtClean="0"/>
              <a:t>Example: Live vaccines scheduled for children &gt;12 </a:t>
            </a:r>
            <a:r>
              <a:rPr lang="en-US" sz="2000" dirty="0" err="1" smtClean="0"/>
              <a:t>mo</a:t>
            </a:r>
            <a:r>
              <a:rPr lang="en-US" sz="2000" dirty="0" smtClean="0"/>
              <a:t> old and not counted if given prior				    </a:t>
            </a:r>
            <a:r>
              <a:rPr lang="en-US" sz="1200" dirty="0" smtClean="0"/>
              <a:t>(NACI)</a:t>
            </a:r>
            <a:endParaRPr lang="en-US" sz="1200"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pPr lvl="0"/>
            <a:r>
              <a:rPr lang="en-US" sz="2800" dirty="0"/>
              <a:t>Does maternal antibody transferred across the placenta </a:t>
            </a:r>
            <a:r>
              <a:rPr lang="en-US" sz="2800" dirty="0">
                <a:solidFill>
                  <a:schemeClr val="tx2"/>
                </a:solidFill>
              </a:rPr>
              <a:t>interfere</a:t>
            </a:r>
            <a:r>
              <a:rPr lang="en-US" sz="2800" dirty="0"/>
              <a:t> with neonatal immune response to immunization?</a:t>
            </a:r>
            <a:r>
              <a:rPr lang="en-US" sz="3200" dirty="0"/>
              <a:t/>
            </a:r>
            <a:br>
              <a:rPr lang="en-US" sz="3200" dirty="0"/>
            </a:br>
            <a:endParaRPr lang="en-US" dirty="0"/>
          </a:p>
        </p:txBody>
      </p:sp>
    </p:spTree>
    <p:extLst>
      <p:ext uri="{BB962C8B-B14F-4D97-AF65-F5344CB8AC3E}">
        <p14:creationId xmlns:p14="http://schemas.microsoft.com/office/powerpoint/2010/main" val="200423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62013"/>
            <a:ext cx="8352928" cy="3908762"/>
          </a:xfrm>
        </p:spPr>
        <p:txBody>
          <a:bodyPr/>
          <a:lstStyle/>
          <a:p>
            <a:pPr>
              <a:buFont typeface="Arial" charset="0"/>
              <a:buChar char="•"/>
            </a:pPr>
            <a:r>
              <a:rPr lang="en-US" sz="2000" dirty="0"/>
              <a:t>N</a:t>
            </a:r>
            <a:r>
              <a:rPr lang="en-US" sz="2000" dirty="0" smtClean="0"/>
              <a:t>o </a:t>
            </a:r>
            <a:r>
              <a:rPr lang="en-US" sz="2000" dirty="0"/>
              <a:t>published data indicating that currently authorized inactivated vaccines are </a:t>
            </a:r>
            <a:r>
              <a:rPr lang="en-US" sz="2000" dirty="0" smtClean="0"/>
              <a:t>teratogenic, </a:t>
            </a:r>
            <a:r>
              <a:rPr lang="en-US" sz="2000" dirty="0" err="1"/>
              <a:t>embryotoxic</a:t>
            </a:r>
            <a:r>
              <a:rPr lang="en-US" sz="2000" dirty="0"/>
              <a:t>, or have resulted in specific adverse pregnancy outcomes. </a:t>
            </a:r>
            <a:r>
              <a:rPr lang="en-US" sz="1200" dirty="0"/>
              <a:t>(NACI) </a:t>
            </a:r>
            <a:endParaRPr lang="en-US" sz="1200" dirty="0" smtClean="0"/>
          </a:p>
          <a:p>
            <a:pPr>
              <a:buFont typeface="Arial" charset="0"/>
              <a:buChar char="•"/>
            </a:pPr>
            <a:r>
              <a:rPr lang="en-US" sz="2000" dirty="0" smtClean="0"/>
              <a:t>Inactivated </a:t>
            </a:r>
            <a:r>
              <a:rPr lang="en-US" sz="2000" dirty="0"/>
              <a:t>viral vaccines, bacterial vaccines, and toxoids are considered safe in pregnancy. </a:t>
            </a:r>
            <a:r>
              <a:rPr lang="en-US" sz="1200" dirty="0"/>
              <a:t>(SOGC </a:t>
            </a:r>
            <a:r>
              <a:rPr lang="en-US" sz="1200" dirty="0" smtClean="0"/>
              <a:t>II-1, </a:t>
            </a:r>
            <a:r>
              <a:rPr lang="en-US" sz="1200" dirty="0" smtClean="0"/>
              <a:t>NACI, CDC) </a:t>
            </a:r>
            <a:endParaRPr lang="en-US" sz="1200" dirty="0"/>
          </a:p>
          <a:p>
            <a:pPr>
              <a:buFont typeface="Arial" charset="0"/>
              <a:buChar char="•"/>
            </a:pPr>
            <a:r>
              <a:rPr lang="en-US" sz="2000" dirty="0" smtClean="0"/>
              <a:t>Reactions </a:t>
            </a:r>
            <a:r>
              <a:rPr lang="en-US" sz="2000" dirty="0"/>
              <a:t>following vaccination with inactivated vaccines are usually limited to the injection site. </a:t>
            </a:r>
            <a:r>
              <a:rPr lang="en-US" sz="1200" dirty="0" smtClean="0"/>
              <a:t>(NACI)</a:t>
            </a:r>
          </a:p>
          <a:p>
            <a:pPr>
              <a:buFont typeface="Arial" charset="0"/>
              <a:buChar char="•"/>
            </a:pPr>
            <a:r>
              <a:rPr lang="en-US" sz="2000" dirty="0" smtClean="0"/>
              <a:t>No </a:t>
            </a:r>
            <a:r>
              <a:rPr lang="en-US" sz="2000" dirty="0"/>
              <a:t>increase in anaphylactic reactions or events that might induce preterm </a:t>
            </a:r>
            <a:r>
              <a:rPr lang="en-US" sz="2000" dirty="0" err="1"/>
              <a:t>labour</a:t>
            </a:r>
            <a:r>
              <a:rPr lang="en-US" sz="2000" dirty="0"/>
              <a:t> has been observed. </a:t>
            </a:r>
            <a:r>
              <a:rPr lang="en-US" sz="1200" dirty="0" smtClean="0"/>
              <a:t>(NACI)</a:t>
            </a:r>
          </a:p>
          <a:p>
            <a:pPr>
              <a:buFont typeface="Arial" charset="0"/>
              <a:buChar char="•"/>
            </a:pPr>
            <a:r>
              <a:rPr lang="en-US" sz="2000" dirty="0" smtClean="0"/>
              <a:t>There </a:t>
            </a:r>
            <a:r>
              <a:rPr lang="en-US" sz="2000" dirty="0"/>
              <a:t>is no safety reason to avoid the use of </a:t>
            </a:r>
            <a:r>
              <a:rPr lang="en-US" sz="2000" dirty="0" err="1"/>
              <a:t>thimerosal</a:t>
            </a:r>
            <a:r>
              <a:rPr lang="en-US" sz="2000" dirty="0"/>
              <a:t>-containing vaccines </a:t>
            </a:r>
            <a:r>
              <a:rPr lang="en-US" sz="2000" dirty="0" smtClean="0"/>
              <a:t>(</a:t>
            </a:r>
            <a:r>
              <a:rPr lang="en-US" sz="2000" dirty="0" err="1" smtClean="0"/>
              <a:t>EngerixB</a:t>
            </a:r>
            <a:r>
              <a:rPr lang="en-US" sz="2000" dirty="0" smtClean="0"/>
              <a:t>, </a:t>
            </a:r>
            <a:r>
              <a:rPr lang="en-US" sz="2000" dirty="0" err="1" smtClean="0"/>
              <a:t>Fluviral</a:t>
            </a:r>
            <a:r>
              <a:rPr lang="en-US" sz="2000" dirty="0" smtClean="0"/>
              <a:t>, </a:t>
            </a:r>
            <a:r>
              <a:rPr lang="en-US" sz="2000" dirty="0" err="1" smtClean="0"/>
              <a:t>Fluzone</a:t>
            </a:r>
            <a:r>
              <a:rPr lang="en-US" sz="2000" dirty="0" smtClean="0"/>
              <a:t>, </a:t>
            </a:r>
            <a:r>
              <a:rPr lang="en-US" sz="2000" dirty="0" err="1"/>
              <a:t>V</a:t>
            </a:r>
            <a:r>
              <a:rPr lang="en-US" sz="2000" dirty="0" err="1" smtClean="0"/>
              <a:t>axigrip</a:t>
            </a:r>
            <a:r>
              <a:rPr lang="en-US" sz="2000" dirty="0" smtClean="0"/>
              <a:t>) for </a:t>
            </a:r>
            <a:r>
              <a:rPr lang="en-US" sz="2000" dirty="0"/>
              <a:t>pregnant women. </a:t>
            </a:r>
            <a:r>
              <a:rPr lang="en-US" sz="1200" dirty="0"/>
              <a:t>(NACI)</a:t>
            </a:r>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solidFill>
                  <a:schemeClr val="tx2"/>
                </a:solidFill>
              </a:rPr>
              <a:t>Safety</a:t>
            </a:r>
            <a:r>
              <a:rPr lang="en-US" dirty="0" smtClean="0"/>
              <a:t> of Inactivated Vaccines in Pregnancy</a:t>
            </a:r>
            <a:endParaRPr lang="en-US" dirty="0"/>
          </a:p>
        </p:txBody>
      </p:sp>
    </p:spTree>
    <p:extLst>
      <p:ext uri="{BB962C8B-B14F-4D97-AF65-F5344CB8AC3E}">
        <p14:creationId xmlns:p14="http://schemas.microsoft.com/office/powerpoint/2010/main" val="212823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347614"/>
            <a:ext cx="7650112" cy="3818994"/>
          </a:xfrm>
        </p:spPr>
        <p:txBody>
          <a:bodyPr/>
          <a:lstStyle/>
          <a:p>
            <a:pPr>
              <a:spcBef>
                <a:spcPts val="500"/>
              </a:spcBef>
              <a:buFont typeface="Arial" charset="0"/>
              <a:buChar char="•"/>
            </a:pPr>
            <a:r>
              <a:rPr lang="en-US" sz="1800" dirty="0" smtClean="0"/>
              <a:t>Live and live-attenuated vaccines contraindicated: MMR, VZ, HZ, Yellow Fever, oral Typhoid, (Small Pox-special access), (</a:t>
            </a:r>
            <a:r>
              <a:rPr lang="en-US" sz="1800" dirty="0" err="1" smtClean="0"/>
              <a:t>Flumist</a:t>
            </a:r>
            <a:r>
              <a:rPr lang="en-US" sz="1800" dirty="0" smtClean="0"/>
              <a:t>, Rotavirus)</a:t>
            </a:r>
          </a:p>
          <a:p>
            <a:pPr>
              <a:spcBef>
                <a:spcPts val="500"/>
              </a:spcBef>
              <a:buFont typeface="Arial" charset="0"/>
              <a:buChar char="•"/>
            </a:pPr>
            <a:r>
              <a:rPr lang="en-US" sz="1800" dirty="0" smtClean="0"/>
              <a:t>Non-pregnant </a:t>
            </a:r>
            <a:r>
              <a:rPr lang="en-US" sz="1800" dirty="0"/>
              <a:t>women immunized </a:t>
            </a:r>
            <a:r>
              <a:rPr lang="en-US" sz="1800" dirty="0" smtClean="0"/>
              <a:t>with live/live-attenuated </a:t>
            </a:r>
            <a:r>
              <a:rPr lang="en-US" sz="1800" dirty="0"/>
              <a:t>vaccine should be counselled to delay pregnancy for at least </a:t>
            </a:r>
            <a:r>
              <a:rPr lang="en-US" sz="1800" dirty="0" smtClean="0"/>
              <a:t>4 wks</a:t>
            </a:r>
            <a:r>
              <a:rPr lang="en-US" sz="1800" dirty="0"/>
              <a:t>. (SOGC III) </a:t>
            </a:r>
            <a:endParaRPr lang="en-US" sz="1800" dirty="0" smtClean="0"/>
          </a:p>
          <a:p>
            <a:pPr>
              <a:spcBef>
                <a:spcPts val="500"/>
              </a:spcBef>
              <a:buFont typeface="Arial" charset="0"/>
              <a:buChar char="•"/>
            </a:pPr>
            <a:r>
              <a:rPr lang="en-US" sz="1800" dirty="0"/>
              <a:t>C</a:t>
            </a:r>
            <a:r>
              <a:rPr lang="en-US" sz="1800" dirty="0" smtClean="0"/>
              <a:t>ontraindication due to a </a:t>
            </a:r>
            <a:r>
              <a:rPr lang="en-US" sz="1800" u="sng" dirty="0" smtClean="0"/>
              <a:t>theoretical</a:t>
            </a:r>
            <a:r>
              <a:rPr lang="en-US" sz="1800" dirty="0" smtClean="0"/>
              <a:t> </a:t>
            </a:r>
            <a:r>
              <a:rPr lang="en-US" sz="1800" dirty="0"/>
              <a:t>risk to the fetus</a:t>
            </a:r>
            <a:r>
              <a:rPr lang="en-US" sz="1800" dirty="0" smtClean="0"/>
              <a:t>. (SOGC II-3</a:t>
            </a:r>
            <a:r>
              <a:rPr lang="en-US" sz="1800" dirty="0"/>
              <a:t>) </a:t>
            </a:r>
            <a:endParaRPr lang="en-US" sz="1800" dirty="0" smtClean="0"/>
          </a:p>
          <a:p>
            <a:pPr>
              <a:spcBef>
                <a:spcPts val="500"/>
              </a:spcBef>
              <a:buFont typeface="Arial" charset="0"/>
              <a:buChar char="•"/>
            </a:pPr>
            <a:r>
              <a:rPr lang="en-US" sz="1800" dirty="0"/>
              <a:t>No evidence of CRS in any of the offspring of the 226 women inadvertently vaccinated with MMR during pregnancy (NACI</a:t>
            </a:r>
            <a:r>
              <a:rPr lang="en-US" sz="1800" dirty="0" smtClean="0"/>
              <a:t>)</a:t>
            </a:r>
          </a:p>
          <a:p>
            <a:pPr>
              <a:spcBef>
                <a:spcPts val="500"/>
              </a:spcBef>
              <a:buFont typeface="Arial" charset="0"/>
              <a:buChar char="•"/>
            </a:pPr>
            <a:r>
              <a:rPr lang="en-US" sz="1800" dirty="0" smtClean="0"/>
              <a:t>Women </a:t>
            </a:r>
            <a:r>
              <a:rPr lang="en-US" sz="1800" dirty="0"/>
              <a:t>who have inadvertently received immunization with live or live-attenuated vaccines during pregnancy should not be counselled to terminate the pregnancy because of a teratogenic risk</a:t>
            </a:r>
            <a:r>
              <a:rPr lang="en-US" sz="1800" dirty="0" smtClean="0"/>
              <a:t>. (SOGC II-2</a:t>
            </a:r>
            <a:r>
              <a:rPr lang="en-US" sz="1800" dirty="0"/>
              <a:t>) </a:t>
            </a:r>
            <a:endParaRPr lang="en-US" sz="1800" dirty="0" smtClean="0"/>
          </a:p>
          <a:p>
            <a:pPr>
              <a:buFont typeface="Arial" charset="0"/>
              <a:buChar char="•"/>
            </a:pPr>
            <a:endParaRPr lang="en-US" sz="1750" dirty="0"/>
          </a:p>
          <a:p>
            <a:endParaRPr lang="en-US" sz="2000" dirty="0"/>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sz="3200" dirty="0" smtClean="0"/>
              <a:t>Risks </a:t>
            </a:r>
            <a:r>
              <a:rPr lang="en-US" sz="3200" dirty="0"/>
              <a:t>and </a:t>
            </a:r>
            <a:r>
              <a:rPr lang="en-US" sz="3200" dirty="0" smtClean="0"/>
              <a:t>Contraindications </a:t>
            </a:r>
            <a:r>
              <a:rPr lang="en-US" sz="3200" dirty="0"/>
              <a:t>of </a:t>
            </a:r>
            <a:r>
              <a:rPr lang="en-US" sz="3200" dirty="0" smtClean="0"/>
              <a:t>Immunizations </a:t>
            </a:r>
            <a:r>
              <a:rPr lang="en-US" sz="3200" dirty="0"/>
              <a:t>in </a:t>
            </a:r>
            <a:r>
              <a:rPr lang="en-US" sz="3200" dirty="0" smtClean="0"/>
              <a:t>Pregnancy</a:t>
            </a:r>
            <a:endParaRPr lang="en-US" dirty="0"/>
          </a:p>
        </p:txBody>
      </p:sp>
    </p:spTree>
    <p:extLst>
      <p:ext uri="{BB962C8B-B14F-4D97-AF65-F5344CB8AC3E}">
        <p14:creationId xmlns:p14="http://schemas.microsoft.com/office/powerpoint/2010/main" val="98887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5"/>
            <a:ext cx="7290072" cy="2805896"/>
          </a:xfrm>
        </p:spPr>
        <p:txBody>
          <a:bodyPr/>
          <a:lstStyle/>
          <a:p>
            <a:pPr>
              <a:spcBef>
                <a:spcPts val="500"/>
              </a:spcBef>
              <a:buFont typeface="Arial" charset="0"/>
              <a:buChar char="•"/>
            </a:pPr>
            <a:r>
              <a:rPr lang="en-US" sz="2000" dirty="0" smtClean="0"/>
              <a:t>Harm of contracting wild disease &gt;&gt; harm from immunization</a:t>
            </a:r>
          </a:p>
          <a:p>
            <a:pPr>
              <a:spcBef>
                <a:spcPts val="500"/>
              </a:spcBef>
              <a:buFont typeface="Arial" charset="0"/>
              <a:buChar char="•"/>
            </a:pPr>
            <a:r>
              <a:rPr lang="en-US" sz="2000" dirty="0" smtClean="0"/>
              <a:t>In </a:t>
            </a:r>
            <a:r>
              <a:rPr lang="en-US" sz="2000" dirty="0"/>
              <a:t>some situations, potential benefits of vaccination with MMR vaccine may outweigh risks such as during measles or rubella outbreaks, in which case vaccination may be considered based on recommendations from public health </a:t>
            </a:r>
            <a:r>
              <a:rPr lang="en-US" sz="2000" dirty="0" smtClean="0"/>
              <a:t>officials </a:t>
            </a:r>
            <a:r>
              <a:rPr lang="en-US" sz="1200" dirty="0" smtClean="0"/>
              <a:t>(NACI)</a:t>
            </a:r>
          </a:p>
          <a:p>
            <a:pPr>
              <a:spcBef>
                <a:spcPts val="500"/>
              </a:spcBef>
              <a:buFont typeface="Arial" charset="0"/>
              <a:buChar char="•"/>
            </a:pPr>
            <a:r>
              <a:rPr lang="en-US" sz="2000" dirty="0"/>
              <a:t>Y</a:t>
            </a:r>
            <a:r>
              <a:rPr lang="en-US" sz="2000" dirty="0" smtClean="0"/>
              <a:t>ellow </a:t>
            </a:r>
            <a:r>
              <a:rPr lang="en-US" sz="2000" dirty="0"/>
              <a:t>fever vaccine </a:t>
            </a:r>
            <a:r>
              <a:rPr lang="en-US" sz="2000" dirty="0" smtClean="0"/>
              <a:t>may be considered in </a:t>
            </a:r>
            <a:r>
              <a:rPr lang="en-US" sz="2000" dirty="0"/>
              <a:t>a pregnant woman travelling to an endemic </a:t>
            </a:r>
            <a:r>
              <a:rPr lang="en-US" sz="2000" dirty="0" smtClean="0"/>
              <a:t>area </a:t>
            </a:r>
            <a:r>
              <a:rPr lang="en-US" sz="1200" dirty="0" smtClean="0"/>
              <a:t>(NACI)</a:t>
            </a:r>
            <a:endParaRPr lang="en-US" sz="1200" dirty="0"/>
          </a:p>
          <a:p>
            <a:endParaRPr lang="en-US" dirty="0"/>
          </a:p>
        </p:txBody>
      </p:sp>
      <p:sp>
        <p:nvSpPr>
          <p:cNvPr id="3" name="Text Placeholder 2"/>
          <p:cNvSpPr>
            <a:spLocks noGrp="1"/>
          </p:cNvSpPr>
          <p:nvPr>
            <p:ph type="body" sz="quarter" idx="11"/>
          </p:nvPr>
        </p:nvSpPr>
        <p:spPr>
          <a:xfrm>
            <a:off x="522288" y="1059583"/>
            <a:ext cx="7020042" cy="386888"/>
          </a:xfrm>
        </p:spPr>
        <p:txBody>
          <a:bodyPr>
            <a:normAutofit/>
          </a:bodyPr>
          <a:lstStyle/>
          <a:p>
            <a:r>
              <a:rPr lang="en-US" sz="2000" dirty="0"/>
              <a:t>As always, assess Risk: Benefit</a:t>
            </a:r>
          </a:p>
          <a:p>
            <a:endParaRPr lang="en-US" dirty="0"/>
          </a:p>
        </p:txBody>
      </p:sp>
      <p:sp>
        <p:nvSpPr>
          <p:cNvPr id="4" name="Title 3"/>
          <p:cNvSpPr>
            <a:spLocks noGrp="1"/>
          </p:cNvSpPr>
          <p:nvPr>
            <p:ph type="title"/>
          </p:nvPr>
        </p:nvSpPr>
        <p:spPr/>
        <p:txBody>
          <a:bodyPr/>
          <a:lstStyle/>
          <a:p>
            <a:r>
              <a:rPr lang="en-US" dirty="0" smtClean="0"/>
              <a:t>Exceptions to ‘contraindications’</a:t>
            </a:r>
            <a:endParaRPr lang="en-US" dirty="0"/>
          </a:p>
        </p:txBody>
      </p:sp>
    </p:spTree>
    <p:extLst>
      <p:ext uri="{BB962C8B-B14F-4D97-AF65-F5344CB8AC3E}">
        <p14:creationId xmlns:p14="http://schemas.microsoft.com/office/powerpoint/2010/main" val="156263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915567"/>
            <a:ext cx="7938144" cy="4001095"/>
          </a:xfrm>
        </p:spPr>
        <p:txBody>
          <a:bodyPr/>
          <a:lstStyle/>
          <a:p>
            <a:r>
              <a:rPr lang="en-US" sz="2000" dirty="0"/>
              <a:t>Women who are breastfeeding can still be immunized (passive-active immunization, live or killed vaccines</a:t>
            </a:r>
            <a:r>
              <a:rPr lang="en-US" sz="2000" dirty="0" smtClean="0"/>
              <a:t>) </a:t>
            </a:r>
            <a:r>
              <a:rPr lang="en-US" dirty="0" smtClean="0"/>
              <a:t>(SOGC II-1</a:t>
            </a:r>
            <a:r>
              <a:rPr lang="en-US" dirty="0"/>
              <a:t>) </a:t>
            </a:r>
          </a:p>
          <a:p>
            <a:r>
              <a:rPr lang="en-US" sz="2000" dirty="0"/>
              <a:t>Immunizations for actively breastfeeding women are considered safe, with the exception of smallpox vaccine </a:t>
            </a:r>
            <a:r>
              <a:rPr lang="en-US" sz="2000" dirty="0"/>
              <a:t>(theoretical risk for contact </a:t>
            </a:r>
            <a:r>
              <a:rPr lang="en-US" sz="2000" dirty="0" smtClean="0"/>
              <a:t>transmission) and </a:t>
            </a:r>
            <a:r>
              <a:rPr lang="en-US" sz="2000" dirty="0"/>
              <a:t>yellow </a:t>
            </a:r>
            <a:r>
              <a:rPr lang="en-US" sz="2000" dirty="0"/>
              <a:t>fever </a:t>
            </a:r>
            <a:r>
              <a:rPr lang="en-US" sz="2000" dirty="0" smtClean="0"/>
              <a:t>(reports of probable transmission through breastfeeding) </a:t>
            </a:r>
            <a:r>
              <a:rPr lang="en-US" dirty="0" smtClean="0"/>
              <a:t>(</a:t>
            </a:r>
            <a:r>
              <a:rPr lang="en-US" dirty="0" err="1" smtClean="0"/>
              <a:t>RxFiles</a:t>
            </a:r>
            <a:r>
              <a:rPr lang="en-US" dirty="0" smtClean="0"/>
              <a:t>, NACI) </a:t>
            </a:r>
            <a:endParaRPr lang="en-US" dirty="0" smtClean="0"/>
          </a:p>
          <a:p>
            <a:r>
              <a:rPr lang="en-US" sz="2000" dirty="0" smtClean="0"/>
              <a:t>Breastfeeding </a:t>
            </a:r>
            <a:r>
              <a:rPr lang="en-US" sz="2000" dirty="0"/>
              <a:t>does not appear to influence the maternal immune response </a:t>
            </a:r>
            <a:r>
              <a:rPr lang="en-US" dirty="0"/>
              <a:t>(</a:t>
            </a:r>
            <a:r>
              <a:rPr lang="en-US" dirty="0" err="1"/>
              <a:t>RxFiles</a:t>
            </a:r>
            <a:r>
              <a:rPr lang="en-US" dirty="0" smtClean="0"/>
              <a:t>) </a:t>
            </a:r>
          </a:p>
          <a:p>
            <a:r>
              <a:rPr lang="en-US" sz="2000" dirty="0" smtClean="0"/>
              <a:t>With above exception v</a:t>
            </a:r>
            <a:r>
              <a:rPr lang="en-US" sz="2000" dirty="0" smtClean="0"/>
              <a:t>accines </a:t>
            </a:r>
            <a:r>
              <a:rPr lang="en-US" sz="2000" dirty="0"/>
              <a:t>do not appear to affect the safety of breast milk for infants </a:t>
            </a:r>
            <a:r>
              <a:rPr lang="en-US" dirty="0" smtClean="0"/>
              <a:t>(</a:t>
            </a:r>
            <a:r>
              <a:rPr lang="en-US" dirty="0" err="1" smtClean="0"/>
              <a:t>RxFiles</a:t>
            </a:r>
            <a:r>
              <a:rPr lang="en-US" dirty="0" smtClean="0"/>
              <a:t>)</a:t>
            </a:r>
          </a:p>
          <a:p>
            <a:r>
              <a:rPr lang="en-US" sz="2000" dirty="0" smtClean="0"/>
              <a:t>Not </a:t>
            </a:r>
            <a:r>
              <a:rPr lang="en-US" sz="2000" dirty="0"/>
              <a:t>known whether BCG vaccine is excreted in human </a:t>
            </a:r>
            <a:r>
              <a:rPr lang="en-US" sz="2000" dirty="0" smtClean="0"/>
              <a:t>milk </a:t>
            </a:r>
            <a:r>
              <a:rPr lang="en-US" dirty="0" smtClean="0"/>
              <a:t>(NACI)</a:t>
            </a:r>
          </a:p>
          <a:p>
            <a:endParaRPr lang="en-US" sz="1200" dirty="0"/>
          </a:p>
          <a:p>
            <a:endParaRPr lang="en-US" dirty="0"/>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Immunizations while Breastfeeding </a:t>
            </a:r>
            <a:endParaRPr lang="en-US" dirty="0"/>
          </a:p>
        </p:txBody>
      </p:sp>
    </p:spTree>
    <p:extLst>
      <p:ext uri="{BB962C8B-B14F-4D97-AF65-F5344CB8AC3E}">
        <p14:creationId xmlns:p14="http://schemas.microsoft.com/office/powerpoint/2010/main" val="186929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75607"/>
            <a:ext cx="8208912" cy="3111108"/>
          </a:xfrm>
        </p:spPr>
        <p:txBody>
          <a:bodyPr/>
          <a:lstStyle/>
          <a:p>
            <a:r>
              <a:rPr lang="en-US" sz="1800" dirty="0"/>
              <a:t>All pregnant women, at any stage of pregnancy, should be considered high priority for receiving inactivated influenza </a:t>
            </a:r>
            <a:r>
              <a:rPr lang="en-US" sz="1800" dirty="0" smtClean="0"/>
              <a:t>vaccine due to </a:t>
            </a:r>
            <a:r>
              <a:rPr lang="en-US" sz="1200" dirty="0" smtClean="0"/>
              <a:t>(NACI)</a:t>
            </a:r>
            <a:r>
              <a:rPr lang="en-US" sz="1800" dirty="0" smtClean="0"/>
              <a:t>:</a:t>
            </a:r>
            <a:endParaRPr lang="en-US" sz="1800" dirty="0"/>
          </a:p>
          <a:p>
            <a:pPr marL="481013" lvl="4" indent="-285750">
              <a:buFont typeface="Arial" charset="0"/>
              <a:buChar char="•"/>
            </a:pPr>
            <a:r>
              <a:rPr lang="en-US" sz="1800" dirty="0"/>
              <a:t>increased risk of influenza-associated </a:t>
            </a:r>
            <a:r>
              <a:rPr lang="en-US" sz="1800" dirty="0" smtClean="0"/>
              <a:t>morbidity</a:t>
            </a:r>
          </a:p>
          <a:p>
            <a:pPr marL="481013" lvl="4" indent="-285750">
              <a:buFont typeface="Arial" charset="0"/>
              <a:buChar char="•"/>
            </a:pPr>
            <a:r>
              <a:rPr lang="en-US" sz="1800" dirty="0" smtClean="0"/>
              <a:t>evidence </a:t>
            </a:r>
            <a:r>
              <a:rPr lang="en-US" sz="1800" dirty="0"/>
              <a:t>of adverse neonatal outcomes associated with maternal </a:t>
            </a:r>
            <a:r>
              <a:rPr lang="en-US" sz="1800" dirty="0" smtClean="0"/>
              <a:t>influenza</a:t>
            </a:r>
          </a:p>
          <a:p>
            <a:pPr marL="481013" lvl="4" indent="-285750">
              <a:buFont typeface="Arial" charset="0"/>
              <a:buChar char="•"/>
            </a:pPr>
            <a:r>
              <a:rPr lang="en-US" sz="1800" dirty="0" smtClean="0"/>
              <a:t>evidence </a:t>
            </a:r>
            <a:r>
              <a:rPr lang="en-US" sz="1800" dirty="0"/>
              <a:t>that vaccination of pregnant women protects their newborns from influenza and influenza-related </a:t>
            </a:r>
            <a:r>
              <a:rPr lang="en-US" sz="1800" dirty="0" smtClean="0"/>
              <a:t>hospitalization</a:t>
            </a:r>
          </a:p>
          <a:p>
            <a:pPr marL="481013" lvl="4" indent="-285750">
              <a:buFont typeface="Arial" charset="0"/>
              <a:buChar char="•"/>
            </a:pPr>
            <a:r>
              <a:rPr lang="en-US" sz="1800" dirty="0" smtClean="0"/>
              <a:t>evidence </a:t>
            </a:r>
            <a:r>
              <a:rPr lang="en-US" sz="1800" dirty="0"/>
              <a:t>that infants born during </a:t>
            </a:r>
            <a:r>
              <a:rPr lang="en-US" sz="1800" dirty="0" smtClean="0"/>
              <a:t>influenza </a:t>
            </a:r>
            <a:r>
              <a:rPr lang="en-US" sz="1800" dirty="0"/>
              <a:t>season to vaccinated women are less likely to be premature, small for gestational age, and low birth </a:t>
            </a:r>
            <a:r>
              <a:rPr lang="en-US" sz="1800" dirty="0" err="1" smtClean="0"/>
              <a:t>wt</a:t>
            </a:r>
          </a:p>
          <a:p>
            <a:pPr>
              <a:spcBef>
                <a:spcPts val="500"/>
              </a:spcBef>
            </a:pPr>
            <a:r>
              <a:rPr lang="en-US" sz="1800" dirty="0" smtClean="0"/>
              <a:t>Women </a:t>
            </a:r>
            <a:r>
              <a:rPr lang="en-US" sz="1800" dirty="0"/>
              <a:t>who did not receive influenza vaccination during pregnancy should receive influenza vaccine post-partum before discharge from hospital if it is influenza season </a:t>
            </a:r>
            <a:r>
              <a:rPr lang="en-US" sz="1200" dirty="0" smtClean="0"/>
              <a:t>(NACI)</a:t>
            </a:r>
            <a:endParaRPr lang="en-US" sz="1200" dirty="0"/>
          </a:p>
        </p:txBody>
      </p:sp>
      <p:sp>
        <p:nvSpPr>
          <p:cNvPr id="3" name="Text Placeholder 2"/>
          <p:cNvSpPr>
            <a:spLocks noGrp="1"/>
          </p:cNvSpPr>
          <p:nvPr>
            <p:ph type="body" sz="quarter" idx="11"/>
          </p:nvPr>
        </p:nvSpPr>
        <p:spPr>
          <a:xfrm>
            <a:off x="522288" y="915567"/>
            <a:ext cx="7020042" cy="360040"/>
          </a:xfrm>
        </p:spPr>
        <p:txBody>
          <a:bodyPr>
            <a:noAutofit/>
          </a:bodyPr>
          <a:lstStyle/>
          <a:p>
            <a:r>
              <a:rPr lang="en-US" sz="2400" dirty="0" smtClean="0"/>
              <a:t>Influenza</a:t>
            </a:r>
            <a:endParaRPr lang="en-US" sz="2400" dirty="0"/>
          </a:p>
        </p:txBody>
      </p:sp>
      <p:sp>
        <p:nvSpPr>
          <p:cNvPr id="4" name="Title 3"/>
          <p:cNvSpPr>
            <a:spLocks noGrp="1"/>
          </p:cNvSpPr>
          <p:nvPr>
            <p:ph type="title"/>
          </p:nvPr>
        </p:nvSpPr>
        <p:spPr/>
        <p:txBody>
          <a:bodyPr/>
          <a:lstStyle/>
          <a:p>
            <a:r>
              <a:rPr lang="en-US" dirty="0" smtClean="0"/>
              <a:t>Specific Vaccines</a:t>
            </a:r>
            <a:endParaRPr lang="en-US" dirty="0"/>
          </a:p>
        </p:txBody>
      </p:sp>
    </p:spTree>
    <p:extLst>
      <p:ext uri="{BB962C8B-B14F-4D97-AF65-F5344CB8AC3E}">
        <p14:creationId xmlns:p14="http://schemas.microsoft.com/office/powerpoint/2010/main" val="153098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059583"/>
            <a:ext cx="8226176" cy="4078039"/>
          </a:xfrm>
        </p:spPr>
        <p:txBody>
          <a:bodyPr/>
          <a:lstStyle/>
          <a:p>
            <a:pPr lvl="0">
              <a:spcBef>
                <a:spcPts val="500"/>
              </a:spcBef>
              <a:buFont typeface="Arial" charset="0"/>
              <a:buChar char="•"/>
            </a:pPr>
            <a:r>
              <a:rPr lang="en-US" sz="1800" dirty="0"/>
              <a:t>There is good evidence demonstrating the safety of inactivated influenza vaccine during pregnancy. </a:t>
            </a:r>
          </a:p>
          <a:p>
            <a:pPr>
              <a:spcBef>
                <a:spcPts val="500"/>
              </a:spcBef>
              <a:buFont typeface="Arial" charset="0"/>
              <a:buChar char="•"/>
            </a:pPr>
            <a:r>
              <a:rPr lang="en-US" sz="1800" dirty="0" smtClean="0"/>
              <a:t>Live </a:t>
            </a:r>
            <a:r>
              <a:rPr lang="en-US" sz="1800" dirty="0"/>
              <a:t>attenuated flu vaccine (</a:t>
            </a:r>
            <a:r>
              <a:rPr lang="en-US" sz="1800" dirty="0" err="1"/>
              <a:t>Flumist</a:t>
            </a:r>
            <a:r>
              <a:rPr lang="en-US" sz="1800" dirty="0"/>
              <a:t>) should not be given to pregnant women</a:t>
            </a:r>
          </a:p>
          <a:p>
            <a:pPr>
              <a:spcBef>
                <a:spcPts val="500"/>
              </a:spcBef>
              <a:buFont typeface="Arial" charset="0"/>
              <a:buChar char="•"/>
            </a:pPr>
            <a:r>
              <a:rPr lang="en-US" sz="1800" dirty="0"/>
              <a:t>Most flu vaccines contain </a:t>
            </a:r>
            <a:r>
              <a:rPr lang="en-US" sz="1800" dirty="0" err="1"/>
              <a:t>thimerosal</a:t>
            </a:r>
            <a:r>
              <a:rPr lang="en-US" sz="1800" dirty="0"/>
              <a:t> </a:t>
            </a:r>
            <a:r>
              <a:rPr lang="mr-IN" sz="1800" dirty="0"/>
              <a:t>–</a:t>
            </a:r>
            <a:r>
              <a:rPr lang="en-US" sz="1800" dirty="0"/>
              <a:t> safe in </a:t>
            </a:r>
            <a:r>
              <a:rPr lang="en-US" sz="1800" dirty="0" err="1"/>
              <a:t>pregnacy</a:t>
            </a:r>
            <a:r>
              <a:rPr lang="en-US" sz="1800" dirty="0"/>
              <a:t>  (not in </a:t>
            </a:r>
            <a:r>
              <a:rPr lang="en-US" sz="1800" dirty="0" err="1"/>
              <a:t>Agriflu</a:t>
            </a:r>
            <a:r>
              <a:rPr lang="en-US" sz="1800" dirty="0" smtClean="0"/>
              <a:t>)</a:t>
            </a:r>
          </a:p>
          <a:p>
            <a:pPr lvl="0">
              <a:spcBef>
                <a:spcPts val="500"/>
              </a:spcBef>
              <a:buFont typeface="Arial" charset="0"/>
              <a:buChar char="•"/>
            </a:pPr>
            <a:r>
              <a:rPr lang="en-US" sz="1800" dirty="0" smtClean="0"/>
              <a:t>Active </a:t>
            </a:r>
            <a:r>
              <a:rPr lang="en-US" sz="1800" dirty="0"/>
              <a:t>surveillance following influenza vaccination during pregnancy has not shown evidence of </a:t>
            </a:r>
            <a:r>
              <a:rPr lang="en-US" sz="1800" dirty="0" smtClean="0"/>
              <a:t>associated harm </a:t>
            </a:r>
            <a:r>
              <a:rPr lang="en-US" sz="1800" dirty="0"/>
              <a:t>to the mother or fetus </a:t>
            </a:r>
            <a:endParaRPr lang="en-US" sz="1800" dirty="0" smtClean="0"/>
          </a:p>
          <a:p>
            <a:pPr lvl="0">
              <a:spcBef>
                <a:spcPts val="500"/>
              </a:spcBef>
              <a:buFont typeface="Arial" charset="0"/>
              <a:buChar char="•"/>
            </a:pPr>
            <a:r>
              <a:rPr lang="en-US" sz="1800" dirty="0" smtClean="0"/>
              <a:t>Passive </a:t>
            </a:r>
            <a:r>
              <a:rPr lang="en-US" sz="1800" dirty="0"/>
              <a:t>surveillance has not raised any safety concerns, despite widespread use of influenza vaccine in pregnancy over several </a:t>
            </a:r>
            <a:r>
              <a:rPr lang="en-US" sz="1800" dirty="0" smtClean="0"/>
              <a:t>decades - both </a:t>
            </a:r>
            <a:r>
              <a:rPr lang="en-US" sz="1800" dirty="0" err="1"/>
              <a:t>adjuvanted</a:t>
            </a:r>
            <a:r>
              <a:rPr lang="en-US" sz="1800" dirty="0"/>
              <a:t> and </a:t>
            </a:r>
            <a:r>
              <a:rPr lang="en-US" sz="1800" dirty="0" err="1"/>
              <a:t>unadjuvanted</a:t>
            </a:r>
            <a:r>
              <a:rPr lang="en-US" sz="1800" dirty="0"/>
              <a:t> pH1N1 vaccine in more than 100,000 pregnant women in Canada and almost 500,000 pregnant women in Europe did not reveal any safety concerns</a:t>
            </a:r>
            <a:r>
              <a:rPr lang="en-US" sz="1800" dirty="0" smtClean="0"/>
              <a:t>.					</a:t>
            </a:r>
            <a:r>
              <a:rPr lang="en-US" dirty="0" smtClean="0"/>
              <a:t>(NACI)</a:t>
            </a:r>
            <a:endParaRPr lang="en-US" dirty="0"/>
          </a:p>
          <a:p>
            <a:pPr>
              <a:spcBef>
                <a:spcPts val="500"/>
              </a:spcBef>
            </a:pPr>
            <a:endParaRPr lang="en-US" dirty="0" smtClean="0"/>
          </a:p>
          <a:p>
            <a:pPr>
              <a:spcBef>
                <a:spcPts val="500"/>
              </a:spcBef>
            </a:pPr>
            <a:endParaRPr lang="en-US" dirty="0"/>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Safety of </a:t>
            </a:r>
            <a:r>
              <a:rPr lang="en-US" dirty="0" smtClean="0">
                <a:solidFill>
                  <a:schemeClr val="tx2"/>
                </a:solidFill>
              </a:rPr>
              <a:t>Influenza</a:t>
            </a:r>
            <a:r>
              <a:rPr lang="en-US" dirty="0" smtClean="0"/>
              <a:t> Vaccine in Pregnancy</a:t>
            </a:r>
            <a:endParaRPr lang="en-US" dirty="0"/>
          </a:p>
        </p:txBody>
      </p:sp>
    </p:spTree>
    <p:extLst>
      <p:ext uri="{BB962C8B-B14F-4D97-AF65-F5344CB8AC3E}">
        <p14:creationId xmlns:p14="http://schemas.microsoft.com/office/powerpoint/2010/main" val="202643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75606"/>
            <a:ext cx="8568952" cy="3541017"/>
          </a:xfrm>
        </p:spPr>
        <p:txBody>
          <a:bodyPr/>
          <a:lstStyle/>
          <a:p>
            <a:pPr>
              <a:spcBef>
                <a:spcPts val="500"/>
              </a:spcBef>
              <a:buFont typeface="Arial" charset="0"/>
              <a:buChar char="•"/>
            </a:pPr>
            <a:r>
              <a:rPr lang="en-US" sz="2000" dirty="0"/>
              <a:t>I</a:t>
            </a:r>
            <a:r>
              <a:rPr lang="en-US" sz="2000" dirty="0" smtClean="0"/>
              <a:t>ncrease </a:t>
            </a:r>
            <a:r>
              <a:rPr lang="en-US" sz="2000" dirty="0"/>
              <a:t>in </a:t>
            </a:r>
            <a:r>
              <a:rPr lang="en-US" sz="2000" dirty="0" smtClean="0"/>
              <a:t>number cases of pertussis in Canada in 2012 </a:t>
            </a:r>
            <a:r>
              <a:rPr lang="en-US" sz="1200" dirty="0" smtClean="0"/>
              <a:t>(NACI)</a:t>
            </a:r>
          </a:p>
          <a:p>
            <a:pPr marL="0" indent="0">
              <a:spcBef>
                <a:spcPts val="500"/>
              </a:spcBef>
            </a:pPr>
            <a:r>
              <a:rPr lang="en-US" sz="1200" dirty="0"/>
              <a:t>	</a:t>
            </a:r>
            <a:r>
              <a:rPr lang="en-US" sz="2000" dirty="0" smtClean="0"/>
              <a:t>(3x number of cases compared to from 2005-2011)</a:t>
            </a:r>
          </a:p>
          <a:p>
            <a:pPr>
              <a:spcBef>
                <a:spcPts val="500"/>
              </a:spcBef>
              <a:buFont typeface="Arial" charset="0"/>
              <a:buChar char="•"/>
            </a:pPr>
            <a:r>
              <a:rPr lang="en-US" sz="2000" dirty="0"/>
              <a:t>G</a:t>
            </a:r>
            <a:r>
              <a:rPr lang="en-US" sz="2000" dirty="0" smtClean="0"/>
              <a:t>reatest morbidity/mortality </a:t>
            </a:r>
            <a:r>
              <a:rPr lang="en-US" sz="2000" dirty="0"/>
              <a:t>occurs in children </a:t>
            </a:r>
            <a:r>
              <a:rPr lang="en-US" sz="2000" dirty="0" smtClean="0"/>
              <a:t>&lt; </a:t>
            </a:r>
            <a:r>
              <a:rPr lang="en-US" sz="2000" dirty="0"/>
              <a:t>6 </a:t>
            </a:r>
            <a:r>
              <a:rPr lang="en-US" sz="2000" dirty="0" err="1" smtClean="0"/>
              <a:t>mo</a:t>
            </a:r>
            <a:r>
              <a:rPr lang="en-US" sz="2000" dirty="0" smtClean="0"/>
              <a:t> </a:t>
            </a:r>
            <a:r>
              <a:rPr lang="en-US" sz="2000" dirty="0"/>
              <a:t>of </a:t>
            </a:r>
            <a:r>
              <a:rPr lang="en-US" sz="2000" dirty="0" smtClean="0"/>
              <a:t>age </a:t>
            </a:r>
            <a:r>
              <a:rPr lang="en-US" sz="1200" dirty="0" smtClean="0"/>
              <a:t>(NACI)</a:t>
            </a:r>
            <a:endParaRPr lang="en-US" sz="1200" dirty="0"/>
          </a:p>
          <a:p>
            <a:pPr>
              <a:spcBef>
                <a:spcPts val="500"/>
              </a:spcBef>
              <a:buFont typeface="Arial" charset="0"/>
              <a:buChar char="•"/>
            </a:pPr>
            <a:r>
              <a:rPr lang="en-US" sz="2000" dirty="0" smtClean="0"/>
              <a:t>All </a:t>
            </a:r>
            <a:r>
              <a:rPr lang="en-US" sz="2000" dirty="0" smtClean="0"/>
              <a:t>adults</a:t>
            </a:r>
            <a:r>
              <a:rPr lang="en-US" sz="2000" dirty="0" smtClean="0"/>
              <a:t>: Substitute </a:t>
            </a:r>
            <a:r>
              <a:rPr lang="en-US" sz="2000" dirty="0"/>
              <a:t>1 time adult dose of </a:t>
            </a:r>
            <a:r>
              <a:rPr lang="en-US" sz="2000" dirty="0" err="1"/>
              <a:t>Tdap</a:t>
            </a:r>
            <a:r>
              <a:rPr lang="en-US" sz="2000" dirty="0"/>
              <a:t> for Td </a:t>
            </a:r>
            <a:r>
              <a:rPr lang="en-US" sz="2000" dirty="0" smtClean="0"/>
              <a:t>booster (most women of </a:t>
            </a:r>
            <a:r>
              <a:rPr lang="en-US" sz="2000" dirty="0" err="1" smtClean="0"/>
              <a:t>childbering</a:t>
            </a:r>
            <a:r>
              <a:rPr lang="en-US" sz="2000" dirty="0" smtClean="0"/>
              <a:t> age), </a:t>
            </a:r>
            <a:r>
              <a:rPr lang="en-US" sz="2000" dirty="0"/>
              <a:t>then boost with Td q10yr </a:t>
            </a:r>
            <a:r>
              <a:rPr lang="en-US" sz="1200" dirty="0"/>
              <a:t>(NACI</a:t>
            </a:r>
            <a:r>
              <a:rPr lang="en-US" sz="1200" dirty="0" smtClean="0"/>
              <a:t>) </a:t>
            </a:r>
          </a:p>
          <a:p>
            <a:pPr>
              <a:spcBef>
                <a:spcPts val="500"/>
              </a:spcBef>
              <a:buFont typeface="Arial" charset="0"/>
              <a:buChar char="•"/>
            </a:pPr>
            <a:r>
              <a:rPr lang="en-US" sz="2000" dirty="0" smtClean="0"/>
              <a:t>Safety of Pertussis vaccine in early pregnancy not established</a:t>
            </a:r>
          </a:p>
          <a:p>
            <a:pPr>
              <a:spcBef>
                <a:spcPts val="500"/>
              </a:spcBef>
              <a:buFont typeface="Arial" charset="0"/>
              <a:buChar char="•"/>
            </a:pPr>
            <a:r>
              <a:rPr lang="en-US" sz="2000" dirty="0"/>
              <a:t>G</a:t>
            </a:r>
            <a:r>
              <a:rPr lang="en-US" sz="2000" dirty="0" smtClean="0"/>
              <a:t>enerally takes 2-3 weeks post immunization to achieve immunity</a:t>
            </a:r>
          </a:p>
          <a:p>
            <a:pPr>
              <a:spcBef>
                <a:spcPts val="500"/>
              </a:spcBef>
              <a:buFont typeface="Arial" charset="0"/>
              <a:buChar char="•"/>
            </a:pPr>
            <a:r>
              <a:rPr lang="en-US" sz="2000" dirty="0"/>
              <a:t>Give to mother &gt;20 weeks pregnancy, ideally at 27-36 weeks pregnancy </a:t>
            </a:r>
            <a:r>
              <a:rPr lang="en-US" sz="2000" dirty="0" smtClean="0"/>
              <a:t>per SOGC, </a:t>
            </a:r>
            <a:r>
              <a:rPr lang="en-US" sz="2000" dirty="0"/>
              <a:t>&gt;26 weeks </a:t>
            </a:r>
            <a:r>
              <a:rPr lang="en-US" sz="2000" dirty="0" smtClean="0"/>
              <a:t>per NACI</a:t>
            </a:r>
          </a:p>
          <a:p>
            <a:pPr>
              <a:buFont typeface="Arial" charset="0"/>
              <a:buChar char="•"/>
            </a:pPr>
            <a:endParaRPr lang="en-US" dirty="0"/>
          </a:p>
        </p:txBody>
      </p:sp>
      <p:sp>
        <p:nvSpPr>
          <p:cNvPr id="3" name="Text Placeholder 2"/>
          <p:cNvSpPr>
            <a:spLocks noGrp="1"/>
          </p:cNvSpPr>
          <p:nvPr>
            <p:ph type="body" sz="quarter" idx="11"/>
          </p:nvPr>
        </p:nvSpPr>
        <p:spPr>
          <a:xfrm>
            <a:off x="179512" y="862013"/>
            <a:ext cx="8640960" cy="584458"/>
          </a:xfrm>
        </p:spPr>
        <p:txBody>
          <a:bodyPr>
            <a:noAutofit/>
          </a:bodyPr>
          <a:lstStyle/>
          <a:p>
            <a:r>
              <a:rPr lang="en-US" sz="2300" dirty="0" smtClean="0"/>
              <a:t>Given for Pertussis component </a:t>
            </a:r>
            <a:r>
              <a:rPr lang="en-US" sz="2300" dirty="0"/>
              <a:t>(</a:t>
            </a:r>
            <a:r>
              <a:rPr lang="en-US" sz="2300" dirty="0" smtClean="0"/>
              <a:t>n/a on its own)</a:t>
            </a:r>
            <a:endParaRPr lang="en-US" sz="2300" dirty="0"/>
          </a:p>
        </p:txBody>
      </p:sp>
      <p:sp>
        <p:nvSpPr>
          <p:cNvPr id="4" name="Title 3"/>
          <p:cNvSpPr>
            <a:spLocks noGrp="1"/>
          </p:cNvSpPr>
          <p:nvPr>
            <p:ph type="title"/>
          </p:nvPr>
        </p:nvSpPr>
        <p:spPr>
          <a:xfrm>
            <a:off x="179512" y="0"/>
            <a:ext cx="8712968" cy="862013"/>
          </a:xfrm>
        </p:spPr>
        <p:txBody>
          <a:bodyPr/>
          <a:lstStyle/>
          <a:p>
            <a:r>
              <a:rPr lang="en-US" sz="2800" dirty="0" smtClean="0"/>
              <a:t>Specific Vaccines: </a:t>
            </a:r>
            <a:r>
              <a:rPr lang="en-US" sz="2800" dirty="0" err="1" smtClean="0">
                <a:solidFill>
                  <a:schemeClr val="tx2"/>
                </a:solidFill>
              </a:rPr>
              <a:t>Tdap</a:t>
            </a:r>
            <a:r>
              <a:rPr lang="en-US" sz="2800" dirty="0" smtClean="0"/>
              <a:t> </a:t>
            </a:r>
            <a:r>
              <a:rPr lang="en-US" sz="2800" dirty="0"/>
              <a:t>-Tetanus, </a:t>
            </a:r>
            <a:r>
              <a:rPr lang="en-US" sz="2800" dirty="0" err="1"/>
              <a:t>diptheria</a:t>
            </a:r>
            <a:r>
              <a:rPr lang="en-US" sz="2800" dirty="0"/>
              <a:t>, </a:t>
            </a:r>
            <a:r>
              <a:rPr lang="en-US" sz="2800" dirty="0" err="1"/>
              <a:t>acellular</a:t>
            </a:r>
            <a:r>
              <a:rPr lang="en-US" sz="2800" dirty="0"/>
              <a:t> pertussis (</a:t>
            </a:r>
            <a:r>
              <a:rPr lang="en-US" sz="2800" dirty="0" err="1"/>
              <a:t>Adacel</a:t>
            </a:r>
            <a:r>
              <a:rPr lang="en-US" sz="2800" dirty="0"/>
              <a:t>, </a:t>
            </a:r>
            <a:r>
              <a:rPr lang="en-US" sz="2800" dirty="0" err="1"/>
              <a:t>Boostrix</a:t>
            </a:r>
            <a:r>
              <a:rPr lang="en-US" sz="2800" dirty="0"/>
              <a:t>)</a:t>
            </a:r>
          </a:p>
        </p:txBody>
      </p:sp>
    </p:spTree>
    <p:extLst>
      <p:ext uri="{BB962C8B-B14F-4D97-AF65-F5344CB8AC3E}">
        <p14:creationId xmlns:p14="http://schemas.microsoft.com/office/powerpoint/2010/main" val="157932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5"/>
            <a:ext cx="7020042" cy="2526333"/>
          </a:xfrm>
        </p:spPr>
        <p:txBody>
          <a:bodyPr/>
          <a:lstStyle/>
          <a:p>
            <a:pPr>
              <a:spcBef>
                <a:spcPts val="500"/>
              </a:spcBef>
            </a:pPr>
            <a:r>
              <a:rPr lang="en-US" sz="2000" dirty="0" smtClean="0"/>
              <a:t>To </a:t>
            </a:r>
            <a:r>
              <a:rPr lang="en-US" sz="2000" dirty="0"/>
              <a:t>maximize the passive antibody transfer to the infant, administer </a:t>
            </a:r>
            <a:r>
              <a:rPr lang="en-US" sz="2000" dirty="0" err="1"/>
              <a:t>Tdap</a:t>
            </a:r>
            <a:r>
              <a:rPr lang="en-US" sz="2000" dirty="0"/>
              <a:t> during the early part of gestational weeks 27 through 36. </a:t>
            </a:r>
            <a:r>
              <a:rPr lang="en-US" sz="2000" dirty="0" smtClean="0"/>
              <a:t>“Postpartum </a:t>
            </a:r>
            <a:r>
              <a:rPr lang="en-US" sz="2000" dirty="0" err="1"/>
              <a:t>Tdap</a:t>
            </a:r>
            <a:r>
              <a:rPr lang="en-US" sz="2000" dirty="0"/>
              <a:t> Administration Is </a:t>
            </a:r>
            <a:r>
              <a:rPr lang="en-US" sz="2000" i="1" dirty="0"/>
              <a:t>NOT</a:t>
            </a:r>
            <a:r>
              <a:rPr lang="en-US" sz="2000" dirty="0"/>
              <a:t> </a:t>
            </a:r>
            <a:r>
              <a:rPr lang="en-US" sz="2000" dirty="0" smtClean="0"/>
              <a:t>Optimal” </a:t>
            </a:r>
            <a:r>
              <a:rPr lang="en-US" sz="1200" dirty="0"/>
              <a:t>(Centers for Disease Control and Prevention)  </a:t>
            </a:r>
          </a:p>
          <a:p>
            <a:pPr>
              <a:spcBef>
                <a:spcPts val="500"/>
              </a:spcBef>
            </a:pPr>
            <a:r>
              <a:rPr lang="en-US" sz="2000" dirty="0" smtClean="0"/>
              <a:t>Compared </a:t>
            </a:r>
            <a:r>
              <a:rPr lang="en-US" sz="2000" dirty="0"/>
              <a:t>to postpartum vaccination, vaccination in pregnancy could potentially reduce annual infant pertussis incidence by 33% versus 20%, hospitalizations by 38% versus 19%, and deaths by 49% versus 16</a:t>
            </a:r>
            <a:r>
              <a:rPr lang="en-US" sz="2000" dirty="0" smtClean="0"/>
              <a:t>% </a:t>
            </a:r>
            <a:r>
              <a:rPr lang="en-US" sz="1200" dirty="0" smtClean="0"/>
              <a:t>(NACI)</a:t>
            </a:r>
            <a:endParaRPr lang="en-US" sz="1200"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solidFill>
                  <a:schemeClr val="tx2"/>
                </a:solidFill>
              </a:rPr>
              <a:t>Pertussis Vaccine </a:t>
            </a:r>
            <a:r>
              <a:rPr lang="en-US" dirty="0" smtClean="0"/>
              <a:t>- continued</a:t>
            </a:r>
            <a:endParaRPr lang="en-US" dirty="0"/>
          </a:p>
        </p:txBody>
      </p:sp>
    </p:spTree>
    <p:extLst>
      <p:ext uri="{BB962C8B-B14F-4D97-AF65-F5344CB8AC3E}">
        <p14:creationId xmlns:p14="http://schemas.microsoft.com/office/powerpoint/2010/main" val="101171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8650" r="8650"/>
          <a:stretch>
            <a:fillRect/>
          </a:stretch>
        </p:blipFill>
        <p:spPr>
          <a:xfrm rot="5400000">
            <a:off x="4924021" y="527232"/>
            <a:ext cx="4032449" cy="3656991"/>
          </a:xfrm>
        </p:spPr>
      </p:pic>
      <p:sp>
        <p:nvSpPr>
          <p:cNvPr id="3" name="Content Placeholder 2"/>
          <p:cNvSpPr>
            <a:spLocks noGrp="1"/>
          </p:cNvSpPr>
          <p:nvPr>
            <p:ph idx="1"/>
          </p:nvPr>
        </p:nvSpPr>
        <p:spPr>
          <a:xfrm>
            <a:off x="323528" y="987575"/>
            <a:ext cx="4536503" cy="3975447"/>
          </a:xfrm>
        </p:spPr>
        <p:txBody>
          <a:bodyPr/>
          <a:lstStyle/>
          <a:p>
            <a:pPr>
              <a:spcBef>
                <a:spcPts val="500"/>
              </a:spcBef>
            </a:pPr>
            <a:r>
              <a:rPr lang="en-US" sz="1800" dirty="0"/>
              <a:t>If </a:t>
            </a:r>
            <a:r>
              <a:rPr lang="en-US" sz="1800" dirty="0" smtClean="0"/>
              <a:t>anticipating regular </a:t>
            </a:r>
            <a:r>
              <a:rPr lang="en-US" sz="1800" dirty="0"/>
              <a:t>contact with infant ≤12mos </a:t>
            </a:r>
            <a:r>
              <a:rPr lang="en-US" sz="1800" dirty="0" smtClean="0"/>
              <a:t>(</a:t>
            </a:r>
            <a:r>
              <a:rPr lang="en-US" sz="1800" dirty="0"/>
              <a:t>e.g. parents, grandparents, adolescents), consider </a:t>
            </a:r>
            <a:r>
              <a:rPr lang="en-US" sz="1800" dirty="0" err="1"/>
              <a:t>Tdap</a:t>
            </a:r>
            <a:r>
              <a:rPr lang="en-US" sz="1800" dirty="0"/>
              <a:t> regardless of interval since last tetanus/diphtheria vaccine </a:t>
            </a:r>
            <a:r>
              <a:rPr lang="en-US" sz="1800" dirty="0" smtClean="0"/>
              <a:t> (</a:t>
            </a:r>
            <a:r>
              <a:rPr lang="en-US" sz="1800" dirty="0"/>
              <a:t>ACIP in </a:t>
            </a:r>
            <a:r>
              <a:rPr lang="en-US" sz="1800" dirty="0" err="1" smtClean="0"/>
              <a:t>RxFiles</a:t>
            </a:r>
            <a:r>
              <a:rPr lang="en-US" sz="1800" dirty="0" smtClean="0"/>
              <a:t>, NACI)</a:t>
            </a:r>
          </a:p>
          <a:p>
            <a:pPr>
              <a:spcBef>
                <a:spcPts val="500"/>
              </a:spcBef>
            </a:pPr>
            <a:r>
              <a:rPr lang="en-US" sz="1800" dirty="0"/>
              <a:t>I</a:t>
            </a:r>
            <a:r>
              <a:rPr lang="en-US" sz="1800" dirty="0" smtClean="0"/>
              <a:t>deally </a:t>
            </a:r>
            <a:r>
              <a:rPr lang="en-US" sz="1800" dirty="0"/>
              <a:t>administered at least 2 weeks before contact with the infant. (NACI)</a:t>
            </a:r>
          </a:p>
          <a:p>
            <a:pPr>
              <a:spcBef>
                <a:spcPts val="500"/>
              </a:spcBef>
            </a:pPr>
            <a:r>
              <a:rPr lang="en-US" sz="1800" dirty="0"/>
              <a:t>Persons who have had pertussis infection should receive pertussis-containing vaccines as recommended because infection does not confer long term </a:t>
            </a:r>
            <a:r>
              <a:rPr lang="en-US" sz="1800" dirty="0" smtClean="0"/>
              <a:t>immunity </a:t>
            </a:r>
            <a:r>
              <a:rPr lang="en-US" sz="1800" dirty="0"/>
              <a:t>(NACI)</a:t>
            </a:r>
          </a:p>
          <a:p>
            <a:endParaRPr lang="en-US" sz="2000" dirty="0"/>
          </a:p>
          <a:p>
            <a:endParaRPr lang="en-US" dirty="0"/>
          </a:p>
        </p:txBody>
      </p:sp>
      <p:sp>
        <p:nvSpPr>
          <p:cNvPr id="4" name="Text Placeholder 3"/>
          <p:cNvSpPr>
            <a:spLocks noGrp="1"/>
          </p:cNvSpPr>
          <p:nvPr>
            <p:ph type="body" sz="quarter" idx="11"/>
          </p:nvPr>
        </p:nvSpPr>
        <p:spPr/>
        <p:txBody>
          <a:bodyPr/>
          <a:lstStyle/>
          <a:p>
            <a:endParaRPr lang="en-US" dirty="0"/>
          </a:p>
        </p:txBody>
      </p:sp>
      <p:sp>
        <p:nvSpPr>
          <p:cNvPr id="5" name="Title 4"/>
          <p:cNvSpPr>
            <a:spLocks noGrp="1"/>
          </p:cNvSpPr>
          <p:nvPr>
            <p:ph type="title"/>
          </p:nvPr>
        </p:nvSpPr>
        <p:spPr/>
        <p:txBody>
          <a:bodyPr/>
          <a:lstStyle/>
          <a:p>
            <a:r>
              <a:rPr lang="en-US" dirty="0" smtClean="0">
                <a:solidFill>
                  <a:schemeClr val="tx2"/>
                </a:solidFill>
              </a:rPr>
              <a:t>Pertussis</a:t>
            </a:r>
            <a:endParaRPr lang="en-US" dirty="0">
              <a:solidFill>
                <a:schemeClr val="tx2"/>
              </a:solidFill>
            </a:endParaRPr>
          </a:p>
        </p:txBody>
      </p:sp>
    </p:spTree>
    <p:extLst>
      <p:ext uri="{BB962C8B-B14F-4D97-AF65-F5344CB8AC3E}">
        <p14:creationId xmlns:p14="http://schemas.microsoft.com/office/powerpoint/2010/main" val="116933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22288" y="1761051"/>
            <a:ext cx="7020042" cy="1674795"/>
          </a:xfrm>
        </p:spPr>
        <p:txBody>
          <a:bodyPr/>
          <a:lstStyle/>
          <a:p>
            <a:pPr>
              <a:buFont typeface="Arial" pitchFamily="34" charset="0"/>
              <a:buChar char="•"/>
              <a:defRPr/>
            </a:pPr>
            <a:r>
              <a:rPr lang="en-CA" sz="2000" b="1" dirty="0" smtClean="0"/>
              <a:t>Relationships </a:t>
            </a:r>
            <a:r>
              <a:rPr lang="en-CA" sz="2000" b="1" dirty="0"/>
              <a:t>with commercial interests:</a:t>
            </a:r>
          </a:p>
          <a:p>
            <a:pPr lvl="1">
              <a:buFont typeface="Arial" pitchFamily="34" charset="0"/>
              <a:buChar char="–"/>
              <a:defRPr/>
            </a:pPr>
            <a:r>
              <a:rPr lang="en-CA" sz="2000" b="1" dirty="0"/>
              <a:t>Grants/Research Support:  N/A</a:t>
            </a:r>
          </a:p>
          <a:p>
            <a:pPr lvl="1">
              <a:buFont typeface="Arial" pitchFamily="34" charset="0"/>
              <a:buChar char="–"/>
              <a:defRPr/>
            </a:pPr>
            <a:r>
              <a:rPr lang="en-CA" sz="2000" b="1" dirty="0"/>
              <a:t>Speakers Bureau/Honoraria: N/A</a:t>
            </a:r>
          </a:p>
          <a:p>
            <a:pPr lvl="1">
              <a:buFont typeface="Arial" pitchFamily="34" charset="0"/>
              <a:buChar char="–"/>
              <a:defRPr/>
            </a:pPr>
            <a:r>
              <a:rPr lang="en-CA" sz="2000" b="1" dirty="0"/>
              <a:t>Consulting Fees: N/A</a:t>
            </a:r>
          </a:p>
          <a:p>
            <a:pPr lvl="1">
              <a:buFont typeface="Arial" pitchFamily="34" charset="0"/>
              <a:buChar char="–"/>
              <a:defRPr/>
            </a:pPr>
            <a:r>
              <a:rPr lang="en-CA" sz="2000" b="1" dirty="0"/>
              <a:t>Other: N/A</a:t>
            </a:r>
          </a:p>
          <a:p>
            <a:endParaRPr lang="en-CA" dirty="0"/>
          </a:p>
        </p:txBody>
      </p:sp>
      <p:sp>
        <p:nvSpPr>
          <p:cNvPr id="8" name="Text Placeholder 7"/>
          <p:cNvSpPr>
            <a:spLocks noGrp="1"/>
          </p:cNvSpPr>
          <p:nvPr>
            <p:ph type="body" sz="quarter" idx="11"/>
          </p:nvPr>
        </p:nvSpPr>
        <p:spPr/>
        <p:txBody>
          <a:bodyPr>
            <a:normAutofit fontScale="92500" lnSpcReduction="20000"/>
          </a:bodyPr>
          <a:lstStyle/>
          <a:p>
            <a:r>
              <a:rPr lang="en-CA" sz="2400" dirty="0"/>
              <a:t>Presenter:  Wendy McCrady, NP</a:t>
            </a:r>
          </a:p>
          <a:p>
            <a:endParaRPr lang="en-CA" dirty="0"/>
          </a:p>
        </p:txBody>
      </p:sp>
      <p:sp>
        <p:nvSpPr>
          <p:cNvPr id="6" name="Title 5"/>
          <p:cNvSpPr>
            <a:spLocks noGrp="1"/>
          </p:cNvSpPr>
          <p:nvPr>
            <p:ph type="title"/>
          </p:nvPr>
        </p:nvSpPr>
        <p:spPr/>
        <p:txBody>
          <a:bodyPr/>
          <a:lstStyle/>
          <a:p>
            <a:r>
              <a:rPr lang="en-CA" altLang="en-US" dirty="0"/>
              <a:t>Faculty/Presenter Disclosure</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471"/>
            <a:ext cx="8154168" cy="3241913"/>
          </a:xfrm>
        </p:spPr>
        <p:txBody>
          <a:bodyPr/>
          <a:lstStyle/>
          <a:p>
            <a:pPr>
              <a:spcBef>
                <a:spcPts val="500"/>
              </a:spcBef>
            </a:pPr>
            <a:r>
              <a:rPr lang="en-US" sz="2000" dirty="0" err="1"/>
              <a:t>Hep</a:t>
            </a:r>
            <a:r>
              <a:rPr lang="en-US" sz="2000" dirty="0"/>
              <a:t> B immunization: </a:t>
            </a:r>
            <a:r>
              <a:rPr lang="en-US" sz="2000" dirty="0" smtClean="0"/>
              <a:t>no </a:t>
            </a:r>
            <a:r>
              <a:rPr lang="en-US" sz="2000" dirty="0"/>
              <a:t>increased risk to mother in pregnancy or to fetus/infant, no contraindication when pregnant </a:t>
            </a:r>
            <a:r>
              <a:rPr lang="en-US" sz="1100" dirty="0"/>
              <a:t>(NACI</a:t>
            </a:r>
            <a:r>
              <a:rPr lang="en-US" sz="1100" dirty="0" smtClean="0"/>
              <a:t>)</a:t>
            </a:r>
          </a:p>
          <a:p>
            <a:pPr>
              <a:spcBef>
                <a:spcPts val="500"/>
              </a:spcBef>
            </a:pPr>
            <a:r>
              <a:rPr lang="en-US" sz="2000" dirty="0" smtClean="0"/>
              <a:t>Standard of care to check for </a:t>
            </a:r>
            <a:r>
              <a:rPr lang="en-US" sz="2000" dirty="0" err="1" smtClean="0"/>
              <a:t>HBsAg</a:t>
            </a:r>
            <a:r>
              <a:rPr lang="en-US" sz="2000" dirty="0" smtClean="0"/>
              <a:t> in </a:t>
            </a:r>
            <a:r>
              <a:rPr lang="en-US" sz="2000" dirty="0" smtClean="0"/>
              <a:t>pregnancy</a:t>
            </a:r>
          </a:p>
          <a:p>
            <a:pPr>
              <a:spcBef>
                <a:spcPts val="500"/>
              </a:spcBef>
            </a:pPr>
            <a:r>
              <a:rPr lang="en-US" sz="2000" dirty="0"/>
              <a:t>Acute HB in a pregnant woman may result in severe disease for the mother and chronic infection in the infant</a:t>
            </a:r>
          </a:p>
          <a:p>
            <a:pPr>
              <a:spcBef>
                <a:spcPts val="500"/>
              </a:spcBef>
            </a:pPr>
            <a:r>
              <a:rPr lang="en-US" sz="2000" dirty="0" smtClean="0"/>
              <a:t>A </a:t>
            </a:r>
            <a:r>
              <a:rPr lang="en-US" sz="2000" dirty="0"/>
              <a:t>pregnant woman who has no markers of </a:t>
            </a:r>
            <a:r>
              <a:rPr lang="en-US" sz="2000" dirty="0" smtClean="0"/>
              <a:t>HB </a:t>
            </a:r>
            <a:r>
              <a:rPr lang="en-US" sz="2000" dirty="0"/>
              <a:t>infection but who is at high risk of HB should be offered a complete HB vaccine series at the </a:t>
            </a:r>
            <a:r>
              <a:rPr lang="en-US" sz="2000" dirty="0" smtClean="0"/>
              <a:t>first </a:t>
            </a:r>
            <a:r>
              <a:rPr lang="en-US" sz="2000" dirty="0"/>
              <a:t> opportunity during the pregnancy and should be tested for antibody </a:t>
            </a:r>
            <a:r>
              <a:rPr lang="en-US" sz="2000" dirty="0" smtClean="0"/>
              <a:t>response.</a:t>
            </a:r>
          </a:p>
          <a:p>
            <a:pPr>
              <a:spcBef>
                <a:spcPts val="500"/>
              </a:spcBef>
            </a:pPr>
            <a:endParaRPr lang="en-US" dirty="0"/>
          </a:p>
        </p:txBody>
      </p:sp>
      <p:sp>
        <p:nvSpPr>
          <p:cNvPr id="3" name="Text Placeholder 2"/>
          <p:cNvSpPr>
            <a:spLocks noGrp="1"/>
          </p:cNvSpPr>
          <p:nvPr>
            <p:ph type="body" sz="quarter" idx="11"/>
          </p:nvPr>
        </p:nvSpPr>
        <p:spPr>
          <a:xfrm>
            <a:off x="522288" y="915567"/>
            <a:ext cx="7020042" cy="530904"/>
          </a:xfrm>
        </p:spPr>
        <p:txBody>
          <a:bodyPr>
            <a:noAutofit/>
          </a:bodyPr>
          <a:lstStyle/>
          <a:p>
            <a:r>
              <a:rPr lang="en-US" sz="2400" dirty="0"/>
              <a:t>Hepatitis B</a:t>
            </a:r>
            <a:endParaRPr lang="en-US" sz="2400" dirty="0"/>
          </a:p>
        </p:txBody>
      </p:sp>
      <p:sp>
        <p:nvSpPr>
          <p:cNvPr id="4" name="Title 3"/>
          <p:cNvSpPr>
            <a:spLocks noGrp="1"/>
          </p:cNvSpPr>
          <p:nvPr>
            <p:ph type="title"/>
          </p:nvPr>
        </p:nvSpPr>
        <p:spPr>
          <a:xfrm>
            <a:off x="522288" y="277200"/>
            <a:ext cx="8099425" cy="494350"/>
          </a:xfrm>
        </p:spPr>
        <p:txBody>
          <a:bodyPr/>
          <a:lstStyle/>
          <a:p>
            <a:r>
              <a:rPr lang="en-US" dirty="0" smtClean="0"/>
              <a:t>Specific </a:t>
            </a:r>
            <a:r>
              <a:rPr lang="en-US" dirty="0" smtClean="0"/>
              <a:t>Vaccines </a:t>
            </a:r>
            <a:r>
              <a:rPr lang="en-US" sz="3200" dirty="0"/>
              <a:t/>
            </a:r>
            <a:br>
              <a:rPr lang="en-US" sz="3200" dirty="0"/>
            </a:br>
            <a:endParaRPr lang="en-US" dirty="0"/>
          </a:p>
        </p:txBody>
      </p:sp>
    </p:spTree>
    <p:extLst>
      <p:ext uri="{BB962C8B-B14F-4D97-AF65-F5344CB8AC3E}">
        <p14:creationId xmlns:p14="http://schemas.microsoft.com/office/powerpoint/2010/main" val="82526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7" y="1446471"/>
            <a:ext cx="8099425" cy="2962349"/>
          </a:xfrm>
        </p:spPr>
        <p:txBody>
          <a:bodyPr/>
          <a:lstStyle/>
          <a:p>
            <a:pPr>
              <a:spcBef>
                <a:spcPts val="500"/>
              </a:spcBef>
            </a:pPr>
            <a:r>
              <a:rPr lang="en-US" sz="2000" dirty="0" smtClean="0"/>
              <a:t>Per </a:t>
            </a:r>
            <a:r>
              <a:rPr lang="en-US" sz="2000" dirty="0" err="1"/>
              <a:t>Ontarion</a:t>
            </a:r>
            <a:r>
              <a:rPr lang="en-US" sz="2000" dirty="0"/>
              <a:t> Perinatal Record: ‘Newborn needs </a:t>
            </a:r>
            <a:r>
              <a:rPr lang="en-US" sz="2000" dirty="0" err="1"/>
              <a:t>Hep</a:t>
            </a:r>
            <a:r>
              <a:rPr lang="en-US" sz="2000" dirty="0"/>
              <a:t> B prophylaxis’ refers to the needs of the newborn in a household where Hepatitis B exposure is possible. </a:t>
            </a:r>
          </a:p>
          <a:p>
            <a:pPr>
              <a:spcBef>
                <a:spcPts val="500"/>
              </a:spcBef>
            </a:pPr>
            <a:r>
              <a:rPr lang="en-US" sz="2000" dirty="0"/>
              <a:t>Infants born to a mothers who are </a:t>
            </a:r>
            <a:r>
              <a:rPr lang="en-US" sz="2000" dirty="0" err="1"/>
              <a:t>HBsAg</a:t>
            </a:r>
            <a:r>
              <a:rPr lang="en-US" sz="2000" dirty="0"/>
              <a:t> positive require passive immunization with </a:t>
            </a:r>
            <a:r>
              <a:rPr lang="en-US" sz="2000" dirty="0" err="1"/>
              <a:t>HepB</a:t>
            </a:r>
            <a:r>
              <a:rPr lang="en-US" sz="2000" dirty="0"/>
              <a:t> immunoglobulin (HBIG) and the 1</a:t>
            </a:r>
            <a:r>
              <a:rPr lang="en-US" sz="2000" baseline="30000" dirty="0"/>
              <a:t>st</a:t>
            </a:r>
            <a:r>
              <a:rPr lang="en-US" sz="2000" dirty="0"/>
              <a:t> of 3 doses of active immunization with Hepatitis B vaccine at birth </a:t>
            </a:r>
            <a:endParaRPr lang="en-US" sz="2000" dirty="0" smtClean="0"/>
          </a:p>
          <a:p>
            <a:pPr lvl="2">
              <a:spcBef>
                <a:spcPts val="500"/>
              </a:spcBef>
            </a:pPr>
            <a:r>
              <a:rPr lang="en-US" sz="2000" dirty="0" smtClean="0"/>
              <a:t> and </a:t>
            </a:r>
            <a:r>
              <a:rPr lang="en-US" sz="2000" dirty="0" err="1"/>
              <a:t>HepB</a:t>
            </a:r>
            <a:r>
              <a:rPr lang="en-US" sz="2000" dirty="0"/>
              <a:t> vaccine at 1 &amp; 6 </a:t>
            </a:r>
            <a:r>
              <a:rPr lang="en-US" sz="2000" dirty="0" err="1"/>
              <a:t>mo</a:t>
            </a:r>
            <a:endParaRPr lang="en-US" sz="2000" dirty="0"/>
          </a:p>
          <a:p>
            <a:pPr>
              <a:spcBef>
                <a:spcPts val="500"/>
              </a:spcBef>
            </a:pPr>
            <a:r>
              <a:rPr lang="en-US" sz="2000" dirty="0"/>
              <a:t>In households where close family members other than the mother are </a:t>
            </a:r>
            <a:r>
              <a:rPr lang="en-US" sz="2000" dirty="0" err="1"/>
              <a:t>HBsAg</a:t>
            </a:r>
            <a:r>
              <a:rPr lang="en-US" sz="2000" dirty="0"/>
              <a:t> positive, the newborn needs active immunization only. </a:t>
            </a:r>
            <a:r>
              <a:rPr lang="en-US" dirty="0"/>
              <a:t> </a:t>
            </a:r>
          </a:p>
        </p:txBody>
      </p:sp>
      <p:sp>
        <p:nvSpPr>
          <p:cNvPr id="3" name="Text Placeholder 2"/>
          <p:cNvSpPr>
            <a:spLocks noGrp="1"/>
          </p:cNvSpPr>
          <p:nvPr>
            <p:ph type="body" sz="quarter" idx="11"/>
          </p:nvPr>
        </p:nvSpPr>
        <p:spPr>
          <a:xfrm>
            <a:off x="522288" y="987574"/>
            <a:ext cx="7020042" cy="458897"/>
          </a:xfrm>
        </p:spPr>
        <p:txBody>
          <a:bodyPr>
            <a:noAutofit/>
          </a:bodyPr>
          <a:lstStyle/>
          <a:p>
            <a:r>
              <a:rPr lang="en-US" sz="2400" dirty="0" smtClean="0"/>
              <a:t>Hepatitis B</a:t>
            </a:r>
            <a:endParaRPr lang="en-US" sz="2400" dirty="0"/>
          </a:p>
        </p:txBody>
      </p:sp>
      <p:sp>
        <p:nvSpPr>
          <p:cNvPr id="4" name="Title 3"/>
          <p:cNvSpPr>
            <a:spLocks noGrp="1"/>
          </p:cNvSpPr>
          <p:nvPr>
            <p:ph type="title"/>
          </p:nvPr>
        </p:nvSpPr>
        <p:spPr/>
        <p:txBody>
          <a:bodyPr/>
          <a:lstStyle/>
          <a:p>
            <a:r>
              <a:rPr lang="en-US" dirty="0"/>
              <a:t>Specific </a:t>
            </a:r>
            <a:r>
              <a:rPr lang="en-US" dirty="0" smtClean="0"/>
              <a:t>Vaccines</a:t>
            </a:r>
            <a:endParaRPr lang="en-US" dirty="0"/>
          </a:p>
        </p:txBody>
      </p:sp>
    </p:spTree>
    <p:extLst>
      <p:ext uri="{BB962C8B-B14F-4D97-AF65-F5344CB8AC3E}">
        <p14:creationId xmlns:p14="http://schemas.microsoft.com/office/powerpoint/2010/main" val="15215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131590"/>
            <a:ext cx="8099424" cy="3306033"/>
          </a:xfrm>
        </p:spPr>
        <p:txBody>
          <a:bodyPr/>
          <a:lstStyle/>
          <a:p>
            <a:pPr marL="0" indent="0">
              <a:spcBef>
                <a:spcPts val="500"/>
              </a:spcBef>
            </a:pPr>
            <a:r>
              <a:rPr lang="en-US" sz="2000" dirty="0"/>
              <a:t>N</a:t>
            </a:r>
            <a:r>
              <a:rPr lang="en-US" sz="2000" dirty="0" smtClean="0"/>
              <a:t>o </a:t>
            </a:r>
            <a:r>
              <a:rPr lang="en-US" sz="2000" dirty="0"/>
              <a:t>theoretical reason to suspect adverse </a:t>
            </a:r>
            <a:r>
              <a:rPr lang="en-US" sz="2000" dirty="0" smtClean="0"/>
              <a:t>events:</a:t>
            </a:r>
          </a:p>
          <a:p>
            <a:pPr lvl="1">
              <a:spcBef>
                <a:spcPts val="500"/>
              </a:spcBef>
              <a:buFont typeface="Arial" charset="0"/>
              <a:buChar char="•"/>
            </a:pPr>
            <a:r>
              <a:rPr lang="en-US" sz="2000" dirty="0" smtClean="0"/>
              <a:t>Hepatitis </a:t>
            </a:r>
            <a:r>
              <a:rPr lang="en-US" sz="2000" dirty="0"/>
              <a:t>A vaccine </a:t>
            </a:r>
            <a:r>
              <a:rPr lang="mr-IN" sz="2000" dirty="0" smtClean="0"/>
              <a:t>–</a:t>
            </a:r>
            <a:r>
              <a:rPr lang="en-US" sz="2000" dirty="0" smtClean="0"/>
              <a:t> consider for </a:t>
            </a:r>
            <a:r>
              <a:rPr lang="en-US" sz="2000" dirty="0"/>
              <a:t>a woman who is a close contact of a person with hepatitis A or who is travelling to an endemic </a:t>
            </a:r>
            <a:r>
              <a:rPr lang="en-US" sz="2000" dirty="0" smtClean="0"/>
              <a:t>area</a:t>
            </a:r>
          </a:p>
          <a:p>
            <a:pPr lvl="1">
              <a:spcBef>
                <a:spcPts val="500"/>
              </a:spcBef>
              <a:buFont typeface="Arial" charset="0"/>
              <a:buChar char="•"/>
            </a:pPr>
            <a:r>
              <a:rPr lang="en-US" sz="2000" dirty="0" smtClean="0"/>
              <a:t>Tetanus </a:t>
            </a:r>
            <a:r>
              <a:rPr lang="en-US" sz="2000" dirty="0"/>
              <a:t>toxoid and reduced diphtheria toxoid-containing vaccine if </a:t>
            </a:r>
            <a:r>
              <a:rPr lang="en-US" sz="2000" dirty="0" smtClean="0"/>
              <a:t>indicated</a:t>
            </a:r>
          </a:p>
          <a:p>
            <a:pPr lvl="1">
              <a:spcBef>
                <a:spcPts val="500"/>
              </a:spcBef>
              <a:buFont typeface="Arial" charset="0"/>
              <a:buChar char="•"/>
            </a:pPr>
            <a:r>
              <a:rPr lang="en-US" sz="2000" dirty="0" smtClean="0"/>
              <a:t>Meningococcal </a:t>
            </a:r>
            <a:r>
              <a:rPr lang="en-US" sz="2000" dirty="0"/>
              <a:t>vaccine </a:t>
            </a:r>
            <a:r>
              <a:rPr lang="mr-IN" sz="2000" dirty="0" smtClean="0"/>
              <a:t>–</a:t>
            </a:r>
            <a:r>
              <a:rPr lang="en-US" sz="2000" dirty="0" smtClean="0"/>
              <a:t> consider in </a:t>
            </a:r>
            <a:r>
              <a:rPr lang="en-US" sz="2000" dirty="0"/>
              <a:t>an outbreak </a:t>
            </a:r>
            <a:r>
              <a:rPr lang="en-US" sz="2000" dirty="0" smtClean="0"/>
              <a:t>or post-exposure</a:t>
            </a:r>
          </a:p>
          <a:p>
            <a:pPr lvl="1">
              <a:spcBef>
                <a:spcPts val="500"/>
              </a:spcBef>
              <a:buFont typeface="Arial" charset="0"/>
              <a:buChar char="•"/>
            </a:pPr>
            <a:r>
              <a:rPr lang="en-US" sz="2000" dirty="0" smtClean="0"/>
              <a:t>Pneumococcal </a:t>
            </a:r>
            <a:r>
              <a:rPr lang="en-US" sz="2000" dirty="0"/>
              <a:t>polysaccharide </a:t>
            </a:r>
            <a:r>
              <a:rPr lang="en-US" sz="2000" dirty="0" smtClean="0"/>
              <a:t>(</a:t>
            </a:r>
            <a:r>
              <a:rPr lang="en-US" sz="2000" dirty="0" err="1"/>
              <a:t>P</a:t>
            </a:r>
            <a:r>
              <a:rPr lang="en-US" sz="2000" dirty="0" err="1" smtClean="0"/>
              <a:t>neumovax</a:t>
            </a:r>
            <a:r>
              <a:rPr lang="en-US" sz="2000" dirty="0" smtClean="0"/>
              <a:t>) or </a:t>
            </a:r>
            <a:r>
              <a:rPr lang="en-US" sz="2000" dirty="0"/>
              <a:t>conjugate vaccine </a:t>
            </a:r>
            <a:r>
              <a:rPr lang="en-US" sz="2000" dirty="0" smtClean="0"/>
              <a:t>(</a:t>
            </a:r>
            <a:r>
              <a:rPr lang="en-US" sz="2000" dirty="0" err="1"/>
              <a:t>P</a:t>
            </a:r>
            <a:r>
              <a:rPr lang="en-US" sz="2000" dirty="0" err="1" smtClean="0"/>
              <a:t>revnar</a:t>
            </a:r>
            <a:r>
              <a:rPr lang="en-US" sz="2000" dirty="0" smtClean="0"/>
              <a:t>) </a:t>
            </a:r>
            <a:r>
              <a:rPr lang="mr-IN" sz="2000" dirty="0" smtClean="0"/>
              <a:t>–</a:t>
            </a:r>
            <a:r>
              <a:rPr lang="en-US" sz="2000" dirty="0" smtClean="0"/>
              <a:t> consider for </a:t>
            </a:r>
            <a:r>
              <a:rPr lang="en-US" sz="2000" dirty="0"/>
              <a:t>women in a high risk group due to underlying illnesses</a:t>
            </a:r>
          </a:p>
          <a:p>
            <a:pPr>
              <a:spcBef>
                <a:spcPts val="500"/>
              </a:spcBef>
            </a:pPr>
            <a:endParaRPr lang="en-US" dirty="0"/>
          </a:p>
        </p:txBody>
      </p:sp>
      <p:sp>
        <p:nvSpPr>
          <p:cNvPr id="3" name="Text Placeholder 2"/>
          <p:cNvSpPr>
            <a:spLocks noGrp="1"/>
          </p:cNvSpPr>
          <p:nvPr>
            <p:ph type="body" sz="quarter" idx="11"/>
          </p:nvPr>
        </p:nvSpPr>
        <p:spPr>
          <a:xfrm>
            <a:off x="522287" y="277201"/>
            <a:ext cx="8099425" cy="854389"/>
          </a:xfrm>
        </p:spPr>
        <p:txBody>
          <a:bodyPr>
            <a:normAutofit/>
          </a:bodyPr>
          <a:lstStyle/>
          <a:p>
            <a:r>
              <a:rPr lang="en-US" sz="2400" dirty="0" smtClean="0"/>
              <a:t>Other V</a:t>
            </a:r>
            <a:r>
              <a:rPr lang="en-US" sz="2400" dirty="0"/>
              <a:t>accines recommended for the protection of a pregnant woman's </a:t>
            </a:r>
            <a:r>
              <a:rPr lang="en-US" sz="2400" dirty="0" smtClean="0"/>
              <a:t>health </a:t>
            </a:r>
            <a:r>
              <a:rPr lang="en-US" sz="1200" dirty="0" smtClean="0"/>
              <a:t>(NACI)</a:t>
            </a:r>
            <a:endParaRPr lang="en-US" sz="1200" dirty="0"/>
          </a:p>
        </p:txBody>
      </p:sp>
      <p:sp>
        <p:nvSpPr>
          <p:cNvPr id="4" name="Title 3"/>
          <p:cNvSpPr>
            <a:spLocks noGrp="1"/>
          </p:cNvSpPr>
          <p:nvPr>
            <p:ph type="title"/>
          </p:nvPr>
        </p:nvSpPr>
        <p:spPr>
          <a:xfrm>
            <a:off x="522288" y="627534"/>
            <a:ext cx="8099425" cy="234479"/>
          </a:xfrm>
        </p:spPr>
        <p:txBody>
          <a:bodyPr/>
          <a:lstStyle/>
          <a:p>
            <a:endParaRPr lang="en-US" dirty="0"/>
          </a:p>
        </p:txBody>
      </p:sp>
    </p:spTree>
    <p:extLst>
      <p:ext uri="{BB962C8B-B14F-4D97-AF65-F5344CB8AC3E}">
        <p14:creationId xmlns:p14="http://schemas.microsoft.com/office/powerpoint/2010/main" val="1181761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843559"/>
            <a:ext cx="8370192" cy="3577903"/>
          </a:xfrm>
        </p:spPr>
        <p:txBody>
          <a:bodyPr/>
          <a:lstStyle/>
          <a:p>
            <a:pPr>
              <a:spcBef>
                <a:spcPts val="500"/>
              </a:spcBef>
            </a:pPr>
            <a:r>
              <a:rPr lang="en-US" sz="2000" b="1" dirty="0" smtClean="0">
                <a:solidFill>
                  <a:schemeClr val="tx2"/>
                </a:solidFill>
              </a:rPr>
              <a:t>Rabies</a:t>
            </a:r>
            <a:r>
              <a:rPr lang="en-US" sz="2000" dirty="0" smtClean="0"/>
              <a:t>: Avoidance </a:t>
            </a:r>
            <a:r>
              <a:rPr lang="en-US" sz="2000" dirty="0"/>
              <a:t>of risk should be considered and pre-exposure immunization delayed unless substantial risk of exposure </a:t>
            </a:r>
            <a:r>
              <a:rPr lang="en-US" sz="2000" dirty="0" smtClean="0"/>
              <a:t>remains</a:t>
            </a:r>
          </a:p>
          <a:p>
            <a:pPr lvl="1">
              <a:spcBef>
                <a:spcPts val="500"/>
              </a:spcBef>
            </a:pPr>
            <a:r>
              <a:rPr lang="en-US" sz="2000" dirty="0" smtClean="0"/>
              <a:t>If </a:t>
            </a:r>
            <a:r>
              <a:rPr lang="en-US" sz="2000" dirty="0"/>
              <a:t>a pregnant woman has had a potential exposure to rabies, post-exposure prophylaxis should be </a:t>
            </a:r>
            <a:r>
              <a:rPr lang="en-US" sz="2000" dirty="0" smtClean="0"/>
              <a:t>given (Ig + vaccine)</a:t>
            </a:r>
          </a:p>
          <a:p>
            <a:pPr>
              <a:spcBef>
                <a:spcPts val="500"/>
              </a:spcBef>
            </a:pPr>
            <a:r>
              <a:rPr lang="en-US" sz="2000" b="1" dirty="0" smtClean="0">
                <a:solidFill>
                  <a:schemeClr val="tx2"/>
                </a:solidFill>
              </a:rPr>
              <a:t>Cholera</a:t>
            </a:r>
            <a:r>
              <a:rPr lang="en-US" sz="2000" dirty="0" smtClean="0"/>
              <a:t> </a:t>
            </a:r>
            <a:r>
              <a:rPr lang="en-US" sz="2000" dirty="0"/>
              <a:t>and </a:t>
            </a:r>
            <a:r>
              <a:rPr lang="en-US" sz="2000" b="1" dirty="0" err="1">
                <a:solidFill>
                  <a:schemeClr val="tx2"/>
                </a:solidFill>
              </a:rPr>
              <a:t>travellers'</a:t>
            </a:r>
            <a:r>
              <a:rPr lang="en-US" sz="2000" b="1" dirty="0">
                <a:solidFill>
                  <a:schemeClr val="tx2"/>
                </a:solidFill>
              </a:rPr>
              <a:t> diarrhea </a:t>
            </a:r>
            <a:r>
              <a:rPr lang="en-US" sz="2000" dirty="0"/>
              <a:t>vaccine, and </a:t>
            </a:r>
            <a:r>
              <a:rPr lang="en-US" sz="2000" b="1" dirty="0">
                <a:solidFill>
                  <a:schemeClr val="tx2"/>
                </a:solidFill>
              </a:rPr>
              <a:t>Japanese encephalitis </a:t>
            </a:r>
            <a:r>
              <a:rPr lang="en-US" sz="2000" dirty="0"/>
              <a:t>vaccine have not been studied in pregnant women. Administration of either vaccine to pregnant women may be considered only in high risk situations after evaluation of the benefits and risks. </a:t>
            </a:r>
            <a:endParaRPr lang="en-US" sz="2000" dirty="0" smtClean="0"/>
          </a:p>
          <a:p>
            <a:pPr>
              <a:spcBef>
                <a:spcPts val="500"/>
              </a:spcBef>
            </a:pPr>
            <a:r>
              <a:rPr lang="en-US" sz="2000" dirty="0" smtClean="0"/>
              <a:t>Inactivated </a:t>
            </a:r>
            <a:r>
              <a:rPr lang="en-US" sz="2000" dirty="0"/>
              <a:t>parenteral </a:t>
            </a:r>
            <a:r>
              <a:rPr lang="en-US" sz="2000" b="1" dirty="0">
                <a:solidFill>
                  <a:schemeClr val="tx2"/>
                </a:solidFill>
              </a:rPr>
              <a:t>typhoid</a:t>
            </a:r>
            <a:r>
              <a:rPr lang="en-US" sz="2000" dirty="0"/>
              <a:t> vaccine </a:t>
            </a:r>
            <a:r>
              <a:rPr lang="en-US" sz="2000" dirty="0" smtClean="0"/>
              <a:t>(+ HA is </a:t>
            </a:r>
            <a:r>
              <a:rPr lang="en-US" sz="2000" dirty="0" err="1" smtClean="0"/>
              <a:t>Vivaxim</a:t>
            </a:r>
            <a:r>
              <a:rPr lang="en-US" sz="2000" dirty="0" smtClean="0"/>
              <a:t>) should </a:t>
            </a:r>
            <a:r>
              <a:rPr lang="en-US" sz="2000" dirty="0"/>
              <a:t>be used in high risk situations if protection against typhoid is </a:t>
            </a:r>
            <a:r>
              <a:rPr lang="en-US" sz="2000" dirty="0" smtClean="0"/>
              <a:t>required                               (oral (</a:t>
            </a:r>
            <a:r>
              <a:rPr lang="en-US" sz="2000" dirty="0" err="1" smtClean="0"/>
              <a:t>Vivotif</a:t>
            </a:r>
            <a:r>
              <a:rPr lang="en-US" sz="2000" dirty="0" smtClean="0"/>
              <a:t>) is live attenuated - avoid)</a:t>
            </a:r>
            <a:endParaRPr lang="en-US" sz="2000" dirty="0"/>
          </a:p>
        </p:txBody>
      </p:sp>
      <p:sp>
        <p:nvSpPr>
          <p:cNvPr id="4" name="Title 3"/>
          <p:cNvSpPr>
            <a:spLocks noGrp="1"/>
          </p:cNvSpPr>
          <p:nvPr>
            <p:ph type="title"/>
          </p:nvPr>
        </p:nvSpPr>
        <p:spPr>
          <a:xfrm>
            <a:off x="467544" y="209497"/>
            <a:ext cx="8099425" cy="134310"/>
          </a:xfrm>
        </p:spPr>
        <p:txBody>
          <a:bodyPr/>
          <a:lstStyle/>
          <a:p>
            <a:r>
              <a:rPr lang="en-US" sz="3200" dirty="0" smtClean="0"/>
              <a:t>Vaccines not generally recommended </a:t>
            </a:r>
            <a:r>
              <a:rPr lang="en-US" sz="1600" dirty="0" smtClean="0"/>
              <a:t>(</a:t>
            </a:r>
            <a:r>
              <a:rPr lang="en-US" sz="1600" dirty="0"/>
              <a:t>NACI)</a:t>
            </a:r>
            <a:endParaRPr lang="en-US" sz="1600" dirty="0"/>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473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7" y="1059582"/>
            <a:ext cx="8099425" cy="3026470"/>
          </a:xfrm>
        </p:spPr>
        <p:txBody>
          <a:bodyPr/>
          <a:lstStyle/>
          <a:p>
            <a:pPr>
              <a:spcBef>
                <a:spcPts val="500"/>
              </a:spcBef>
            </a:pPr>
            <a:r>
              <a:rPr lang="en-US" sz="2000" b="1" dirty="0">
                <a:solidFill>
                  <a:schemeClr val="tx2"/>
                </a:solidFill>
              </a:rPr>
              <a:t>HPV </a:t>
            </a:r>
            <a:r>
              <a:rPr lang="en-US" sz="2000" dirty="0" smtClean="0"/>
              <a:t>data </a:t>
            </a:r>
            <a:r>
              <a:rPr lang="en-US" sz="2000" dirty="0"/>
              <a:t>on efficacy and safety of </a:t>
            </a:r>
            <a:r>
              <a:rPr lang="en-US" sz="2000" dirty="0" smtClean="0"/>
              <a:t>vaccination </a:t>
            </a:r>
            <a:r>
              <a:rPr lang="en-US" sz="2000" dirty="0"/>
              <a:t>in pregnancy are limited. </a:t>
            </a:r>
            <a:endParaRPr lang="en-US" sz="2000" dirty="0" smtClean="0"/>
          </a:p>
          <a:p>
            <a:pPr lvl="1">
              <a:spcBef>
                <a:spcPts val="500"/>
              </a:spcBef>
            </a:pPr>
            <a:r>
              <a:rPr lang="en-US" sz="2000" dirty="0" smtClean="0"/>
              <a:t>No </a:t>
            </a:r>
            <a:r>
              <a:rPr lang="en-US" sz="2000" dirty="0"/>
              <a:t>adverse outcomes of pregnancy or adverse events to the developing fetus have been reported. </a:t>
            </a:r>
            <a:endParaRPr lang="en-US" sz="2000" dirty="0" smtClean="0"/>
          </a:p>
          <a:p>
            <a:pPr lvl="1">
              <a:spcBef>
                <a:spcPts val="500"/>
              </a:spcBef>
            </a:pPr>
            <a:r>
              <a:rPr lang="en-US" sz="2000" dirty="0" smtClean="0"/>
              <a:t>Initiation should </a:t>
            </a:r>
            <a:r>
              <a:rPr lang="en-US" sz="2000" dirty="0"/>
              <a:t>be delayed until after completion of pregnancy. </a:t>
            </a:r>
            <a:endParaRPr lang="en-US" sz="2000" dirty="0" smtClean="0"/>
          </a:p>
          <a:p>
            <a:pPr lvl="1">
              <a:spcBef>
                <a:spcPts val="500"/>
              </a:spcBef>
            </a:pPr>
            <a:r>
              <a:rPr lang="en-US" sz="2000" dirty="0" smtClean="0"/>
              <a:t>If </a:t>
            </a:r>
            <a:r>
              <a:rPr lang="en-US" sz="2000" dirty="0"/>
              <a:t>a woman is found to be pregnant after initiating the vaccination series, completion of the series should be delayed until after pregnancy. </a:t>
            </a:r>
            <a:endParaRPr lang="en-US" sz="2000" dirty="0" smtClean="0"/>
          </a:p>
          <a:p>
            <a:pPr lvl="1">
              <a:spcBef>
                <a:spcPts val="500"/>
              </a:spcBef>
            </a:pPr>
            <a:r>
              <a:rPr lang="en-US" sz="2000" dirty="0" smtClean="0"/>
              <a:t>No </a:t>
            </a:r>
            <a:r>
              <a:rPr lang="en-US" sz="2000" dirty="0"/>
              <a:t>intervention is required if vaccine has been administered during </a:t>
            </a:r>
            <a:r>
              <a:rPr lang="en-US" sz="2000" dirty="0" smtClean="0"/>
              <a:t>pregnancy</a:t>
            </a:r>
            <a:endParaRPr lang="en-US" sz="2000" dirty="0"/>
          </a:p>
        </p:txBody>
      </p:sp>
      <p:sp>
        <p:nvSpPr>
          <p:cNvPr id="3" name="Text Placeholder 2"/>
          <p:cNvSpPr>
            <a:spLocks noGrp="1"/>
          </p:cNvSpPr>
          <p:nvPr>
            <p:ph type="body" sz="quarter" idx="11"/>
          </p:nvPr>
        </p:nvSpPr>
        <p:spPr>
          <a:xfrm>
            <a:off x="522288" y="862013"/>
            <a:ext cx="7020042" cy="269577"/>
          </a:xfrm>
        </p:spPr>
        <p:txBody>
          <a:bodyPr/>
          <a:lstStyle/>
          <a:p>
            <a:endParaRPr lang="en-US"/>
          </a:p>
        </p:txBody>
      </p:sp>
      <p:sp>
        <p:nvSpPr>
          <p:cNvPr id="4" name="Title 3"/>
          <p:cNvSpPr>
            <a:spLocks noGrp="1"/>
          </p:cNvSpPr>
          <p:nvPr>
            <p:ph type="title"/>
          </p:nvPr>
        </p:nvSpPr>
        <p:spPr/>
        <p:txBody>
          <a:bodyPr/>
          <a:lstStyle/>
          <a:p>
            <a:r>
              <a:rPr lang="en-US" dirty="0" smtClean="0"/>
              <a:t>Vaccines not Recommended </a:t>
            </a:r>
            <a:r>
              <a:rPr lang="en-US" sz="1200" dirty="0" smtClean="0"/>
              <a:t>(NACI)</a:t>
            </a:r>
            <a:endParaRPr lang="en-US" sz="1200" dirty="0"/>
          </a:p>
        </p:txBody>
      </p:sp>
    </p:spTree>
    <p:extLst>
      <p:ext uri="{BB962C8B-B14F-4D97-AF65-F5344CB8AC3E}">
        <p14:creationId xmlns:p14="http://schemas.microsoft.com/office/powerpoint/2010/main" val="1130215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347614"/>
            <a:ext cx="7938144" cy="3145999"/>
          </a:xfrm>
        </p:spPr>
        <p:txBody>
          <a:bodyPr/>
          <a:lstStyle/>
          <a:p>
            <a:pPr>
              <a:buFont typeface="Arial" charset="0"/>
              <a:buChar char="•"/>
            </a:pPr>
            <a:r>
              <a:rPr lang="en-US" sz="1800" dirty="0" smtClean="0"/>
              <a:t>Live attenuated </a:t>
            </a:r>
            <a:r>
              <a:rPr lang="mr-IN" sz="1800" dirty="0" smtClean="0"/>
              <a:t>–</a:t>
            </a:r>
            <a:r>
              <a:rPr lang="en-US" sz="1800" dirty="0" smtClean="0"/>
              <a:t> do not give if known pregnancy</a:t>
            </a:r>
          </a:p>
          <a:p>
            <a:pPr>
              <a:buFont typeface="Arial" charset="0"/>
              <a:buChar char="•"/>
            </a:pPr>
            <a:r>
              <a:rPr lang="en-US" sz="1800" dirty="0" smtClean="0"/>
              <a:t>Immunity desirable prior to pregnancy </a:t>
            </a:r>
            <a:r>
              <a:rPr lang="mr-IN" sz="1800" dirty="0" smtClean="0"/>
              <a:t>–</a:t>
            </a:r>
            <a:r>
              <a:rPr lang="en-US" sz="1800" dirty="0" smtClean="0"/>
              <a:t> delay pregnancy until 4 weeks after immunization</a:t>
            </a:r>
          </a:p>
          <a:p>
            <a:pPr>
              <a:buFont typeface="Arial" charset="0"/>
              <a:buChar char="•"/>
            </a:pPr>
            <a:r>
              <a:rPr lang="en-US" sz="1800" dirty="0" smtClean="0"/>
              <a:t>Risk of disease during pregnancy: congenital rubella syndrome </a:t>
            </a:r>
            <a:r>
              <a:rPr lang="en-US" sz="1800" dirty="0" smtClean="0"/>
              <a:t>(</a:t>
            </a:r>
            <a:r>
              <a:rPr lang="en-US" sz="1800" dirty="0"/>
              <a:t>miscarriage, stillbirth or fetal malformations, including congenital heart disease, cataracts, deafness and mental </a:t>
            </a:r>
            <a:r>
              <a:rPr lang="en-US" sz="1800" dirty="0" smtClean="0"/>
              <a:t>retardation) </a:t>
            </a:r>
          </a:p>
          <a:p>
            <a:pPr>
              <a:buFont typeface="Arial" charset="0"/>
              <a:buChar char="•"/>
            </a:pPr>
            <a:r>
              <a:rPr lang="en-US" sz="1800" dirty="0"/>
              <a:t>H</a:t>
            </a:r>
            <a:r>
              <a:rPr lang="en-US" sz="1800" dirty="0" smtClean="0"/>
              <a:t>ighest risk of CRS in 1</a:t>
            </a:r>
            <a:r>
              <a:rPr lang="en-US" sz="1800" baseline="30000" dirty="0" smtClean="0"/>
              <a:t>st</a:t>
            </a:r>
            <a:r>
              <a:rPr lang="en-US" sz="1800" dirty="0" smtClean="0"/>
              <a:t> trimester,  </a:t>
            </a:r>
            <a:r>
              <a:rPr lang="en-US" sz="1800" dirty="0"/>
              <a:t>progressive </a:t>
            </a:r>
            <a:r>
              <a:rPr lang="en-US" sz="1800" dirty="0" smtClean="0"/>
              <a:t>decrease in risk </a:t>
            </a:r>
            <a:r>
              <a:rPr lang="en-US" sz="1800" dirty="0"/>
              <a:t>thereafter, very uncommon after </a:t>
            </a:r>
            <a:r>
              <a:rPr lang="en-US" sz="1800" dirty="0" smtClean="0"/>
              <a:t>20 weeks gestation </a:t>
            </a:r>
          </a:p>
          <a:p>
            <a:pPr>
              <a:buFont typeface="Arial" charset="0"/>
              <a:buChar char="•"/>
            </a:pPr>
            <a:r>
              <a:rPr lang="en-US" sz="1800" dirty="0" smtClean="0"/>
              <a:t>OB standard </a:t>
            </a:r>
            <a:r>
              <a:rPr lang="en-US" sz="1800" dirty="0" smtClean="0"/>
              <a:t>of care to check immunity early in pregnancy and given post partum if not immune </a:t>
            </a:r>
            <a:endParaRPr lang="en-US" sz="1800" dirty="0"/>
          </a:p>
          <a:p>
            <a:pPr>
              <a:buFont typeface="Arial" charset="0"/>
              <a:buChar char="•"/>
            </a:pPr>
            <a:r>
              <a:rPr lang="en-US" sz="1800" dirty="0"/>
              <a:t>C</a:t>
            </a:r>
            <a:r>
              <a:rPr lang="en-US" sz="1800" dirty="0" smtClean="0"/>
              <a:t>heck </a:t>
            </a:r>
            <a:r>
              <a:rPr lang="en-US" sz="1800" dirty="0" smtClean="0"/>
              <a:t>immunity 6 weeks pp if given with </a:t>
            </a:r>
            <a:r>
              <a:rPr lang="en-US" sz="1800" dirty="0" err="1" smtClean="0"/>
              <a:t>RhIg</a:t>
            </a:r>
            <a:endParaRPr lang="en-US" sz="1800" dirty="0" smtClean="0"/>
          </a:p>
        </p:txBody>
      </p:sp>
      <p:sp>
        <p:nvSpPr>
          <p:cNvPr id="3" name="Text Placeholder 2"/>
          <p:cNvSpPr>
            <a:spLocks noGrp="1"/>
          </p:cNvSpPr>
          <p:nvPr>
            <p:ph type="body" sz="quarter" idx="11"/>
          </p:nvPr>
        </p:nvSpPr>
        <p:spPr>
          <a:xfrm>
            <a:off x="522288" y="987575"/>
            <a:ext cx="8370192" cy="458896"/>
          </a:xfrm>
        </p:spPr>
        <p:txBody>
          <a:bodyPr>
            <a:noAutofit/>
          </a:bodyPr>
          <a:lstStyle/>
          <a:p>
            <a:r>
              <a:rPr lang="en-US" sz="2400" dirty="0" smtClean="0"/>
              <a:t>MMR - </a:t>
            </a:r>
            <a:r>
              <a:rPr lang="en-US" sz="2400" dirty="0" err="1" smtClean="0"/>
              <a:t>Measels</a:t>
            </a:r>
            <a:r>
              <a:rPr lang="en-US" sz="2400" dirty="0" smtClean="0"/>
              <a:t>, Mumps, Rubella (MMR II, </a:t>
            </a:r>
            <a:r>
              <a:rPr lang="en-US" sz="2400" dirty="0" err="1" smtClean="0"/>
              <a:t>Priorix</a:t>
            </a:r>
            <a:r>
              <a:rPr lang="en-US" sz="2400" dirty="0" smtClean="0"/>
              <a:t>, MMRV)</a:t>
            </a:r>
            <a:endParaRPr lang="en-US" sz="2400" dirty="0"/>
          </a:p>
        </p:txBody>
      </p:sp>
      <p:sp>
        <p:nvSpPr>
          <p:cNvPr id="4" name="Title 3"/>
          <p:cNvSpPr>
            <a:spLocks noGrp="1"/>
          </p:cNvSpPr>
          <p:nvPr>
            <p:ph type="title"/>
          </p:nvPr>
        </p:nvSpPr>
        <p:spPr/>
        <p:txBody>
          <a:bodyPr/>
          <a:lstStyle/>
          <a:p>
            <a:r>
              <a:rPr lang="en-US" dirty="0" smtClean="0"/>
              <a:t>Vaccines to Avoid</a:t>
            </a:r>
            <a:endParaRPr lang="en-US" dirty="0"/>
          </a:p>
        </p:txBody>
      </p:sp>
    </p:spTree>
    <p:extLst>
      <p:ext uri="{BB962C8B-B14F-4D97-AF65-F5344CB8AC3E}">
        <p14:creationId xmlns:p14="http://schemas.microsoft.com/office/powerpoint/2010/main" val="1393949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91629"/>
            <a:ext cx="8298184" cy="2707661"/>
          </a:xfrm>
        </p:spPr>
        <p:txBody>
          <a:bodyPr/>
          <a:lstStyle/>
          <a:p>
            <a:pPr>
              <a:spcBef>
                <a:spcPts val="500"/>
              </a:spcBef>
              <a:buFont typeface="Arial" charset="0"/>
              <a:buChar char="•"/>
            </a:pPr>
            <a:r>
              <a:rPr lang="en-US" sz="1800" dirty="0"/>
              <a:t>L</a:t>
            </a:r>
            <a:r>
              <a:rPr lang="en-US" sz="1800" dirty="0" smtClean="0"/>
              <a:t>ive attenuated - contraindicated </a:t>
            </a:r>
            <a:r>
              <a:rPr lang="en-US" sz="1800" dirty="0"/>
              <a:t>in pregnancy </a:t>
            </a:r>
            <a:r>
              <a:rPr lang="en-US" sz="1800" dirty="0" smtClean="0"/>
              <a:t>due to theoretical </a:t>
            </a:r>
            <a:r>
              <a:rPr lang="en-US" sz="1800" dirty="0"/>
              <a:t>risk to the </a:t>
            </a:r>
            <a:r>
              <a:rPr lang="en-US" sz="1800" dirty="0" smtClean="0"/>
              <a:t>fetus but lack </a:t>
            </a:r>
            <a:r>
              <a:rPr lang="en-US" sz="1800" dirty="0"/>
              <a:t>of evidence to </a:t>
            </a:r>
            <a:r>
              <a:rPr lang="en-US" sz="1800" dirty="0" smtClean="0"/>
              <a:t>demonstrate </a:t>
            </a:r>
            <a:r>
              <a:rPr lang="en-US" sz="1800" dirty="0"/>
              <a:t>teratogenic or other </a:t>
            </a:r>
            <a:r>
              <a:rPr lang="en-US" sz="1800" dirty="0" smtClean="0"/>
              <a:t>risk</a:t>
            </a:r>
          </a:p>
          <a:p>
            <a:pPr>
              <a:spcBef>
                <a:spcPts val="500"/>
              </a:spcBef>
              <a:buFont typeface="Arial" charset="0"/>
              <a:buChar char="•"/>
            </a:pPr>
            <a:r>
              <a:rPr lang="en-US" sz="1800" dirty="0"/>
              <a:t>D</a:t>
            </a:r>
            <a:r>
              <a:rPr lang="en-US" sz="1800" dirty="0" smtClean="0"/>
              <a:t>elay conception for 4 weeks after immunization</a:t>
            </a:r>
          </a:p>
          <a:p>
            <a:pPr>
              <a:spcBef>
                <a:spcPts val="500"/>
              </a:spcBef>
              <a:buFont typeface="Arial" charset="0"/>
              <a:buChar char="•"/>
            </a:pPr>
            <a:r>
              <a:rPr lang="en-US" sz="1800" dirty="0" smtClean="0"/>
              <a:t>Inadvertent </a:t>
            </a:r>
            <a:r>
              <a:rPr lang="en-US" sz="1800" dirty="0"/>
              <a:t>immunization </a:t>
            </a:r>
            <a:r>
              <a:rPr lang="en-US" sz="1800" dirty="0" smtClean="0"/>
              <a:t>during pregnancy </a:t>
            </a:r>
            <a:r>
              <a:rPr lang="en-US" sz="1800" dirty="0"/>
              <a:t>not a reason </a:t>
            </a:r>
            <a:r>
              <a:rPr lang="en-US" sz="1800" dirty="0" smtClean="0"/>
              <a:t>to terminate.</a:t>
            </a:r>
          </a:p>
          <a:p>
            <a:pPr>
              <a:spcBef>
                <a:spcPts val="500"/>
              </a:spcBef>
              <a:buFont typeface="Arial" charset="0"/>
              <a:buChar char="•"/>
            </a:pPr>
            <a:r>
              <a:rPr lang="en-US" sz="1800" dirty="0"/>
              <a:t>S</a:t>
            </a:r>
            <a:r>
              <a:rPr lang="en-US" sz="1800" dirty="0" smtClean="0"/>
              <a:t>creen </a:t>
            </a:r>
            <a:r>
              <a:rPr lang="en-US" sz="1800" dirty="0"/>
              <a:t>for varicella </a:t>
            </a:r>
            <a:r>
              <a:rPr lang="en-US" sz="1800" dirty="0" smtClean="0"/>
              <a:t>antibodies if no history of disease or 2 </a:t>
            </a:r>
            <a:r>
              <a:rPr lang="en-US" sz="1800" dirty="0"/>
              <a:t>doses of varicella </a:t>
            </a:r>
            <a:r>
              <a:rPr lang="en-US" sz="1800" dirty="0" smtClean="0"/>
              <a:t>vaccine. If susceptible give immediate </a:t>
            </a:r>
            <a:r>
              <a:rPr lang="en-US" sz="1800" dirty="0"/>
              <a:t>post-partum period, before discharge from </a:t>
            </a:r>
            <a:r>
              <a:rPr lang="en-US" sz="1800" dirty="0" smtClean="0"/>
              <a:t>hospital, 2</a:t>
            </a:r>
            <a:r>
              <a:rPr lang="en-US" sz="1800" baseline="30000" dirty="0" smtClean="0"/>
              <a:t>nd</a:t>
            </a:r>
            <a:r>
              <a:rPr lang="en-US" sz="1800" dirty="0" smtClean="0"/>
              <a:t> dose in 6 weeks </a:t>
            </a:r>
            <a:r>
              <a:rPr lang="en-US" sz="1200" dirty="0" smtClean="0"/>
              <a:t>(NACI)</a:t>
            </a:r>
          </a:p>
          <a:p>
            <a:pPr>
              <a:spcBef>
                <a:spcPts val="500"/>
              </a:spcBef>
              <a:buFont typeface="Arial" charset="0"/>
              <a:buChar char="•"/>
            </a:pPr>
            <a:r>
              <a:rPr lang="en-US" sz="1800" dirty="0" smtClean="0"/>
              <a:t>Consider implications if </a:t>
            </a:r>
            <a:r>
              <a:rPr lang="en-US" sz="1800" dirty="0" err="1" smtClean="0"/>
              <a:t>RhIg</a:t>
            </a:r>
            <a:r>
              <a:rPr lang="en-US" sz="1800" dirty="0" smtClean="0"/>
              <a:t> also needed</a:t>
            </a:r>
          </a:p>
          <a:p>
            <a:pPr>
              <a:buFont typeface="Arial" charset="0"/>
              <a:buChar char="•"/>
            </a:pPr>
            <a:endParaRPr lang="en-US" sz="2000" dirty="0"/>
          </a:p>
          <a:p>
            <a:pPr>
              <a:buFont typeface="Arial" charset="0"/>
              <a:buChar char="•"/>
            </a:pPr>
            <a:endParaRPr lang="en-US" dirty="0"/>
          </a:p>
        </p:txBody>
      </p:sp>
      <p:sp>
        <p:nvSpPr>
          <p:cNvPr id="3" name="Text Placeholder 2"/>
          <p:cNvSpPr>
            <a:spLocks noGrp="1"/>
          </p:cNvSpPr>
          <p:nvPr>
            <p:ph type="body" sz="quarter" idx="11"/>
          </p:nvPr>
        </p:nvSpPr>
        <p:spPr>
          <a:xfrm>
            <a:off x="522288" y="843559"/>
            <a:ext cx="7020042" cy="288031"/>
          </a:xfrm>
        </p:spPr>
        <p:txBody>
          <a:bodyPr>
            <a:noAutofit/>
          </a:bodyPr>
          <a:lstStyle/>
          <a:p>
            <a:r>
              <a:rPr lang="en-US" sz="2000" dirty="0"/>
              <a:t>Varicella Vaccine (</a:t>
            </a:r>
            <a:r>
              <a:rPr lang="en-US" sz="2000" dirty="0" err="1"/>
              <a:t>Varivax</a:t>
            </a:r>
            <a:r>
              <a:rPr lang="en-US" sz="2000" dirty="0"/>
              <a:t>, </a:t>
            </a:r>
            <a:r>
              <a:rPr lang="en-US" sz="2000" dirty="0" err="1"/>
              <a:t>Varilrix</a:t>
            </a:r>
            <a:r>
              <a:rPr lang="en-US" sz="2000" dirty="0"/>
              <a:t>, MMRV)</a:t>
            </a:r>
          </a:p>
        </p:txBody>
      </p:sp>
      <p:sp>
        <p:nvSpPr>
          <p:cNvPr id="4" name="Title 3"/>
          <p:cNvSpPr>
            <a:spLocks noGrp="1"/>
          </p:cNvSpPr>
          <p:nvPr>
            <p:ph type="title"/>
          </p:nvPr>
        </p:nvSpPr>
        <p:spPr>
          <a:xfrm>
            <a:off x="251520" y="277200"/>
            <a:ext cx="8712968" cy="494350"/>
          </a:xfrm>
        </p:spPr>
        <p:txBody>
          <a:bodyPr/>
          <a:lstStyle/>
          <a:p>
            <a:r>
              <a:rPr lang="en-US" sz="3200" dirty="0" smtClean="0"/>
              <a:t>Vaccines to Avoid </a:t>
            </a:r>
            <a:r>
              <a:rPr lang="en-US" sz="2000" dirty="0">
                <a:solidFill>
                  <a:schemeClr val="tx2"/>
                </a:solidFill>
              </a:rPr>
              <a:t/>
            </a:r>
            <a:br>
              <a:rPr lang="en-US" sz="2000" dirty="0">
                <a:solidFill>
                  <a:schemeClr val="tx2"/>
                </a:solidFill>
              </a:rPr>
            </a:br>
            <a:endParaRPr lang="en-US" sz="2000" dirty="0">
              <a:solidFill>
                <a:schemeClr val="tx2"/>
              </a:solidFill>
            </a:endParaRPr>
          </a:p>
        </p:txBody>
      </p:sp>
    </p:spTree>
    <p:extLst>
      <p:ext uri="{BB962C8B-B14F-4D97-AF65-F5344CB8AC3E}">
        <p14:creationId xmlns:p14="http://schemas.microsoft.com/office/powerpoint/2010/main" val="422622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59582"/>
            <a:ext cx="8784976" cy="3711272"/>
          </a:xfrm>
        </p:spPr>
        <p:txBody>
          <a:bodyPr/>
          <a:lstStyle/>
          <a:p>
            <a:pPr>
              <a:spcBef>
                <a:spcPts val="500"/>
              </a:spcBef>
              <a:buFont typeface="Arial" charset="0"/>
              <a:buChar char="•"/>
            </a:pPr>
            <a:r>
              <a:rPr lang="en-US" sz="2000" dirty="0"/>
              <a:t>Post-exposure prophylaxis with </a:t>
            </a:r>
            <a:r>
              <a:rPr lang="en-US" sz="2000" dirty="0" err="1"/>
              <a:t>VZIg</a:t>
            </a:r>
            <a:r>
              <a:rPr lang="en-US" sz="2000" dirty="0"/>
              <a:t> for susceptible pregnant women exposed to varicella </a:t>
            </a:r>
            <a:r>
              <a:rPr lang="en-US" sz="1050" dirty="0"/>
              <a:t>(NACI)   </a:t>
            </a:r>
          </a:p>
          <a:p>
            <a:pPr>
              <a:spcBef>
                <a:spcPts val="500"/>
              </a:spcBef>
              <a:buFont typeface="Arial" charset="0"/>
              <a:buChar char="•"/>
            </a:pPr>
            <a:r>
              <a:rPr lang="en-US" sz="2000" dirty="0"/>
              <a:t>Varicella </a:t>
            </a:r>
            <a:r>
              <a:rPr lang="en-US" sz="2000" dirty="0" smtClean="0"/>
              <a:t>disease may </a:t>
            </a:r>
            <a:r>
              <a:rPr lang="en-US" sz="2000" dirty="0"/>
              <a:t>be complicated by pneumonia in up to 28% of pregnant women - remains associated with risk of mortality - 16/198 varicella cases </a:t>
            </a:r>
            <a:r>
              <a:rPr lang="en-US" sz="1050" dirty="0"/>
              <a:t>(SOGC</a:t>
            </a:r>
            <a:r>
              <a:rPr lang="en-US" sz="1050" dirty="0" smtClean="0"/>
              <a:t>)</a:t>
            </a:r>
          </a:p>
          <a:p>
            <a:pPr>
              <a:spcBef>
                <a:spcPts val="500"/>
              </a:spcBef>
              <a:buFont typeface="Arial" charset="0"/>
              <a:buChar char="•"/>
            </a:pPr>
            <a:r>
              <a:rPr lang="en-US" sz="2000" dirty="0" smtClean="0"/>
              <a:t>Disease </a:t>
            </a:r>
            <a:r>
              <a:rPr lang="en-US" sz="2000" dirty="0"/>
              <a:t>in early </a:t>
            </a:r>
            <a:r>
              <a:rPr lang="en-US" sz="2000" dirty="0" smtClean="0"/>
              <a:t>pregnancy </a:t>
            </a:r>
            <a:r>
              <a:rPr lang="en-US" sz="2000" dirty="0"/>
              <a:t>associated </a:t>
            </a:r>
            <a:r>
              <a:rPr lang="en-US" sz="2000" dirty="0" smtClean="0"/>
              <a:t>with 1</a:t>
            </a:r>
            <a:r>
              <a:rPr lang="en-US" sz="2000" dirty="0"/>
              <a:t>% </a:t>
            </a:r>
            <a:r>
              <a:rPr lang="en-US" sz="2000" dirty="0" smtClean="0"/>
              <a:t>risk of </a:t>
            </a:r>
            <a:r>
              <a:rPr lang="en-US" sz="2000" dirty="0"/>
              <a:t>congenital </a:t>
            </a:r>
            <a:r>
              <a:rPr lang="en-US" sz="2000" dirty="0" smtClean="0"/>
              <a:t>infection (cerebral </a:t>
            </a:r>
            <a:r>
              <a:rPr lang="en-US" sz="2000" dirty="0"/>
              <a:t>cortical atrophy, mental </a:t>
            </a:r>
            <a:r>
              <a:rPr lang="en-US" sz="2000" dirty="0" smtClean="0"/>
              <a:t>retardation, </a:t>
            </a:r>
            <a:r>
              <a:rPr lang="en-US" sz="2000" dirty="0" err="1" smtClean="0"/>
              <a:t>dermatomal</a:t>
            </a:r>
            <a:r>
              <a:rPr lang="en-US" sz="2000" dirty="0" smtClean="0"/>
              <a:t> </a:t>
            </a:r>
            <a:r>
              <a:rPr lang="en-US" sz="2000" dirty="0"/>
              <a:t>specific limb </a:t>
            </a:r>
            <a:r>
              <a:rPr lang="en-US" sz="2000" dirty="0" smtClean="0"/>
              <a:t>abnormalities) </a:t>
            </a:r>
            <a:r>
              <a:rPr lang="en-US" sz="1050" dirty="0"/>
              <a:t>(SOGC)</a:t>
            </a:r>
          </a:p>
          <a:p>
            <a:pPr>
              <a:spcBef>
                <a:spcPts val="500"/>
              </a:spcBef>
              <a:buFont typeface="Arial" charset="0"/>
              <a:buChar char="•"/>
            </a:pPr>
            <a:r>
              <a:rPr lang="en-US" sz="2000" dirty="0" smtClean="0"/>
              <a:t>Maternal disease 5d prior-2d after delivery associated </a:t>
            </a:r>
            <a:r>
              <a:rPr lang="en-US" sz="2000" dirty="0"/>
              <a:t>with severe neonatal varicella in </a:t>
            </a:r>
            <a:r>
              <a:rPr lang="en-US" sz="2000" dirty="0" smtClean="0"/>
              <a:t>17-30</a:t>
            </a:r>
            <a:r>
              <a:rPr lang="en-US" sz="2000" dirty="0"/>
              <a:t>% </a:t>
            </a:r>
            <a:r>
              <a:rPr lang="en-US" sz="2000" dirty="0" smtClean="0"/>
              <a:t>infants and </a:t>
            </a:r>
            <a:r>
              <a:rPr lang="en-US" sz="2000" dirty="0"/>
              <a:t>case fatality rate as high as 31</a:t>
            </a:r>
            <a:r>
              <a:rPr lang="en-US" sz="2000" dirty="0" smtClean="0"/>
              <a:t>% </a:t>
            </a:r>
            <a:r>
              <a:rPr lang="en-US" sz="1050" dirty="0"/>
              <a:t>(SOGC)</a:t>
            </a:r>
          </a:p>
          <a:p>
            <a:pPr>
              <a:spcBef>
                <a:spcPts val="500"/>
              </a:spcBef>
              <a:buFont typeface="Arial" charset="0"/>
              <a:buChar char="•"/>
            </a:pPr>
            <a:endParaRPr lang="en-US" sz="1050" dirty="0"/>
          </a:p>
          <a:p>
            <a:endParaRPr lang="en-US" dirty="0"/>
          </a:p>
        </p:txBody>
      </p:sp>
      <p:sp>
        <p:nvSpPr>
          <p:cNvPr id="3" name="Text Placeholder 2"/>
          <p:cNvSpPr>
            <a:spLocks noGrp="1"/>
          </p:cNvSpPr>
          <p:nvPr>
            <p:ph type="body" sz="quarter" idx="11"/>
          </p:nvPr>
        </p:nvSpPr>
        <p:spPr>
          <a:xfrm>
            <a:off x="522288" y="915566"/>
            <a:ext cx="7020042" cy="530905"/>
          </a:xfrm>
        </p:spPr>
        <p:txBody>
          <a:bodyPr>
            <a:normAutofit/>
          </a:bodyPr>
          <a:lstStyle/>
          <a:p>
            <a:endParaRPr lang="en-US" dirty="0"/>
          </a:p>
        </p:txBody>
      </p:sp>
      <p:sp>
        <p:nvSpPr>
          <p:cNvPr id="4" name="Title 3"/>
          <p:cNvSpPr>
            <a:spLocks noGrp="1"/>
          </p:cNvSpPr>
          <p:nvPr>
            <p:ph type="title"/>
          </p:nvPr>
        </p:nvSpPr>
        <p:spPr>
          <a:xfrm>
            <a:off x="179512" y="277200"/>
            <a:ext cx="8442201" cy="584813"/>
          </a:xfrm>
        </p:spPr>
        <p:txBody>
          <a:bodyPr/>
          <a:lstStyle/>
          <a:p>
            <a:r>
              <a:rPr lang="en-US" sz="2800" dirty="0"/>
              <a:t>Vaccines to </a:t>
            </a:r>
            <a:r>
              <a:rPr lang="en-US" sz="2800" dirty="0" smtClean="0"/>
              <a:t>Avoid </a:t>
            </a:r>
            <a:r>
              <a:rPr lang="en-US" sz="2000" dirty="0">
                <a:solidFill>
                  <a:schemeClr val="tx2"/>
                </a:solidFill>
              </a:rPr>
              <a:t>Varicella Vaccine (</a:t>
            </a:r>
            <a:r>
              <a:rPr lang="en-US" sz="2000" dirty="0" err="1">
                <a:solidFill>
                  <a:schemeClr val="tx2"/>
                </a:solidFill>
              </a:rPr>
              <a:t>Varivax</a:t>
            </a:r>
            <a:r>
              <a:rPr lang="en-US" sz="2000" dirty="0">
                <a:solidFill>
                  <a:schemeClr val="tx2"/>
                </a:solidFill>
              </a:rPr>
              <a:t>, </a:t>
            </a:r>
            <a:r>
              <a:rPr lang="en-US" sz="2000" dirty="0" err="1">
                <a:solidFill>
                  <a:schemeClr val="tx2"/>
                </a:solidFill>
              </a:rPr>
              <a:t>Varilrix</a:t>
            </a:r>
            <a:r>
              <a:rPr lang="en-US" sz="2000" dirty="0">
                <a:solidFill>
                  <a:schemeClr val="tx2"/>
                </a:solidFill>
              </a:rPr>
              <a:t>, MMRV)</a:t>
            </a:r>
            <a:r>
              <a:rPr lang="en-US" sz="3200" dirty="0"/>
              <a:t/>
            </a:r>
            <a:br>
              <a:rPr lang="en-US" sz="3200" dirty="0"/>
            </a:br>
            <a:endParaRPr lang="en-US" dirty="0"/>
          </a:p>
        </p:txBody>
      </p:sp>
    </p:spTree>
    <p:extLst>
      <p:ext uri="{BB962C8B-B14F-4D97-AF65-F5344CB8AC3E}">
        <p14:creationId xmlns:p14="http://schemas.microsoft.com/office/powerpoint/2010/main" val="2056936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4506" b="24506"/>
          <a:stretch>
            <a:fillRect/>
          </a:stretch>
        </p:blipFill>
        <p:spPr>
          <a:xfrm>
            <a:off x="5123274" y="836311"/>
            <a:ext cx="3898638" cy="3535639"/>
          </a:xfrm>
        </p:spPr>
      </p:pic>
      <p:sp>
        <p:nvSpPr>
          <p:cNvPr id="3" name="Content Placeholder 2"/>
          <p:cNvSpPr>
            <a:spLocks noGrp="1"/>
          </p:cNvSpPr>
          <p:nvPr>
            <p:ph idx="1"/>
          </p:nvPr>
        </p:nvSpPr>
        <p:spPr>
          <a:xfrm>
            <a:off x="522288" y="1347614"/>
            <a:ext cx="4481760" cy="2707853"/>
          </a:xfrm>
        </p:spPr>
        <p:txBody>
          <a:bodyPr/>
          <a:lstStyle/>
          <a:p>
            <a:r>
              <a:rPr lang="en-US" sz="2000" dirty="0"/>
              <a:t>Record Rubella status as immune (positive </a:t>
            </a:r>
            <a:r>
              <a:rPr lang="en-US" sz="2000" dirty="0" err="1"/>
              <a:t>titre</a:t>
            </a:r>
            <a:r>
              <a:rPr lang="en-US" sz="2000" dirty="0"/>
              <a:t>) or </a:t>
            </a:r>
            <a:r>
              <a:rPr lang="en-US" sz="2000" dirty="0" err="1"/>
              <a:t>nonimmune</a:t>
            </a:r>
            <a:r>
              <a:rPr lang="en-US" sz="2000" dirty="0"/>
              <a:t> </a:t>
            </a:r>
            <a:r>
              <a:rPr lang="en-US" sz="2000" dirty="0" smtClean="0"/>
              <a:t>(</a:t>
            </a:r>
            <a:r>
              <a:rPr lang="en-US" sz="2000" dirty="0"/>
              <a:t>negative or indeterminate). Check box in “Recommended </a:t>
            </a:r>
            <a:r>
              <a:rPr lang="en-US" sz="2000" dirty="0" err="1" smtClean="0"/>
              <a:t>Immunoprophylaxis</a:t>
            </a:r>
            <a:r>
              <a:rPr lang="en-US" sz="2000" dirty="0"/>
              <a:t>” on the OPR 3 if rubella immunization is </a:t>
            </a:r>
            <a:r>
              <a:rPr lang="en-US" sz="2000" dirty="0" smtClean="0"/>
              <a:t>required </a:t>
            </a:r>
            <a:r>
              <a:rPr lang="en-US" sz="2000" dirty="0"/>
              <a:t>postpartum. Inform patient/client of non-immune status. </a:t>
            </a:r>
            <a:endParaRPr lang="en-US" sz="2000" dirty="0" smtClean="0"/>
          </a:p>
          <a:p>
            <a:endParaRPr lang="en-US" sz="1600" b="1" dirty="0">
              <a:solidFill>
                <a:schemeClr val="tx2"/>
              </a:solidFill>
            </a:endParaRPr>
          </a:p>
          <a:p>
            <a:endParaRPr lang="en-US" dirty="0"/>
          </a:p>
        </p:txBody>
      </p:sp>
      <p:sp>
        <p:nvSpPr>
          <p:cNvPr id="4" name="Text Placeholder 3"/>
          <p:cNvSpPr>
            <a:spLocks noGrp="1"/>
          </p:cNvSpPr>
          <p:nvPr>
            <p:ph type="body" sz="quarter" idx="11"/>
          </p:nvPr>
        </p:nvSpPr>
        <p:spPr>
          <a:xfrm>
            <a:off x="522287" y="987574"/>
            <a:ext cx="4481761" cy="360040"/>
          </a:xfrm>
        </p:spPr>
        <p:txBody>
          <a:bodyPr>
            <a:noAutofit/>
          </a:bodyPr>
          <a:lstStyle/>
          <a:p>
            <a:r>
              <a:rPr lang="en-US" sz="1800" dirty="0"/>
              <a:t>Ontario Perinatal Record</a:t>
            </a:r>
            <a:r>
              <a:rPr lang="en-US" sz="1800" dirty="0" smtClean="0"/>
              <a:t> </a:t>
            </a:r>
            <a:r>
              <a:rPr lang="en-US" sz="1800" dirty="0" smtClean="0"/>
              <a:t>Users </a:t>
            </a:r>
            <a:r>
              <a:rPr lang="en-US" sz="1800" dirty="0" smtClean="0"/>
              <a:t>Guide:</a:t>
            </a:r>
            <a:endParaRPr lang="en-US" sz="1800" dirty="0"/>
          </a:p>
        </p:txBody>
      </p:sp>
      <p:sp>
        <p:nvSpPr>
          <p:cNvPr id="5" name="Title 4"/>
          <p:cNvSpPr>
            <a:spLocks noGrp="1"/>
          </p:cNvSpPr>
          <p:nvPr>
            <p:ph type="title"/>
          </p:nvPr>
        </p:nvSpPr>
        <p:spPr/>
        <p:txBody>
          <a:bodyPr/>
          <a:lstStyle/>
          <a:p>
            <a:r>
              <a:rPr lang="en-US" sz="3200" dirty="0" smtClean="0"/>
              <a:t>Controversies/Inconsistencies: </a:t>
            </a:r>
            <a:r>
              <a:rPr lang="en-US" sz="3200" dirty="0" smtClean="0">
                <a:solidFill>
                  <a:schemeClr val="tx2"/>
                </a:solidFill>
              </a:rPr>
              <a:t>Rubella</a:t>
            </a:r>
            <a:endParaRPr lang="en-US" dirty="0">
              <a:solidFill>
                <a:schemeClr val="tx2"/>
              </a:solidFill>
            </a:endParaRPr>
          </a:p>
        </p:txBody>
      </p:sp>
    </p:spTree>
    <p:extLst>
      <p:ext uri="{BB962C8B-B14F-4D97-AF65-F5344CB8AC3E}">
        <p14:creationId xmlns:p14="http://schemas.microsoft.com/office/powerpoint/2010/main" val="89868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771550"/>
            <a:ext cx="8226176" cy="3816429"/>
          </a:xfrm>
        </p:spPr>
        <p:txBody>
          <a:bodyPr/>
          <a:lstStyle/>
          <a:p>
            <a:r>
              <a:rPr lang="en-US" sz="1800" b="1" dirty="0" smtClean="0">
                <a:solidFill>
                  <a:schemeClr val="tx2"/>
                </a:solidFill>
              </a:rPr>
              <a:t>SOGC: </a:t>
            </a:r>
            <a:r>
              <a:rPr lang="en-US" sz="1800" dirty="0" smtClean="0"/>
              <a:t>MMR given </a:t>
            </a:r>
            <a:r>
              <a:rPr lang="en-US" sz="1800" dirty="0" smtClean="0"/>
              <a:t>postpartum </a:t>
            </a:r>
            <a:r>
              <a:rPr lang="en-US" sz="1800" dirty="0" smtClean="0"/>
              <a:t>if not immune to rubella </a:t>
            </a:r>
            <a:r>
              <a:rPr lang="en-US" sz="1800" dirty="0" smtClean="0"/>
              <a:t>prenatally</a:t>
            </a:r>
          </a:p>
          <a:p>
            <a:r>
              <a:rPr lang="en-US" sz="1800" dirty="0"/>
              <a:t>P</a:t>
            </a:r>
            <a:r>
              <a:rPr lang="en-US" sz="1800" dirty="0" smtClean="0"/>
              <a:t>rior </a:t>
            </a:r>
            <a:r>
              <a:rPr lang="en-US" sz="1800" dirty="0" smtClean="0"/>
              <a:t>immunization history not on </a:t>
            </a:r>
            <a:r>
              <a:rPr lang="en-US" sz="1800" b="1" dirty="0" smtClean="0">
                <a:solidFill>
                  <a:schemeClr val="tx2"/>
                </a:solidFill>
              </a:rPr>
              <a:t>OPR. </a:t>
            </a:r>
            <a:r>
              <a:rPr lang="en-US" sz="1800" dirty="0" smtClean="0"/>
              <a:t>Users </a:t>
            </a:r>
            <a:r>
              <a:rPr lang="en-US" sz="1800" dirty="0" smtClean="0"/>
              <a:t>guide: “</a:t>
            </a:r>
            <a:r>
              <a:rPr lang="en-US" sz="1800" dirty="0"/>
              <a:t>Offer postpartum vaccination with MMR if not immune or rubella indeterminate </a:t>
            </a:r>
            <a:r>
              <a:rPr lang="en-US" sz="1800" dirty="0" smtClean="0"/>
              <a:t>“</a:t>
            </a:r>
          </a:p>
          <a:p>
            <a:r>
              <a:rPr lang="en-US" sz="1800" b="1" dirty="0" smtClean="0">
                <a:solidFill>
                  <a:schemeClr val="tx2"/>
                </a:solidFill>
              </a:rPr>
              <a:t>NACI: </a:t>
            </a:r>
            <a:r>
              <a:rPr lang="en-US" sz="1800" dirty="0" smtClean="0"/>
              <a:t>Serologic testing </a:t>
            </a:r>
            <a:r>
              <a:rPr lang="en-US" sz="1800" dirty="0"/>
              <a:t>not routinely recommended </a:t>
            </a:r>
            <a:r>
              <a:rPr lang="en-US" sz="1800" dirty="0" smtClean="0"/>
              <a:t>before/after receiving rubella-containing  </a:t>
            </a:r>
            <a:r>
              <a:rPr lang="en-US" sz="1800" dirty="0"/>
              <a:t>vaccine.</a:t>
            </a:r>
          </a:p>
          <a:p>
            <a:r>
              <a:rPr lang="en-US" sz="1800" dirty="0"/>
              <a:t>Pregnant women without documented evidence of prior immunization </a:t>
            </a:r>
            <a:r>
              <a:rPr lang="en-US" sz="1800" dirty="0" smtClean="0"/>
              <a:t>should </a:t>
            </a:r>
            <a:r>
              <a:rPr lang="en-US" sz="1800" dirty="0"/>
              <a:t>be serologically screened for rubella antibodies. </a:t>
            </a:r>
          </a:p>
          <a:p>
            <a:r>
              <a:rPr lang="en-US" sz="1800" dirty="0"/>
              <a:t>Those found to be susceptible should be vaccinated with 1 dose of MMR vaccine in the immediate post-partum period, before discharge from hospital. </a:t>
            </a:r>
          </a:p>
          <a:p>
            <a:r>
              <a:rPr lang="en-US" sz="1800" dirty="0"/>
              <a:t>Women appropriately immunized post-partum do not need to be serologically screened </a:t>
            </a:r>
            <a:r>
              <a:rPr lang="en-US" sz="1800" dirty="0" smtClean="0"/>
              <a:t>post-immunization </a:t>
            </a:r>
            <a:r>
              <a:rPr lang="en-US" sz="1800" dirty="0"/>
              <a:t>(unless </a:t>
            </a:r>
            <a:r>
              <a:rPr lang="en-US" sz="1800" dirty="0" err="1"/>
              <a:t>RhIg</a:t>
            </a:r>
            <a:r>
              <a:rPr lang="en-US" sz="1800" dirty="0"/>
              <a:t>) or in subsequent pregnancies. </a:t>
            </a:r>
          </a:p>
          <a:p>
            <a:r>
              <a:rPr lang="en-US" sz="1800" dirty="0"/>
              <a:t>Women who have been found to be serologically positive in one pregnancy do not need to be screened again in subsequent pregnancies.</a:t>
            </a:r>
          </a:p>
          <a:p>
            <a:endParaRPr lang="en-US" dirty="0"/>
          </a:p>
        </p:txBody>
      </p:sp>
      <p:sp>
        <p:nvSpPr>
          <p:cNvPr id="3" name="Text Placeholder 2"/>
          <p:cNvSpPr>
            <a:spLocks noGrp="1"/>
          </p:cNvSpPr>
          <p:nvPr>
            <p:ph type="body" sz="quarter" idx="11"/>
          </p:nvPr>
        </p:nvSpPr>
        <p:spPr>
          <a:xfrm>
            <a:off x="2195736" y="987575"/>
            <a:ext cx="5346594" cy="216023"/>
          </a:xfrm>
        </p:spPr>
        <p:txBody>
          <a:bodyPr>
            <a:noAutofit/>
          </a:bodyPr>
          <a:lstStyle/>
          <a:p>
            <a:endParaRPr lang="en-US" sz="800" dirty="0" smtClean="0"/>
          </a:p>
        </p:txBody>
      </p:sp>
      <p:sp>
        <p:nvSpPr>
          <p:cNvPr id="4" name="Title 3"/>
          <p:cNvSpPr>
            <a:spLocks noGrp="1"/>
          </p:cNvSpPr>
          <p:nvPr>
            <p:ph type="title"/>
          </p:nvPr>
        </p:nvSpPr>
        <p:spPr>
          <a:xfrm>
            <a:off x="522288" y="195486"/>
            <a:ext cx="8099425" cy="666527"/>
          </a:xfrm>
        </p:spPr>
        <p:txBody>
          <a:bodyPr/>
          <a:lstStyle/>
          <a:p>
            <a:r>
              <a:rPr lang="en-US" sz="3200" dirty="0" smtClean="0"/>
              <a:t>Controversies/Inconsistencies - </a:t>
            </a:r>
            <a:r>
              <a:rPr lang="en-US" sz="3200" dirty="0" smtClean="0">
                <a:solidFill>
                  <a:schemeClr val="tx2"/>
                </a:solidFill>
              </a:rPr>
              <a:t>Rubella</a:t>
            </a:r>
            <a:endParaRPr lang="en-US" dirty="0">
              <a:solidFill>
                <a:schemeClr val="tx2"/>
              </a:solidFill>
            </a:endParaRPr>
          </a:p>
        </p:txBody>
      </p:sp>
    </p:spTree>
    <p:extLst>
      <p:ext uri="{BB962C8B-B14F-4D97-AF65-F5344CB8AC3E}">
        <p14:creationId xmlns:p14="http://schemas.microsoft.com/office/powerpoint/2010/main" val="127059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5"/>
            <a:ext cx="7020042" cy="1138773"/>
          </a:xfrm>
        </p:spPr>
        <p:txBody>
          <a:bodyPr/>
          <a:lstStyle/>
          <a:p>
            <a:pPr>
              <a:buFont typeface="Arial" pitchFamily="34" charset="0"/>
              <a:buChar char="•"/>
              <a:defRPr/>
            </a:pPr>
            <a:r>
              <a:rPr lang="en-CA" sz="2000" b="1" dirty="0"/>
              <a:t>This program has received no commercial financial support. </a:t>
            </a:r>
          </a:p>
          <a:p>
            <a:pPr>
              <a:buFont typeface="Arial" pitchFamily="34" charset="0"/>
              <a:buChar char="•"/>
              <a:defRPr/>
            </a:pPr>
            <a:r>
              <a:rPr lang="en-CA" sz="2000" b="1" dirty="0"/>
              <a:t>This program has received no in-kind support. </a:t>
            </a:r>
            <a:endParaRPr lang="en-CA" sz="2000" dirty="0">
              <a:solidFill>
                <a:srgbClr val="FF0000"/>
              </a:solidFill>
            </a:endParaRPr>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CA" altLang="en-US" dirty="0"/>
              <a:t>Disclosure of Commercial Support</a:t>
            </a:r>
            <a:endParaRPr lang="en-US" dirty="0"/>
          </a:p>
        </p:txBody>
      </p:sp>
    </p:spTree>
    <p:extLst>
      <p:ext uri="{BB962C8B-B14F-4D97-AF65-F5344CB8AC3E}">
        <p14:creationId xmlns:p14="http://schemas.microsoft.com/office/powerpoint/2010/main" val="754790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329161"/>
            <a:ext cx="8298184" cy="3908762"/>
          </a:xfrm>
        </p:spPr>
        <p:txBody>
          <a:bodyPr/>
          <a:lstStyle/>
          <a:p>
            <a:r>
              <a:rPr lang="en-US" sz="2000" dirty="0" smtClean="0"/>
              <a:t>Rubella </a:t>
            </a:r>
            <a:r>
              <a:rPr lang="en-US" sz="2000" dirty="0" err="1" smtClean="0"/>
              <a:t>dsease</a:t>
            </a:r>
            <a:r>
              <a:rPr lang="en-US" sz="2000" dirty="0" smtClean="0"/>
              <a:t>: </a:t>
            </a:r>
            <a:r>
              <a:rPr lang="en-US" sz="2000" dirty="0"/>
              <a:t>transient erythematous rash, post-auricular and </a:t>
            </a:r>
            <a:r>
              <a:rPr lang="en-US" sz="2000" dirty="0" err="1"/>
              <a:t>suboccipital</a:t>
            </a:r>
            <a:r>
              <a:rPr lang="en-US" sz="2000" dirty="0"/>
              <a:t> lymphadenopathy, arthralgia and low-grade fever. As symptoms are non-specific, it may be mistaken for infection due to other </a:t>
            </a:r>
            <a:r>
              <a:rPr lang="en-US" sz="2000" dirty="0" smtClean="0"/>
              <a:t>viruses </a:t>
            </a:r>
            <a:r>
              <a:rPr lang="en-US" sz="2000" dirty="0"/>
              <a:t>and up to 50% of infections are </a:t>
            </a:r>
            <a:r>
              <a:rPr lang="en-US" sz="2000" dirty="0" smtClean="0"/>
              <a:t>subclinical </a:t>
            </a:r>
            <a:r>
              <a:rPr lang="en-US" sz="1200" dirty="0" smtClean="0"/>
              <a:t>(NACI)</a:t>
            </a:r>
            <a:endParaRPr lang="en-US" sz="1200" dirty="0"/>
          </a:p>
          <a:p>
            <a:r>
              <a:rPr lang="en-US" sz="2000" dirty="0" err="1" smtClean="0"/>
              <a:t>Transplacental</a:t>
            </a:r>
            <a:r>
              <a:rPr lang="en-US" sz="2000" dirty="0" smtClean="0"/>
              <a:t> </a:t>
            </a:r>
            <a:r>
              <a:rPr lang="en-US" sz="2000" dirty="0"/>
              <a:t>transmission from an infected mother to her fetus during pregnancy may result in Congenital Rubella Syndrome </a:t>
            </a:r>
            <a:endParaRPr lang="en-US" sz="2000" dirty="0" smtClean="0"/>
          </a:p>
          <a:p>
            <a:r>
              <a:rPr lang="en-US" sz="2000" dirty="0" smtClean="0"/>
              <a:t>Infected </a:t>
            </a:r>
            <a:r>
              <a:rPr lang="en-US" sz="2000" dirty="0"/>
              <a:t>infants who appear normal at birth may later show eye, ear or brain damage. Congenital infection may give rise to such problems as diabetes mellitus and </a:t>
            </a:r>
            <a:r>
              <a:rPr lang="en-US" sz="2000" dirty="0" err="1"/>
              <a:t>panencephalitis</a:t>
            </a:r>
            <a:r>
              <a:rPr lang="en-US" sz="2000" dirty="0"/>
              <a:t> later in </a:t>
            </a:r>
            <a:r>
              <a:rPr lang="en-US" sz="2000" dirty="0" smtClean="0"/>
              <a:t>life </a:t>
            </a:r>
            <a:r>
              <a:rPr lang="en-US" sz="1200" dirty="0" smtClean="0"/>
              <a:t>(NACI)</a:t>
            </a:r>
          </a:p>
          <a:p>
            <a:r>
              <a:rPr lang="en-US" sz="2000" b="1" dirty="0" smtClean="0">
                <a:solidFill>
                  <a:schemeClr val="tx2"/>
                </a:solidFill>
              </a:rPr>
              <a:t>However: </a:t>
            </a:r>
            <a:r>
              <a:rPr lang="en-US" sz="2000" dirty="0" smtClean="0"/>
              <a:t>Over </a:t>
            </a:r>
            <a:r>
              <a:rPr lang="en-US" sz="2000" dirty="0"/>
              <a:t>97% of individuals develop immunity after 1 dose of rubella vaccine (NACI)</a:t>
            </a:r>
          </a:p>
          <a:p>
            <a:endParaRPr lang="en-US" sz="2000" dirty="0"/>
          </a:p>
          <a:p>
            <a:endParaRPr lang="en-US" dirty="0"/>
          </a:p>
        </p:txBody>
      </p:sp>
      <p:sp>
        <p:nvSpPr>
          <p:cNvPr id="3" name="Text Placeholder 2"/>
          <p:cNvSpPr>
            <a:spLocks noGrp="1"/>
          </p:cNvSpPr>
          <p:nvPr>
            <p:ph type="body" sz="quarter" idx="11"/>
          </p:nvPr>
        </p:nvSpPr>
        <p:spPr>
          <a:xfrm>
            <a:off x="522288" y="915567"/>
            <a:ext cx="8010152" cy="360039"/>
          </a:xfrm>
        </p:spPr>
        <p:txBody>
          <a:bodyPr>
            <a:noAutofit/>
          </a:bodyPr>
          <a:lstStyle/>
          <a:p>
            <a:r>
              <a:rPr lang="en-US" sz="2400" dirty="0" smtClean="0"/>
              <a:t>Possible reasons for </a:t>
            </a:r>
            <a:r>
              <a:rPr lang="en-US" sz="2400" smtClean="0"/>
              <a:t>recommended repeat </a:t>
            </a:r>
            <a:r>
              <a:rPr lang="en-US" sz="2400" dirty="0" smtClean="0"/>
              <a:t>vaccination</a:t>
            </a:r>
            <a:endParaRPr lang="en-US" sz="2400" dirty="0"/>
          </a:p>
        </p:txBody>
      </p:sp>
      <p:sp>
        <p:nvSpPr>
          <p:cNvPr id="4" name="Title 3"/>
          <p:cNvSpPr>
            <a:spLocks noGrp="1"/>
          </p:cNvSpPr>
          <p:nvPr>
            <p:ph type="title"/>
          </p:nvPr>
        </p:nvSpPr>
        <p:spPr/>
        <p:txBody>
          <a:bodyPr/>
          <a:lstStyle/>
          <a:p>
            <a:r>
              <a:rPr lang="en-US" sz="2800" dirty="0"/>
              <a:t>Controversies/Inconsistencies - </a:t>
            </a:r>
            <a:r>
              <a:rPr lang="en-US" sz="2800" dirty="0">
                <a:solidFill>
                  <a:schemeClr val="tx2"/>
                </a:solidFill>
              </a:rPr>
              <a:t>Rubella</a:t>
            </a:r>
            <a:endParaRPr lang="en-US" dirty="0"/>
          </a:p>
        </p:txBody>
      </p:sp>
    </p:spTree>
    <p:extLst>
      <p:ext uri="{BB962C8B-B14F-4D97-AF65-F5344CB8AC3E}">
        <p14:creationId xmlns:p14="http://schemas.microsoft.com/office/powerpoint/2010/main" val="130935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7" y="1113136"/>
            <a:ext cx="8099425" cy="3421449"/>
          </a:xfrm>
        </p:spPr>
        <p:txBody>
          <a:bodyPr/>
          <a:lstStyle/>
          <a:p>
            <a:r>
              <a:rPr lang="en-US" sz="2000" b="1" dirty="0" smtClean="0">
                <a:solidFill>
                  <a:schemeClr val="tx2"/>
                </a:solidFill>
              </a:rPr>
              <a:t>Ontario Perinatal Record </a:t>
            </a:r>
            <a:r>
              <a:rPr lang="en-US" sz="2000" dirty="0" smtClean="0"/>
              <a:t>user’s guide: “offer </a:t>
            </a:r>
            <a:r>
              <a:rPr lang="en-US" sz="2000" dirty="0"/>
              <a:t>or refer for a booster of </a:t>
            </a:r>
            <a:r>
              <a:rPr lang="en-US" sz="2000" dirty="0" err="1" smtClean="0"/>
              <a:t>Tdap</a:t>
            </a:r>
            <a:r>
              <a:rPr lang="en-US" sz="2000" dirty="0" smtClean="0"/>
              <a:t> in </a:t>
            </a:r>
            <a:r>
              <a:rPr lang="en-US" sz="2000" dirty="0"/>
              <a:t>the third trimester if they have not received a dose of </a:t>
            </a:r>
            <a:r>
              <a:rPr lang="en-US" sz="2000" dirty="0" err="1"/>
              <a:t>acellular</a:t>
            </a:r>
            <a:r>
              <a:rPr lang="en-US" sz="2000" dirty="0"/>
              <a:t> pertussis vaccine in adulthood. The approach may differ when there is a pertussis </a:t>
            </a:r>
            <a:r>
              <a:rPr lang="en-US" sz="2000" dirty="0" smtClean="0"/>
              <a:t>outbreak”</a:t>
            </a:r>
          </a:p>
          <a:p>
            <a:pPr>
              <a:spcBef>
                <a:spcPts val="500"/>
              </a:spcBef>
            </a:pPr>
            <a:r>
              <a:rPr lang="en-US" sz="2000" b="1" dirty="0">
                <a:solidFill>
                  <a:schemeClr val="tx2"/>
                </a:solidFill>
              </a:rPr>
              <a:t>The American College of Obstetricians and Gynecologists </a:t>
            </a:r>
            <a:r>
              <a:rPr lang="en-US" sz="2000" dirty="0"/>
              <a:t>opinion on </a:t>
            </a:r>
            <a:r>
              <a:rPr lang="en-US" sz="2000" dirty="0" err="1"/>
              <a:t>Tdap</a:t>
            </a:r>
            <a:r>
              <a:rPr lang="en-US" sz="2000" dirty="0"/>
              <a:t> in pregnancy, Sept 2017: </a:t>
            </a:r>
            <a:r>
              <a:rPr lang="en-US" sz="2000" dirty="0"/>
              <a:t>G</a:t>
            </a:r>
            <a:r>
              <a:rPr lang="en-US" sz="2000" dirty="0" smtClean="0"/>
              <a:t>ive </a:t>
            </a:r>
            <a:r>
              <a:rPr lang="en-US" sz="2000" dirty="0" err="1"/>
              <a:t>Tdap</a:t>
            </a:r>
            <a:r>
              <a:rPr lang="en-US" sz="2000" dirty="0"/>
              <a:t> @ 27-36 weeks with </a:t>
            </a:r>
            <a:r>
              <a:rPr lang="en-US" sz="2000" u="sng" dirty="0"/>
              <a:t>each</a:t>
            </a:r>
            <a:r>
              <a:rPr lang="en-US" sz="2000" dirty="0"/>
              <a:t> </a:t>
            </a:r>
            <a:r>
              <a:rPr lang="en-US" sz="2000" dirty="0" smtClean="0"/>
              <a:t>pregnancy (CDC &amp; ACIP recommended in 2012)</a:t>
            </a:r>
          </a:p>
          <a:p>
            <a:pPr>
              <a:spcBef>
                <a:spcPts val="500"/>
              </a:spcBef>
            </a:pPr>
            <a:r>
              <a:rPr lang="en-US" sz="2000" b="1" dirty="0" smtClean="0">
                <a:solidFill>
                  <a:schemeClr val="tx2"/>
                </a:solidFill>
              </a:rPr>
              <a:t>UK's </a:t>
            </a:r>
            <a:r>
              <a:rPr lang="en-US" sz="2000" b="1" dirty="0">
                <a:solidFill>
                  <a:schemeClr val="tx2"/>
                </a:solidFill>
              </a:rPr>
              <a:t>Department of Health </a:t>
            </a:r>
            <a:r>
              <a:rPr lang="en-US" sz="2000" dirty="0" smtClean="0"/>
              <a:t>introduced </a:t>
            </a:r>
            <a:r>
              <a:rPr lang="en-US" sz="2000" dirty="0"/>
              <a:t>a temporary immunization </a:t>
            </a:r>
            <a:r>
              <a:rPr lang="en-US" sz="2000" dirty="0" err="1"/>
              <a:t>programme</a:t>
            </a:r>
            <a:r>
              <a:rPr lang="en-US" sz="2000" dirty="0"/>
              <a:t> for all </a:t>
            </a:r>
            <a:r>
              <a:rPr lang="en-US" sz="2000" dirty="0" smtClean="0"/>
              <a:t>pregnant between </a:t>
            </a:r>
            <a:r>
              <a:rPr lang="en-US" sz="2000" dirty="0"/>
              <a:t>28-38 weeks of </a:t>
            </a:r>
            <a:r>
              <a:rPr lang="en-US" sz="2000" dirty="0" smtClean="0"/>
              <a:t>gestation during </a:t>
            </a:r>
            <a:r>
              <a:rPr lang="en-US" sz="2000" dirty="0" smtClean="0"/>
              <a:t>an </a:t>
            </a:r>
            <a:r>
              <a:rPr lang="en-US" sz="2000" dirty="0" smtClean="0"/>
              <a:t>outbreak in 2012</a:t>
            </a:r>
            <a:endParaRPr lang="en-US" sz="2000" dirty="0" smtClean="0"/>
          </a:p>
          <a:p>
            <a:endParaRPr lang="en-US" dirty="0"/>
          </a:p>
        </p:txBody>
      </p:sp>
      <p:sp>
        <p:nvSpPr>
          <p:cNvPr id="3" name="Text Placeholder 2"/>
          <p:cNvSpPr>
            <a:spLocks noGrp="1"/>
          </p:cNvSpPr>
          <p:nvPr>
            <p:ph type="body" sz="quarter" idx="11"/>
          </p:nvPr>
        </p:nvSpPr>
        <p:spPr>
          <a:xfrm>
            <a:off x="1115616" y="915567"/>
            <a:ext cx="6426714" cy="144015"/>
          </a:xfrm>
        </p:spPr>
        <p:txBody>
          <a:bodyPr>
            <a:noAutofit/>
          </a:bodyPr>
          <a:lstStyle/>
          <a:p>
            <a:endParaRPr lang="en-US" sz="1000" dirty="0"/>
          </a:p>
        </p:txBody>
      </p:sp>
      <p:sp>
        <p:nvSpPr>
          <p:cNvPr id="4" name="Title 3"/>
          <p:cNvSpPr>
            <a:spLocks noGrp="1"/>
          </p:cNvSpPr>
          <p:nvPr>
            <p:ph type="title"/>
          </p:nvPr>
        </p:nvSpPr>
        <p:spPr/>
        <p:txBody>
          <a:bodyPr/>
          <a:lstStyle/>
          <a:p>
            <a:r>
              <a:rPr lang="en-US" sz="2800" dirty="0" smtClean="0"/>
              <a:t>Controversies/Inconsistencies </a:t>
            </a:r>
            <a:r>
              <a:rPr lang="en-US" sz="2800" dirty="0" err="1" smtClean="0">
                <a:solidFill>
                  <a:schemeClr val="tx2"/>
                </a:solidFill>
              </a:rPr>
              <a:t>Tdap</a:t>
            </a:r>
            <a:r>
              <a:rPr lang="en-US" sz="2800" dirty="0" smtClean="0">
                <a:solidFill>
                  <a:schemeClr val="tx2"/>
                </a:solidFill>
              </a:rPr>
              <a:t>/Pertussis</a:t>
            </a:r>
            <a:endParaRPr lang="en-US" dirty="0">
              <a:solidFill>
                <a:schemeClr val="tx2"/>
              </a:solidFill>
            </a:endParaRPr>
          </a:p>
        </p:txBody>
      </p:sp>
    </p:spTree>
    <p:extLst>
      <p:ext uri="{BB962C8B-B14F-4D97-AF65-F5344CB8AC3E}">
        <p14:creationId xmlns:p14="http://schemas.microsoft.com/office/powerpoint/2010/main" val="1632826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771550"/>
            <a:ext cx="8496944" cy="3880549"/>
          </a:xfrm>
        </p:spPr>
        <p:txBody>
          <a:bodyPr/>
          <a:lstStyle/>
          <a:p>
            <a:pPr>
              <a:spcBef>
                <a:spcPts val="500"/>
              </a:spcBef>
            </a:pPr>
            <a:r>
              <a:rPr lang="en-US" sz="1800" b="1" dirty="0">
                <a:solidFill>
                  <a:schemeClr val="tx2"/>
                </a:solidFill>
              </a:rPr>
              <a:t>CDC: </a:t>
            </a:r>
            <a:r>
              <a:rPr lang="en-US" sz="1800" dirty="0"/>
              <a:t>The level of pertussis antibodies decreases over time, so you should administer </a:t>
            </a:r>
            <a:r>
              <a:rPr lang="en-US" sz="1800" dirty="0" err="1"/>
              <a:t>Tdap</a:t>
            </a:r>
            <a:r>
              <a:rPr lang="en-US" sz="1800" dirty="0"/>
              <a:t> during every pregnancy in order to transfer the greatest number of protective antibodies to each infant </a:t>
            </a:r>
          </a:p>
          <a:p>
            <a:pPr>
              <a:spcBef>
                <a:spcPts val="500"/>
              </a:spcBef>
            </a:pPr>
            <a:r>
              <a:rPr lang="en-US" sz="1800" b="1" dirty="0">
                <a:solidFill>
                  <a:schemeClr val="tx2"/>
                </a:solidFill>
              </a:rPr>
              <a:t>NACI: </a:t>
            </a:r>
            <a:r>
              <a:rPr lang="en-US" sz="1800" dirty="0"/>
              <a:t>Protection does not significantly decline between the first booster (18 months) and second booster (4-6 years) with an </a:t>
            </a:r>
            <a:r>
              <a:rPr lang="en-US" sz="1800" dirty="0" err="1"/>
              <a:t>acellular</a:t>
            </a:r>
            <a:r>
              <a:rPr lang="en-US" sz="1800" dirty="0"/>
              <a:t> pertussis vaccine. However, a progressive decline in protection has been observed following the second booster dose. NACI will be assessing the implications of this </a:t>
            </a:r>
            <a:r>
              <a:rPr lang="en-US" sz="1800" dirty="0" smtClean="0"/>
              <a:t>finding.</a:t>
            </a:r>
            <a:endParaRPr lang="en-US" sz="1800" dirty="0"/>
          </a:p>
          <a:p>
            <a:pPr lvl="1"/>
            <a:r>
              <a:rPr lang="en-US" sz="1800" dirty="0"/>
              <a:t>Although pregnancy is considered to be an </a:t>
            </a:r>
            <a:r>
              <a:rPr lang="en-US" sz="1800" dirty="0" err="1"/>
              <a:t>immunomodulatory</a:t>
            </a:r>
            <a:r>
              <a:rPr lang="en-US" sz="1800" dirty="0"/>
              <a:t> condition, conducted serological studies indicate </a:t>
            </a:r>
            <a:r>
              <a:rPr lang="en-US" sz="1800" dirty="0" smtClean="0"/>
              <a:t>the </a:t>
            </a:r>
            <a:r>
              <a:rPr lang="en-US" sz="1800" dirty="0"/>
              <a:t>immune response following vaccination with </a:t>
            </a:r>
            <a:r>
              <a:rPr lang="en-US" sz="1800" dirty="0" err="1"/>
              <a:t>Tdap</a:t>
            </a:r>
            <a:r>
              <a:rPr lang="en-US" sz="1800" dirty="0"/>
              <a:t> is comparable between pregnant </a:t>
            </a:r>
            <a:r>
              <a:rPr lang="en-US" sz="1800" dirty="0" smtClean="0"/>
              <a:t>&amp; </a:t>
            </a:r>
            <a:r>
              <a:rPr lang="en-US" sz="1800" dirty="0"/>
              <a:t>non-pregnant women </a:t>
            </a:r>
          </a:p>
          <a:p>
            <a:pPr lvl="1"/>
            <a:r>
              <a:rPr lang="en-US" sz="1800" dirty="0"/>
              <a:t>Immunologic correlates of protection against pertussis are not well-defined, but higher levels of anti-pertussis antibodies seem to be associated with greater protection. </a:t>
            </a:r>
          </a:p>
          <a:p>
            <a:endParaRPr lang="en-US" dirty="0"/>
          </a:p>
        </p:txBody>
      </p:sp>
      <p:sp>
        <p:nvSpPr>
          <p:cNvPr id="3" name="Text Placeholder 2"/>
          <p:cNvSpPr>
            <a:spLocks noGrp="1"/>
          </p:cNvSpPr>
          <p:nvPr>
            <p:ph type="body" sz="quarter" idx="11"/>
          </p:nvPr>
        </p:nvSpPr>
        <p:spPr>
          <a:xfrm>
            <a:off x="522288" y="862013"/>
            <a:ext cx="7020042" cy="269577"/>
          </a:xfrm>
        </p:spPr>
        <p:txBody>
          <a:bodyPr/>
          <a:lstStyle/>
          <a:p>
            <a:endParaRPr lang="en-US"/>
          </a:p>
        </p:txBody>
      </p:sp>
      <p:sp>
        <p:nvSpPr>
          <p:cNvPr id="4" name="Title 3"/>
          <p:cNvSpPr>
            <a:spLocks noGrp="1"/>
          </p:cNvSpPr>
          <p:nvPr>
            <p:ph type="title"/>
          </p:nvPr>
        </p:nvSpPr>
        <p:spPr>
          <a:xfrm>
            <a:off x="522288" y="123478"/>
            <a:ext cx="8226176" cy="738535"/>
          </a:xfrm>
        </p:spPr>
        <p:txBody>
          <a:bodyPr/>
          <a:lstStyle/>
          <a:p>
            <a:r>
              <a:rPr lang="en-US" sz="2900" dirty="0"/>
              <a:t>Controversies/Inconsistencies </a:t>
            </a:r>
            <a:r>
              <a:rPr lang="en-US" sz="2900" dirty="0" err="1">
                <a:solidFill>
                  <a:schemeClr val="tx2"/>
                </a:solidFill>
              </a:rPr>
              <a:t>Tdap</a:t>
            </a:r>
            <a:r>
              <a:rPr lang="en-US" sz="2900" dirty="0">
                <a:solidFill>
                  <a:schemeClr val="tx2"/>
                </a:solidFill>
              </a:rPr>
              <a:t>/Pertussis</a:t>
            </a:r>
            <a:endParaRPr lang="en-US" sz="2900" dirty="0"/>
          </a:p>
        </p:txBody>
      </p:sp>
    </p:spTree>
    <p:extLst>
      <p:ext uri="{BB962C8B-B14F-4D97-AF65-F5344CB8AC3E}">
        <p14:creationId xmlns:p14="http://schemas.microsoft.com/office/powerpoint/2010/main" val="652793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923678"/>
            <a:ext cx="7506096" cy="1224136"/>
          </a:xfrm>
        </p:spPr>
        <p:txBody>
          <a:bodyPr/>
          <a:lstStyle/>
          <a:p>
            <a:pPr marL="179387" lvl="1" indent="0">
              <a:buNone/>
            </a:pPr>
            <a:r>
              <a:rPr lang="en-US" sz="2000" dirty="0" smtClean="0"/>
              <a:t>“NACI </a:t>
            </a:r>
            <a:r>
              <a:rPr lang="en-US" sz="2000" dirty="0"/>
              <a:t>does not recommend a universal program for vaccination of pregnant women given the current epidemiology in </a:t>
            </a:r>
            <a:r>
              <a:rPr lang="en-US" sz="2000" dirty="0" smtClean="0"/>
              <a:t>Canada”</a:t>
            </a:r>
            <a:endParaRPr lang="en-US" sz="2000"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NACI Update on </a:t>
            </a:r>
            <a:r>
              <a:rPr lang="en-US" dirty="0">
                <a:solidFill>
                  <a:schemeClr val="tx2"/>
                </a:solidFill>
              </a:rPr>
              <a:t>Pertussis</a:t>
            </a:r>
            <a:r>
              <a:rPr lang="en-US" dirty="0"/>
              <a:t> Vaccination in Pregnancy Feb 2014:</a:t>
            </a:r>
            <a:br>
              <a:rPr lang="en-US" dirty="0"/>
            </a:br>
            <a:endParaRPr lang="en-US" dirty="0"/>
          </a:p>
        </p:txBody>
      </p:sp>
    </p:spTree>
    <p:extLst>
      <p:ext uri="{BB962C8B-B14F-4D97-AF65-F5344CB8AC3E}">
        <p14:creationId xmlns:p14="http://schemas.microsoft.com/office/powerpoint/2010/main" val="294843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4"/>
            <a:ext cx="7020042" cy="2585323"/>
          </a:xfrm>
        </p:spPr>
        <p:txBody>
          <a:bodyPr/>
          <a:lstStyle/>
          <a:p>
            <a:r>
              <a:rPr lang="en-US" dirty="0" smtClean="0"/>
              <a:t>ACIP- Advisory </a:t>
            </a:r>
            <a:r>
              <a:rPr lang="en-US" dirty="0"/>
              <a:t>Committee on Immunization Practices </a:t>
            </a:r>
            <a:r>
              <a:rPr lang="en-US" dirty="0" smtClean="0"/>
              <a:t>(American) in Rx </a:t>
            </a:r>
            <a:r>
              <a:rPr lang="en-US" dirty="0" smtClean="0"/>
              <a:t>Files</a:t>
            </a:r>
          </a:p>
          <a:p>
            <a:endParaRPr lang="en-US" dirty="0"/>
          </a:p>
          <a:p>
            <a:r>
              <a:rPr lang="en-US" dirty="0" smtClean="0"/>
              <a:t>Center for Disease Control and Prevention</a:t>
            </a:r>
            <a:endParaRPr lang="en-US" dirty="0"/>
          </a:p>
          <a:p>
            <a:endParaRPr lang="en-US" dirty="0" smtClean="0"/>
          </a:p>
          <a:p>
            <a:r>
              <a:rPr lang="en-US" dirty="0" smtClean="0"/>
              <a:t>National Advisory Committee on Immunizations (NACI), Canadian immunization Guide</a:t>
            </a:r>
          </a:p>
          <a:p>
            <a:r>
              <a:rPr lang="en-US" dirty="0">
                <a:hlinkClick r:id="rId2"/>
              </a:rPr>
              <a:t>https://</a:t>
            </a:r>
            <a:r>
              <a:rPr lang="en-US" dirty="0" smtClean="0">
                <a:hlinkClick r:id="rId2"/>
              </a:rPr>
              <a:t>www.canada.ca/en/public-health/services/canadian-immunization-guide.html</a:t>
            </a:r>
            <a:r>
              <a:rPr lang="en-US" dirty="0" smtClean="0"/>
              <a:t> </a:t>
            </a:r>
          </a:p>
          <a:p>
            <a:endParaRPr lang="en-US" dirty="0" smtClean="0"/>
          </a:p>
          <a:p>
            <a:r>
              <a:rPr lang="en-US" dirty="0" err="1" smtClean="0"/>
              <a:t>RxFiles</a:t>
            </a:r>
            <a:r>
              <a:rPr lang="en-US" dirty="0" smtClean="0"/>
              <a:t> </a:t>
            </a:r>
            <a:r>
              <a:rPr lang="en-US" dirty="0"/>
              <a:t>online </a:t>
            </a:r>
            <a:r>
              <a:rPr lang="en-US" dirty="0">
                <a:hlinkClick r:id="rId3"/>
              </a:rPr>
              <a:t>http://</a:t>
            </a:r>
            <a:r>
              <a:rPr lang="en-US" dirty="0" smtClean="0">
                <a:hlinkClick r:id="rId3"/>
              </a:rPr>
              <a:t>www.rxfiles.ca/</a:t>
            </a:r>
            <a:r>
              <a:rPr lang="en-US" dirty="0" smtClean="0"/>
              <a:t>, Vaccines</a:t>
            </a:r>
            <a:r>
              <a:rPr lang="en-US" dirty="0"/>
              <a:t>: Adult, March </a:t>
            </a:r>
            <a:r>
              <a:rPr lang="en-US" dirty="0" smtClean="0"/>
              <a:t>2017</a:t>
            </a:r>
          </a:p>
          <a:p>
            <a:endParaRPr lang="en-US" dirty="0"/>
          </a:p>
          <a:p>
            <a:r>
              <a:rPr lang="en-US" dirty="0" smtClean="0"/>
              <a:t>SOGC Clinical Practice Guideline: </a:t>
            </a:r>
            <a:r>
              <a:rPr lang="en-US" dirty="0"/>
              <a:t>Immunization in </a:t>
            </a:r>
            <a:r>
              <a:rPr lang="en-US" dirty="0" smtClean="0"/>
              <a:t>Pregnancy, </a:t>
            </a:r>
            <a:endParaRPr lang="en-US" dirty="0"/>
          </a:p>
          <a:p>
            <a:r>
              <a:rPr lang="nb-NO" dirty="0" smtClean="0"/>
              <a:t>J </a:t>
            </a:r>
            <a:r>
              <a:rPr lang="nb-NO" dirty="0" err="1"/>
              <a:t>Obstet</a:t>
            </a:r>
            <a:r>
              <a:rPr lang="nb-NO" dirty="0"/>
              <a:t> </a:t>
            </a:r>
            <a:r>
              <a:rPr lang="nb-NO" dirty="0" err="1"/>
              <a:t>Gynaecol</a:t>
            </a:r>
            <a:r>
              <a:rPr lang="nb-NO" dirty="0"/>
              <a:t> </a:t>
            </a:r>
            <a:r>
              <a:rPr lang="nb-NO" dirty="0" err="1"/>
              <a:t>Can</a:t>
            </a:r>
            <a:r>
              <a:rPr lang="nb-NO" dirty="0"/>
              <a:t> 2008;30(12):1149–1154 </a:t>
            </a:r>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722390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581640"/>
            <a:ext cx="4094716" cy="1692771"/>
          </a:xfrm>
        </p:spPr>
        <p:txBody>
          <a:bodyPr/>
          <a:lstStyle/>
          <a:p>
            <a:r>
              <a:rPr lang="en-CA" sz="2000" dirty="0" smtClean="0"/>
              <a:t>Wendy McCrady, MScN NP-PHC</a:t>
            </a:r>
          </a:p>
          <a:p>
            <a:r>
              <a:rPr lang="en-CA" sz="2000" dirty="0" smtClean="0"/>
              <a:t>St. Joseph’s Family Medical Centre,</a:t>
            </a:r>
          </a:p>
          <a:p>
            <a:r>
              <a:rPr lang="en-CA" sz="2000" dirty="0" smtClean="0"/>
              <a:t>Western University Lecturer and </a:t>
            </a:r>
          </a:p>
          <a:p>
            <a:r>
              <a:rPr lang="en-CA" sz="2000" dirty="0" smtClean="0"/>
              <a:t>Coordinator MN-PHCNP programs</a:t>
            </a:r>
          </a:p>
          <a:p>
            <a:r>
              <a:rPr lang="en-CA" sz="2000" dirty="0" smtClean="0"/>
              <a:t>wmccrady@uwo.ca</a:t>
            </a:r>
            <a:endParaRPr lang="en-CA"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5"/>
            <a:ext cx="7020042" cy="523220"/>
          </a:xfrm>
        </p:spPr>
        <p:txBody>
          <a:bodyPr/>
          <a:lstStyle/>
          <a:p>
            <a:r>
              <a:rPr lang="en-CA" sz="2000" b="1" dirty="0"/>
              <a:t>Not applicable.</a:t>
            </a:r>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CA" altLang="en-US" dirty="0"/>
              <a:t>Mitigating Potential Bias</a:t>
            </a:r>
            <a:endParaRPr lang="en-US" dirty="0"/>
          </a:p>
        </p:txBody>
      </p:sp>
    </p:spTree>
    <p:extLst>
      <p:ext uri="{BB962C8B-B14F-4D97-AF65-F5344CB8AC3E}">
        <p14:creationId xmlns:p14="http://schemas.microsoft.com/office/powerpoint/2010/main" val="1185454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5"/>
            <a:ext cx="7020042" cy="2154436"/>
          </a:xfrm>
        </p:spPr>
        <p:txBody>
          <a:bodyPr/>
          <a:lstStyle/>
          <a:p>
            <a:pPr>
              <a:buAutoNum type="arabicPeriod"/>
            </a:pPr>
            <a:r>
              <a:rPr lang="en-US" sz="2000" dirty="0" smtClean="0"/>
              <a:t>Review </a:t>
            </a:r>
            <a:r>
              <a:rPr lang="en-US" sz="2000" dirty="0"/>
              <a:t>the benefits of immunizations in pregnancy. </a:t>
            </a:r>
            <a:endParaRPr lang="en-US" sz="2000" dirty="0" smtClean="0"/>
          </a:p>
          <a:p>
            <a:pPr>
              <a:buAutoNum type="arabicPeriod"/>
            </a:pPr>
            <a:endParaRPr lang="en-US" sz="2000" dirty="0" smtClean="0"/>
          </a:p>
          <a:p>
            <a:pPr>
              <a:buFontTx/>
              <a:buAutoNum type="arabicPeriod"/>
            </a:pPr>
            <a:r>
              <a:rPr lang="en-US" sz="2000" dirty="0"/>
              <a:t>Review risks and contraindications of immunizations in pregnancy. </a:t>
            </a:r>
            <a:endParaRPr lang="en-US" sz="2000" dirty="0" smtClean="0"/>
          </a:p>
          <a:p>
            <a:pPr>
              <a:buFontTx/>
              <a:buAutoNum type="arabicPeriod"/>
            </a:pPr>
            <a:endParaRPr lang="en-US" sz="2000" dirty="0" smtClean="0"/>
          </a:p>
          <a:p>
            <a:pPr>
              <a:buFontTx/>
              <a:buAutoNum type="arabicPeriod"/>
            </a:pPr>
            <a:r>
              <a:rPr lang="en-US" sz="2000" dirty="0" smtClean="0"/>
              <a:t>Discuss </a:t>
            </a:r>
            <a:r>
              <a:rPr lang="en-US" sz="2000" dirty="0"/>
              <a:t>controversies/inconsistencies in guidelines and how these might </a:t>
            </a:r>
            <a:r>
              <a:rPr lang="en-US" sz="2000" dirty="0" smtClean="0"/>
              <a:t>be </a:t>
            </a:r>
            <a:r>
              <a:rPr lang="en-US" sz="2000" dirty="0"/>
              <a:t>approached. </a:t>
            </a:r>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441842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Ontario AN &gt; Perinatal </a:t>
            </a:r>
            <a:r>
              <a:rPr lang="en-CA" dirty="0" smtClean="0"/>
              <a:t>Record </a:t>
            </a:r>
            <a:endParaRPr lang="en-CA" dirty="0"/>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830" b="24830"/>
          <a:stretch>
            <a:fillRect/>
          </a:stretch>
        </p:blipFill>
        <p:spPr/>
      </p:pic>
      <p:pic>
        <p:nvPicPr>
          <p:cNvPr id="12" name="Picture Placeholder 1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4830" b="24830"/>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56376"/>
            <a:ext cx="8640960" cy="4101123"/>
          </a:xfrm>
        </p:spPr>
        <p:txBody>
          <a:bodyPr/>
          <a:lstStyle/>
          <a:p>
            <a:pPr>
              <a:spcBef>
                <a:spcPts val="500"/>
              </a:spcBef>
              <a:spcAft>
                <a:spcPts val="500"/>
              </a:spcAft>
              <a:buFont typeface="Arial" charset="0"/>
              <a:buChar char="•"/>
            </a:pPr>
            <a:r>
              <a:rPr lang="en-US" sz="2000" dirty="0" smtClean="0"/>
              <a:t>Protection of </a:t>
            </a:r>
            <a:r>
              <a:rPr lang="en-US" sz="2000" dirty="0" smtClean="0"/>
              <a:t>pregnant </a:t>
            </a:r>
            <a:r>
              <a:rPr lang="en-US" sz="2000" dirty="0" smtClean="0"/>
              <a:t>woman: altered </a:t>
            </a:r>
            <a:r>
              <a:rPr lang="en-US" sz="2000" dirty="0"/>
              <a:t>immune response </a:t>
            </a:r>
            <a:r>
              <a:rPr lang="en-US" sz="2000" dirty="0" smtClean="0"/>
              <a:t>so are </a:t>
            </a:r>
            <a:r>
              <a:rPr lang="en-US" sz="2000" dirty="0"/>
              <a:t>at increased risk </a:t>
            </a:r>
            <a:r>
              <a:rPr lang="en-US" sz="2000" dirty="0" smtClean="0"/>
              <a:t>for some infections </a:t>
            </a:r>
            <a:r>
              <a:rPr lang="en-US" sz="2000" dirty="0"/>
              <a:t>and at increased risk of severe outcomes </a:t>
            </a:r>
            <a:r>
              <a:rPr lang="en-US" sz="2000" dirty="0" smtClean="0"/>
              <a:t>if</a:t>
            </a:r>
            <a:r>
              <a:rPr lang="en-US" sz="2000" dirty="0" smtClean="0"/>
              <a:t> </a:t>
            </a:r>
            <a:r>
              <a:rPr lang="en-US" sz="2000" dirty="0" smtClean="0"/>
              <a:t>infected </a:t>
            </a:r>
            <a:r>
              <a:rPr lang="en-US" sz="1200" dirty="0" smtClean="0"/>
              <a:t>(NACI)</a:t>
            </a:r>
          </a:p>
          <a:p>
            <a:pPr>
              <a:spcBef>
                <a:spcPts val="500"/>
              </a:spcBef>
              <a:spcAft>
                <a:spcPts val="500"/>
              </a:spcAft>
              <a:buFont typeface="Arial" charset="0"/>
              <a:buChar char="•"/>
            </a:pPr>
            <a:r>
              <a:rPr lang="en-US" sz="2000" dirty="0" smtClean="0"/>
              <a:t>Protection of f</a:t>
            </a:r>
            <a:r>
              <a:rPr lang="en-US" sz="2000" dirty="0" smtClean="0"/>
              <a:t>etus</a:t>
            </a:r>
            <a:r>
              <a:rPr lang="en-US" sz="2000" dirty="0" smtClean="0"/>
              <a:t>: passive immunity - protective </a:t>
            </a:r>
            <a:r>
              <a:rPr lang="en-US" sz="2000" dirty="0"/>
              <a:t>concentrations of maternal antibodies may be transferred to the fetus </a:t>
            </a:r>
            <a:r>
              <a:rPr lang="en-US" sz="2000" dirty="0" err="1"/>
              <a:t>transplacentally</a:t>
            </a:r>
            <a:r>
              <a:rPr lang="en-US" sz="2000" dirty="0"/>
              <a:t>, </a:t>
            </a:r>
            <a:r>
              <a:rPr lang="en-US" sz="2000" dirty="0" smtClean="0"/>
              <a:t>majority occurring </a:t>
            </a:r>
            <a:r>
              <a:rPr lang="en-US" sz="2000" dirty="0"/>
              <a:t>during </a:t>
            </a:r>
            <a:r>
              <a:rPr lang="en-US" sz="2000" dirty="0" smtClean="0"/>
              <a:t>3</a:t>
            </a:r>
            <a:r>
              <a:rPr lang="en-US" sz="2000" baseline="30000" dirty="0" smtClean="0"/>
              <a:t>rd</a:t>
            </a:r>
            <a:r>
              <a:rPr lang="en-US" sz="2000" dirty="0" smtClean="0"/>
              <a:t> </a:t>
            </a:r>
            <a:r>
              <a:rPr lang="en-US" sz="2000" dirty="0" smtClean="0"/>
              <a:t>trimester</a:t>
            </a:r>
            <a:r>
              <a:rPr lang="en-US" sz="2000" dirty="0"/>
              <a:t> </a:t>
            </a:r>
            <a:r>
              <a:rPr lang="en-US" sz="1200" dirty="0" smtClean="0"/>
              <a:t>(NACI)</a:t>
            </a:r>
            <a:endParaRPr lang="en-US" sz="1200" dirty="0" smtClean="0"/>
          </a:p>
          <a:p>
            <a:pPr>
              <a:buFont typeface="Arial" charset="0"/>
              <a:buChar char="•"/>
            </a:pPr>
            <a:r>
              <a:rPr lang="en-US" sz="2000" dirty="0"/>
              <a:t>N</a:t>
            </a:r>
            <a:r>
              <a:rPr lang="en-US" sz="2000" dirty="0" smtClean="0"/>
              <a:t>eonate </a:t>
            </a:r>
            <a:r>
              <a:rPr lang="en-US" sz="2000" dirty="0"/>
              <a:t>and young infant </a:t>
            </a:r>
            <a:r>
              <a:rPr lang="en-US" sz="2000" dirty="0" smtClean="0"/>
              <a:t>- protection </a:t>
            </a:r>
            <a:r>
              <a:rPr lang="en-US" sz="2000" dirty="0" smtClean="0"/>
              <a:t>from infections </a:t>
            </a:r>
            <a:r>
              <a:rPr lang="en-US" sz="2000" dirty="0"/>
              <a:t>that </a:t>
            </a:r>
            <a:r>
              <a:rPr lang="en-US" sz="2000" dirty="0" smtClean="0"/>
              <a:t>could result </a:t>
            </a:r>
            <a:r>
              <a:rPr lang="en-US" sz="2000" dirty="0"/>
              <a:t>in </a:t>
            </a:r>
            <a:r>
              <a:rPr lang="en-US" sz="2000" dirty="0" smtClean="0"/>
              <a:t>severe </a:t>
            </a:r>
            <a:r>
              <a:rPr lang="en-US" sz="2000" dirty="0" smtClean="0"/>
              <a:t>illness </a:t>
            </a:r>
            <a:r>
              <a:rPr lang="en-US" sz="1200" dirty="0" smtClean="0"/>
              <a:t>(NACI)</a:t>
            </a:r>
          </a:p>
          <a:p>
            <a:pPr lvl="4"/>
            <a:r>
              <a:rPr lang="en-US" sz="2000" dirty="0"/>
              <a:t> </a:t>
            </a:r>
            <a:r>
              <a:rPr lang="en-US" sz="2000" dirty="0" smtClean="0"/>
              <a:t>passive immunity through colostrum/breast feeding</a:t>
            </a:r>
          </a:p>
          <a:p>
            <a:pPr lvl="4"/>
            <a:r>
              <a:rPr lang="en-US" sz="2000" dirty="0"/>
              <a:t> </a:t>
            </a:r>
            <a:r>
              <a:rPr lang="en-US" sz="2000" dirty="0" smtClean="0"/>
              <a:t>prevents mother </a:t>
            </a:r>
            <a:r>
              <a:rPr lang="en-US" sz="2000" dirty="0"/>
              <a:t>from acquiring infection that </a:t>
            </a:r>
            <a:r>
              <a:rPr lang="en-US" sz="2000" dirty="0" smtClean="0"/>
              <a:t>may be passed on to newborn </a:t>
            </a:r>
            <a:r>
              <a:rPr lang="en-US" sz="2000" dirty="0"/>
              <a:t>baby </a:t>
            </a:r>
            <a:endParaRPr lang="en-US" sz="2000" dirty="0" smtClean="0"/>
          </a:p>
          <a:p>
            <a:pPr marL="269875" lvl="2" indent="0">
              <a:buNone/>
            </a:pPr>
            <a:r>
              <a:rPr lang="en-US" sz="2000" dirty="0" smtClean="0"/>
              <a:t>(encourage family members to update vaccines - cocooning)</a:t>
            </a:r>
          </a:p>
          <a:p>
            <a:endParaRPr lang="en-US" dirty="0"/>
          </a:p>
        </p:txBody>
      </p:sp>
      <p:sp>
        <p:nvSpPr>
          <p:cNvPr id="3" name="Text Placeholder 2"/>
          <p:cNvSpPr>
            <a:spLocks noGrp="1"/>
          </p:cNvSpPr>
          <p:nvPr>
            <p:ph type="body" sz="quarter" idx="11"/>
          </p:nvPr>
        </p:nvSpPr>
        <p:spPr/>
        <p:txBody>
          <a:bodyPr>
            <a:normAutofit/>
          </a:bodyPr>
          <a:lstStyle/>
          <a:p>
            <a:endParaRPr lang="en-US" dirty="0"/>
          </a:p>
        </p:txBody>
      </p:sp>
      <p:sp>
        <p:nvSpPr>
          <p:cNvPr id="4" name="Title 3"/>
          <p:cNvSpPr>
            <a:spLocks noGrp="1"/>
          </p:cNvSpPr>
          <p:nvPr>
            <p:ph type="title"/>
          </p:nvPr>
        </p:nvSpPr>
        <p:spPr/>
        <p:txBody>
          <a:bodyPr/>
          <a:lstStyle/>
          <a:p>
            <a:r>
              <a:rPr lang="en-US" dirty="0" smtClean="0"/>
              <a:t>Benefits of Immunizations in Pregnancy</a:t>
            </a:r>
            <a:endParaRPr lang="en-US" dirty="0"/>
          </a:p>
        </p:txBody>
      </p:sp>
    </p:spTree>
    <p:extLst>
      <p:ext uri="{BB962C8B-B14F-4D97-AF65-F5344CB8AC3E}">
        <p14:creationId xmlns:p14="http://schemas.microsoft.com/office/powerpoint/2010/main" val="907574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5"/>
            <a:ext cx="7020042" cy="2870016"/>
          </a:xfrm>
        </p:spPr>
        <p:txBody>
          <a:bodyPr/>
          <a:lstStyle/>
          <a:p>
            <a:pPr lvl="0">
              <a:spcBef>
                <a:spcPts val="500"/>
              </a:spcBef>
              <a:buFont typeface="Arial" charset="0"/>
              <a:buChar char="•"/>
            </a:pPr>
            <a:r>
              <a:rPr lang="en-US" sz="2000" dirty="0"/>
              <a:t>Are vaccines safe for pregnant woman and their fetus if given during pregnancy?</a:t>
            </a:r>
          </a:p>
          <a:p>
            <a:pPr lvl="0">
              <a:spcBef>
                <a:spcPts val="500"/>
              </a:spcBef>
              <a:buFont typeface="Arial" charset="0"/>
              <a:buChar char="•"/>
            </a:pPr>
            <a:r>
              <a:rPr lang="en-US" sz="2000" dirty="0"/>
              <a:t>Do vaccines provide effective protection to pregnant women if given during pregnancy?</a:t>
            </a:r>
          </a:p>
          <a:p>
            <a:pPr lvl="0">
              <a:spcBef>
                <a:spcPts val="500"/>
              </a:spcBef>
              <a:buFont typeface="Arial" charset="0"/>
              <a:buChar char="•"/>
            </a:pPr>
            <a:r>
              <a:rPr lang="en-US" sz="2000" dirty="0"/>
              <a:t>Does vaccinating mothers increase the protection of infants?</a:t>
            </a:r>
          </a:p>
          <a:p>
            <a:pPr lvl="0">
              <a:spcBef>
                <a:spcPts val="500"/>
              </a:spcBef>
              <a:buFont typeface="Arial" charset="0"/>
              <a:buChar char="•"/>
            </a:pPr>
            <a:r>
              <a:rPr lang="en-US" sz="2000" dirty="0"/>
              <a:t>Does maternal antibody transferred across the placenta interfere with neonatal immune response to immunization?</a:t>
            </a:r>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General Considerations</a:t>
            </a:r>
            <a:endParaRPr lang="en-US" dirty="0"/>
          </a:p>
        </p:txBody>
      </p:sp>
    </p:spTree>
    <p:extLst>
      <p:ext uri="{BB962C8B-B14F-4D97-AF65-F5344CB8AC3E}">
        <p14:creationId xmlns:p14="http://schemas.microsoft.com/office/powerpoint/2010/main" val="948147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761052"/>
            <a:ext cx="7794128" cy="1458769"/>
          </a:xfrm>
        </p:spPr>
        <p:txBody>
          <a:bodyPr/>
          <a:lstStyle/>
          <a:p>
            <a:pPr>
              <a:buFont typeface="Arial" charset="0"/>
              <a:buChar char="•"/>
            </a:pPr>
            <a:r>
              <a:rPr lang="en-US" sz="2400" dirty="0"/>
              <a:t>Pregnant women respond adequately to vaccines even though pregnancy is an immunologically altered state </a:t>
            </a:r>
            <a:r>
              <a:rPr lang="en-US" sz="1200" dirty="0"/>
              <a:t>(</a:t>
            </a:r>
            <a:r>
              <a:rPr lang="en-US" sz="1200" dirty="0" smtClean="0"/>
              <a:t>NACI, SOGC, CDC)</a:t>
            </a:r>
          </a:p>
          <a:p>
            <a:pPr>
              <a:buFont typeface="Arial" charset="0"/>
              <a:buChar char="•"/>
            </a:pPr>
            <a:endParaRPr lang="en-US" sz="2400"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pPr lvl="0">
              <a:spcBef>
                <a:spcPts val="500"/>
              </a:spcBef>
            </a:pPr>
            <a:r>
              <a:rPr lang="en-US" sz="2800" dirty="0"/>
              <a:t>Do vaccines provide </a:t>
            </a:r>
            <a:r>
              <a:rPr lang="en-US" sz="2800" dirty="0">
                <a:solidFill>
                  <a:schemeClr val="tx2"/>
                </a:solidFill>
              </a:rPr>
              <a:t>effective</a:t>
            </a:r>
            <a:r>
              <a:rPr lang="en-US" sz="2800" dirty="0"/>
              <a:t> protection to pregnant women if given during pregnancy?</a:t>
            </a:r>
          </a:p>
        </p:txBody>
      </p:sp>
    </p:spTree>
    <p:extLst>
      <p:ext uri="{BB962C8B-B14F-4D97-AF65-F5344CB8AC3E}">
        <p14:creationId xmlns:p14="http://schemas.microsoft.com/office/powerpoint/2010/main" val="1889084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 Joseph's Health Care London - Colour Theme">
      <a:dk1>
        <a:sysClr val="windowText" lastClr="000000"/>
      </a:dk1>
      <a:lt1>
        <a:sysClr val="window" lastClr="FFFFFF"/>
      </a:lt1>
      <a:dk2>
        <a:srgbClr val="0077D4"/>
      </a:dk2>
      <a:lt2>
        <a:srgbClr val="6D6E71"/>
      </a:lt2>
      <a:accent1>
        <a:srgbClr val="0077D4"/>
      </a:accent1>
      <a:accent2>
        <a:srgbClr val="0077D4"/>
      </a:accent2>
      <a:accent3>
        <a:srgbClr val="0077D4"/>
      </a:accent3>
      <a:accent4>
        <a:srgbClr val="0077D4"/>
      </a:accent4>
      <a:accent5>
        <a:srgbClr val="0077D4"/>
      </a:accent5>
      <a:accent6>
        <a:srgbClr val="0077D4"/>
      </a:accent6>
      <a:hlink>
        <a:srgbClr val="000000"/>
      </a:hlink>
      <a:folHlink>
        <a:srgbClr val="6D6E71"/>
      </a:folHlink>
    </a:clrScheme>
    <a:fontScheme name="St. Joseph's Health Care London - PP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8296</TotalTime>
  <Words>2505</Words>
  <Application>Microsoft Macintosh PowerPoint</Application>
  <PresentationFormat>On-screen Show (16:9)</PresentationFormat>
  <Paragraphs>196</Paragraphs>
  <Slides>35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Mangal</vt:lpstr>
      <vt:lpstr>Arial</vt:lpstr>
      <vt:lpstr>Office Theme</vt:lpstr>
      <vt:lpstr>Immunizations in Pregnancy</vt:lpstr>
      <vt:lpstr>Faculty/Presenter Disclosure</vt:lpstr>
      <vt:lpstr>Disclosure of Commercial Support</vt:lpstr>
      <vt:lpstr>Mitigating Potential Bias</vt:lpstr>
      <vt:lpstr>Objectives</vt:lpstr>
      <vt:lpstr>Ontario AN &gt; Perinatal Record </vt:lpstr>
      <vt:lpstr>Benefits of Immunizations in Pregnancy</vt:lpstr>
      <vt:lpstr>General Considerations</vt:lpstr>
      <vt:lpstr>Do vaccines provide effective protection to pregnant women if given during pregnancy?</vt:lpstr>
      <vt:lpstr>Does maternal antibody transferred across the placenta interfere with neonatal immune response to immunization? </vt:lpstr>
      <vt:lpstr>Safety of Inactivated Vaccines in Pregnancy</vt:lpstr>
      <vt:lpstr>Risks and Contraindications of Immunizations in Pregnancy</vt:lpstr>
      <vt:lpstr>Exceptions to ‘contraindications’</vt:lpstr>
      <vt:lpstr>Immunizations while Breastfeeding </vt:lpstr>
      <vt:lpstr>Specific Vaccines</vt:lpstr>
      <vt:lpstr>Safety of Influenza Vaccine in Pregnancy</vt:lpstr>
      <vt:lpstr>Specific Vaccines: Tdap -Tetanus, diptheria, acellular pertussis (Adacel, Boostrix)</vt:lpstr>
      <vt:lpstr>Pertussis Vaccine - continued</vt:lpstr>
      <vt:lpstr>Pertussis</vt:lpstr>
      <vt:lpstr>Specific Vaccines  </vt:lpstr>
      <vt:lpstr>Specific Vaccines</vt:lpstr>
      <vt:lpstr>PowerPoint Presentation</vt:lpstr>
      <vt:lpstr>Vaccines not generally recommended (NACI)</vt:lpstr>
      <vt:lpstr>Vaccines not Recommended (NACI)</vt:lpstr>
      <vt:lpstr>Vaccines to Avoid</vt:lpstr>
      <vt:lpstr>Vaccines to Avoid  </vt:lpstr>
      <vt:lpstr>Vaccines to Avoid Varicella Vaccine (Varivax, Varilrix, MMRV) </vt:lpstr>
      <vt:lpstr>Controversies/Inconsistencies: Rubella</vt:lpstr>
      <vt:lpstr>Controversies/Inconsistencies - Rubella</vt:lpstr>
      <vt:lpstr>Controversies/Inconsistencies - Rubella</vt:lpstr>
      <vt:lpstr>Controversies/Inconsistencies Tdap/Pertussis</vt:lpstr>
      <vt:lpstr>Controversies/Inconsistencies Tdap/Pertussis</vt:lpstr>
      <vt:lpstr>NACI Update on Pertussis Vaccination in Pregnancy Feb 2014: </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McCrady</dc:creator>
  <cp:lastModifiedBy>Wendy McCrady</cp:lastModifiedBy>
  <cp:revision>64</cp:revision>
  <dcterms:created xsi:type="dcterms:W3CDTF">2017-11-09T18:34:38Z</dcterms:created>
  <dcterms:modified xsi:type="dcterms:W3CDTF">2017-11-16T09:03:51Z</dcterms:modified>
</cp:coreProperties>
</file>