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258" r:id="rId2"/>
    <p:sldId id="260" r:id="rId3"/>
    <p:sldId id="266" r:id="rId4"/>
    <p:sldId id="268" r:id="rId5"/>
    <p:sldId id="267" r:id="rId6"/>
    <p:sldId id="270" r:id="rId7"/>
    <p:sldId id="271" r:id="rId8"/>
    <p:sldId id="272" r:id="rId9"/>
    <p:sldId id="273" r:id="rId10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4" frameSlides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45454"/>
    <a:srgbClr val="3C1B71"/>
    <a:srgbClr val="4F2683"/>
    <a:srgbClr val="F6AC41"/>
    <a:srgbClr val="DE3B3C"/>
    <a:srgbClr val="ABC61F"/>
    <a:srgbClr val="1573BD"/>
    <a:srgbClr val="807F8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1090" autoAdjust="0"/>
  </p:normalViewPr>
  <p:slideViewPr>
    <p:cSldViewPr snapToGrid="0" snapToObjects="1">
      <p:cViewPr varScale="1">
        <p:scale>
          <a:sx n="87" d="100"/>
          <a:sy n="87" d="100"/>
        </p:scale>
        <p:origin x="1746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609DEDDF-E99D-45F3-927E-8A3AB90BCEFF}" type="datetimeFigureOut">
              <a:rPr lang="en-US"/>
              <a:pPr>
                <a:defRPr/>
              </a:pPr>
              <a:t>11/28/2025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09A7D461-3CA9-44FF-9263-18DB6C18D99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58083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A1CE59C8-6B3D-40CE-9409-158B30D795C3}" type="datetimeFigureOut">
              <a:rPr lang="en-US"/>
              <a:pPr>
                <a:defRPr/>
              </a:pPr>
              <a:t>11/28/2025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E280D8AF-3913-454C-9EA4-5204296DE8C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511181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638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algn="l">
              <a:lnSpc>
                <a:spcPct val="115000"/>
              </a:lnSpc>
              <a:spcAft>
                <a:spcPts val="1000"/>
              </a:spcAft>
              <a:tabLst>
                <a:tab pos="2971800" algn="ctr"/>
                <a:tab pos="5943600" algn="r"/>
              </a:tabLst>
            </a:pPr>
            <a:r>
              <a:rPr lang="en-US" sz="18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Slide Instructions:</a:t>
            </a:r>
          </a:p>
          <a:p>
            <a:pPr marL="342900" indent="-342900" algn="l">
              <a:lnSpc>
                <a:spcPct val="115000"/>
              </a:lnSpc>
              <a:spcAft>
                <a:spcPts val="1000"/>
              </a:spcAft>
              <a:buAutoNum type="arabicPeriod"/>
              <a:tabLst>
                <a:tab pos="2971800" algn="ctr"/>
                <a:tab pos="5943600" algn="r"/>
              </a:tabLst>
            </a:pPr>
            <a:r>
              <a:rPr lang="en-US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Insert logos for any co-developing organizations on all slides</a:t>
            </a:r>
            <a:r>
              <a:rPr lang="en-US" sz="1800" baseline="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or r</a:t>
            </a:r>
            <a:r>
              <a:rPr lang="en-US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emove logos if not a Schulich activity.</a:t>
            </a:r>
          </a:p>
          <a:p>
            <a:pPr marL="342900" indent="-342900" algn="l">
              <a:lnSpc>
                <a:spcPct val="115000"/>
              </a:lnSpc>
              <a:spcAft>
                <a:spcPts val="1000"/>
              </a:spcAft>
              <a:buAutoNum type="arabicPeriod"/>
              <a:tabLst>
                <a:tab pos="2971800" algn="ctr"/>
                <a:tab pos="5943600" algn="r"/>
              </a:tabLst>
            </a:pPr>
            <a:r>
              <a:rPr lang="en-US" sz="18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IMPORTANT NOTE:</a:t>
            </a:r>
            <a:r>
              <a:rPr lang="en-US" sz="1800" b="1" baseline="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Slides 1</a:t>
            </a:r>
            <a:r>
              <a:rPr lang="en-US" sz="1800" baseline="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– 4 must be completed as part of your accreditation application, slides 5 - 8 must be completed for your activity however are not part of the accreditation review by the CPD office. </a:t>
            </a:r>
            <a:endParaRPr lang="en-CA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638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D5357966-4179-4350-B8BB-B1760DEAE311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Aft>
                <a:spcPts val="600"/>
              </a:spcAft>
            </a:pPr>
            <a:r>
              <a:rPr lang="en-US" sz="1100" b="1" dirty="0">
                <a:solidFill>
                  <a:srgbClr val="FF0000"/>
                </a:solidFill>
                <a:latin typeface="Arial" panose="020B0604020202020204" pitchFamily="34" charset="0"/>
              </a:rPr>
              <a:t>Slide Instructions:</a:t>
            </a:r>
            <a:r>
              <a:rPr lang="en-US" sz="1100" b="1" baseline="0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</a:p>
          <a:p>
            <a:pPr marL="342900" indent="-342900">
              <a:spcAft>
                <a:spcPts val="600"/>
              </a:spcAft>
              <a:buAutoNum type="arabicPeriod"/>
            </a:pPr>
            <a:r>
              <a:rPr lang="en-US" sz="1100" dirty="0">
                <a:solidFill>
                  <a:srgbClr val="FF0000"/>
                </a:solidFill>
                <a:latin typeface="Arial" panose="020B0604020202020204" pitchFamily="34" charset="0"/>
              </a:rPr>
              <a:t>Select one of the authorized acknowledgment statements</a:t>
            </a:r>
            <a:r>
              <a:rPr lang="en-US" sz="1100" baseline="0" dirty="0">
                <a:solidFill>
                  <a:srgbClr val="FF0000"/>
                </a:solidFill>
                <a:latin typeface="Arial" panose="020B0604020202020204" pitchFamily="34" charset="0"/>
              </a:rPr>
              <a:t> shown in the above slide. </a:t>
            </a:r>
          </a:p>
          <a:p>
            <a:pPr marL="342900" indent="-342900">
              <a:spcAft>
                <a:spcPts val="600"/>
              </a:spcAft>
              <a:buAutoNum type="arabicPeriod"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Acknowledge sponsors’ names</a:t>
            </a:r>
            <a:r>
              <a:rPr lang="en-US" sz="1600" baseline="0" dirty="0">
                <a:latin typeface="Arial" panose="020B0604020202020204" pitchFamily="34" charset="0"/>
                <a:cs typeface="Arial" panose="020B0604020202020204" pitchFamily="34" charset="0"/>
              </a:rPr>
              <a:t> in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alphabetical order and</a:t>
            </a:r>
            <a:r>
              <a:rPr lang="en-US" sz="1600" baseline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a font / size no larger or more prominent than the standard font used in the slide deck.</a:t>
            </a:r>
          </a:p>
          <a:p>
            <a:pPr marL="342900" indent="-342900">
              <a:spcAft>
                <a:spcPts val="600"/>
              </a:spcAft>
              <a:buAutoNum type="arabicPeriod"/>
            </a:pPr>
            <a:r>
              <a:rPr lang="en-US" sz="1600" dirty="0"/>
              <a:t>This slide must be visually presented to the audience AND verbalized</a:t>
            </a:r>
            <a:r>
              <a:rPr lang="en-US" sz="1600" baseline="0" dirty="0"/>
              <a:t> during the opening remarks. </a:t>
            </a:r>
          </a:p>
        </p:txBody>
      </p:sp>
      <p:sp>
        <p:nvSpPr>
          <p:cNvPr id="1843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E588A891-1736-4BE1-9863-67179D126E49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0" indent="0">
              <a:spcAft>
                <a:spcPts val="600"/>
              </a:spcAft>
              <a:buNone/>
            </a:pPr>
            <a:r>
              <a:rPr lang="en-US" sz="1600" b="1" dirty="0">
                <a:solidFill>
                  <a:srgbClr val="FF0000"/>
                </a:solidFill>
                <a:latin typeface="Arial" panose="020B0604020202020204" pitchFamily="34" charset="0"/>
              </a:rPr>
              <a:t>Slide Instructions:</a:t>
            </a:r>
            <a:r>
              <a:rPr lang="en-US" sz="1600" b="1" baseline="0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</a:p>
          <a:p>
            <a:pPr marL="0" indent="0">
              <a:spcAft>
                <a:spcPts val="600"/>
              </a:spcAft>
              <a:buNone/>
            </a:pPr>
            <a:r>
              <a:rPr lang="en-US" sz="1600" dirty="0">
                <a:solidFill>
                  <a:schemeClr val="tx1"/>
                </a:solidFill>
              </a:rPr>
              <a:t>For each member of your SPC:</a:t>
            </a:r>
          </a:p>
          <a:p>
            <a:pPr marL="228600" indent="-228600">
              <a:spcAft>
                <a:spcPts val="600"/>
              </a:spcAft>
              <a:buFont typeface="+mj-lt"/>
              <a:buAutoNum type="arabicPeriod"/>
            </a:pPr>
            <a:r>
              <a:rPr lang="en-US" sz="1600" dirty="0">
                <a:solidFill>
                  <a:schemeClr val="tx1"/>
                </a:solidFill>
              </a:rPr>
              <a:t>Insert their name</a:t>
            </a:r>
            <a:endParaRPr lang="en-CA" sz="1600" dirty="0">
              <a:solidFill>
                <a:schemeClr val="tx1"/>
              </a:solidFill>
            </a:endParaRPr>
          </a:p>
          <a:p>
            <a:pPr marL="228600" indent="-228600">
              <a:spcAft>
                <a:spcPts val="600"/>
              </a:spcAft>
              <a:buFont typeface="+mj-lt"/>
              <a:buAutoNum type="arabicPeriod"/>
            </a:pPr>
            <a:r>
              <a:rPr lang="en-US" sz="1600" dirty="0">
                <a:solidFill>
                  <a:schemeClr val="tx1"/>
                </a:solidFill>
              </a:rPr>
              <a:t>List </a:t>
            </a:r>
            <a:r>
              <a:rPr lang="en-US" sz="1600" u="sng" dirty="0">
                <a:solidFill>
                  <a:schemeClr val="tx1"/>
                </a:solidFill>
              </a:rPr>
              <a:t>all</a:t>
            </a:r>
            <a:r>
              <a:rPr lang="en-US" sz="1600" dirty="0">
                <a:solidFill>
                  <a:schemeClr val="tx1"/>
                </a:solidFill>
              </a:rPr>
              <a:t> relationships/affiliations with for-profit and/or non-profit organizations. If no conflicts have been declared, </a:t>
            </a:r>
            <a:r>
              <a:rPr lang="en-US" sz="1600" baseline="0" dirty="0">
                <a:solidFill>
                  <a:schemeClr val="tx1"/>
                </a:solidFill>
              </a:rPr>
              <a:t>indicate “Nothing to disclose”</a:t>
            </a:r>
            <a:r>
              <a:rPr lang="en-US" sz="1600" dirty="0">
                <a:solidFill>
                  <a:schemeClr val="tx1"/>
                </a:solidFill>
              </a:rPr>
              <a:t>. </a:t>
            </a:r>
            <a:r>
              <a:rPr lang="en-US" sz="1600" b="1" dirty="0">
                <a:solidFill>
                  <a:schemeClr val="tx1"/>
                </a:solidFill>
              </a:rPr>
              <a:t>Ensure that the statements on the slide are identical to the COI forms.</a:t>
            </a:r>
          </a:p>
          <a:p>
            <a:pPr marL="228600" indent="-228600">
              <a:spcAft>
                <a:spcPts val="600"/>
              </a:spcAft>
              <a:buFont typeface="+mj-lt"/>
              <a:buAutoNum type="arabicPeriod"/>
            </a:pPr>
            <a:r>
              <a:rPr lang="en-US" sz="1600" dirty="0">
                <a:solidFill>
                  <a:schemeClr val="tx1"/>
                </a:solidFill>
              </a:rPr>
              <a:t>If no members of the SPC have made a disclosure, state “No members of the SPC have disclosed a potential conflict of interest”. </a:t>
            </a:r>
          </a:p>
          <a:p>
            <a:pPr marL="228600" marR="0" lvl="0" indent="-228600" algn="l" defTabSz="4572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1600" baseline="0" dirty="0"/>
              <a:t>This information can also be presented in a chart format.</a:t>
            </a:r>
          </a:p>
          <a:p>
            <a:pPr marL="228600" marR="0" lvl="0" indent="-228600" algn="l" defTabSz="4572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CA" sz="1600" b="0" dirty="0"/>
              <a:t>This</a:t>
            </a:r>
            <a:r>
              <a:rPr lang="en-CA" sz="1600" b="0" baseline="0" dirty="0"/>
              <a:t> slide must be visually presented to the audience. </a:t>
            </a:r>
            <a:endParaRPr lang="en-US" sz="1600" baseline="0" dirty="0"/>
          </a:p>
        </p:txBody>
      </p:sp>
      <p:sp>
        <p:nvSpPr>
          <p:cNvPr id="1843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E588A891-1736-4BE1-9863-67179D126E49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95948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1" dirty="0">
                <a:solidFill>
                  <a:srgbClr val="FF0000"/>
                </a:solidFill>
                <a:latin typeface="Arial" panose="020B0604020202020204" pitchFamily="34" charset="0"/>
              </a:rPr>
              <a:t>Slide Instructions:</a:t>
            </a:r>
            <a:r>
              <a:rPr lang="en-US" sz="1200" b="1" baseline="0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r>
              <a:rPr lang="en-CA" sz="1200" dirty="0">
                <a:solidFill>
                  <a:srgbClr val="FF0000"/>
                </a:solidFill>
              </a:rPr>
              <a:t>Explain how potential sources of bias have been mitigated by the scientific planning committee.</a:t>
            </a:r>
            <a:r>
              <a:rPr lang="en-CA" sz="1200" baseline="0" dirty="0">
                <a:solidFill>
                  <a:srgbClr val="FF0000"/>
                </a:solidFill>
              </a:rPr>
              <a:t> Examples have been included in the slide above, modify accordingly.</a:t>
            </a:r>
            <a:endParaRPr lang="en-CA" sz="1200" dirty="0"/>
          </a:p>
          <a:p>
            <a:pPr marL="342900" marR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r>
              <a:rPr lang="en-CA" sz="1200" dirty="0"/>
              <a:t>This</a:t>
            </a:r>
            <a:r>
              <a:rPr lang="en-CA" sz="1200" baseline="0" dirty="0"/>
              <a:t> slide must be visually presented to the audience AND verbalized during the opening remarks.</a:t>
            </a:r>
          </a:p>
          <a:p>
            <a:pPr marL="342900" marR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r>
              <a:rPr lang="en-CA" sz="1200" baseline="0" dirty="0"/>
              <a:t>When the SPC/speaker/facilitator has no relationships that might pose a potential conflict of interest AND the program has been developed without external support, this slide may be omitted.  </a:t>
            </a:r>
            <a:endParaRPr lang="en-CA" sz="1200" dirty="0"/>
          </a:p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280D8AF-3913-454C-9EA4-5204296DE8C9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763811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1" dirty="0">
                <a:solidFill>
                  <a:srgbClr val="FF0000"/>
                </a:solidFill>
                <a:latin typeface="Arial" panose="020B0604020202020204" pitchFamily="34" charset="0"/>
              </a:rPr>
              <a:t>Slide Instructions:</a:t>
            </a:r>
            <a:r>
              <a:rPr lang="en-US" sz="1200" b="1" baseline="0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</a:p>
          <a:p>
            <a:pPr marL="228600" indent="-228600">
              <a:buAutoNum type="arabicPeriod"/>
            </a:pPr>
            <a:r>
              <a:rPr lang="en-US" dirty="0"/>
              <a:t>Insert overall learning objectives on this slide</a:t>
            </a:r>
            <a:r>
              <a:rPr lang="en-US" baseline="0" dirty="0"/>
              <a:t>.</a:t>
            </a:r>
          </a:p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280D8AF-3913-454C-9EA4-5204296DE8C9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446064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638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algn="l">
              <a:lnSpc>
                <a:spcPct val="115000"/>
              </a:lnSpc>
              <a:spcAft>
                <a:spcPts val="1000"/>
              </a:spcAft>
              <a:tabLst>
                <a:tab pos="2971800" algn="ctr"/>
                <a:tab pos="5943600" algn="r"/>
              </a:tabLst>
            </a:pPr>
            <a:endParaRPr lang="en-CA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638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D5357966-4179-4350-B8BB-B1760DEAE311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537929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spcAft>
                <a:spcPts val="600"/>
              </a:spcAft>
              <a:buNone/>
            </a:pPr>
            <a:r>
              <a:rPr lang="en-US" sz="1200" b="1" dirty="0">
                <a:solidFill>
                  <a:srgbClr val="FF0000"/>
                </a:solidFill>
                <a:latin typeface="Arial" panose="020B0604020202020204" pitchFamily="34" charset="0"/>
              </a:rPr>
              <a:t>Slide Instructions:</a:t>
            </a:r>
            <a:r>
              <a:rPr lang="en-US" sz="1200" b="1" baseline="0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</a:p>
          <a:p>
            <a:pPr marL="0" indent="0">
              <a:spcAft>
                <a:spcPts val="600"/>
              </a:spcAft>
              <a:buNone/>
            </a:pPr>
            <a:r>
              <a:rPr lang="en-US" sz="1200" dirty="0">
                <a:solidFill>
                  <a:schemeClr val="tx1"/>
                </a:solidFill>
              </a:rPr>
              <a:t>For each speaker:</a:t>
            </a:r>
          </a:p>
          <a:p>
            <a:pPr marL="342900" indent="-342900">
              <a:spcAft>
                <a:spcPts val="600"/>
              </a:spcAft>
              <a:buFont typeface="+mj-lt"/>
              <a:buAutoNum type="arabicPeriod"/>
            </a:pPr>
            <a:r>
              <a:rPr lang="en-US" sz="1200" b="0" dirty="0">
                <a:solidFill>
                  <a:schemeClr val="tx1"/>
                </a:solidFill>
              </a:rPr>
              <a:t>Insert their name</a:t>
            </a:r>
            <a:endParaRPr lang="en-CA" sz="1200" b="0" dirty="0">
              <a:solidFill>
                <a:schemeClr val="tx1"/>
              </a:solidFill>
            </a:endParaRPr>
          </a:p>
          <a:p>
            <a:pPr marL="342900" indent="-342900">
              <a:spcAft>
                <a:spcPts val="600"/>
              </a:spcAft>
              <a:buFont typeface="+mj-lt"/>
              <a:buAutoNum type="arabicPeriod"/>
            </a:pPr>
            <a:r>
              <a:rPr lang="en-US" sz="1200" b="0" dirty="0">
                <a:solidFill>
                  <a:schemeClr val="tx1"/>
                </a:solidFill>
              </a:rPr>
              <a:t>List </a:t>
            </a:r>
            <a:r>
              <a:rPr lang="en-US" sz="1200" b="0" u="sng" dirty="0">
                <a:solidFill>
                  <a:schemeClr val="tx1"/>
                </a:solidFill>
              </a:rPr>
              <a:t>all</a:t>
            </a:r>
            <a:r>
              <a:rPr lang="en-US" sz="1200" b="0" dirty="0">
                <a:solidFill>
                  <a:schemeClr val="tx1"/>
                </a:solidFill>
              </a:rPr>
              <a:t> relationships/affiliations with for-profit and/or non-profit organizations. </a:t>
            </a:r>
            <a:r>
              <a:rPr lang="en-US" sz="1200" dirty="0">
                <a:solidFill>
                  <a:schemeClr val="tx1"/>
                </a:solidFill>
              </a:rPr>
              <a:t>If no conflicts have been declared, </a:t>
            </a:r>
            <a:r>
              <a:rPr lang="en-US" sz="1200" baseline="0" dirty="0">
                <a:solidFill>
                  <a:schemeClr val="tx1"/>
                </a:solidFill>
              </a:rPr>
              <a:t>indicate “Nothing to disclose”</a:t>
            </a:r>
            <a:r>
              <a:rPr lang="en-US" sz="1200" dirty="0">
                <a:solidFill>
                  <a:schemeClr val="tx1"/>
                </a:solidFill>
              </a:rPr>
              <a:t>. </a:t>
            </a:r>
            <a:r>
              <a:rPr lang="en-US" sz="1200" b="1" dirty="0">
                <a:solidFill>
                  <a:schemeClr val="tx1"/>
                </a:solidFill>
              </a:rPr>
              <a:t>Ensure that the statements on the slide are identical to the COI forms.</a:t>
            </a:r>
          </a:p>
          <a:p>
            <a:pPr marL="342900" indent="-342900">
              <a:spcAft>
                <a:spcPts val="600"/>
              </a:spcAft>
              <a:buFont typeface="+mj-lt"/>
              <a:buAutoNum type="arabicPeriod"/>
            </a:pPr>
            <a:r>
              <a:rPr lang="en-CA" sz="1200" b="0" dirty="0"/>
              <a:t>This</a:t>
            </a:r>
            <a:r>
              <a:rPr lang="en-CA" sz="1200" b="0" baseline="0" dirty="0"/>
              <a:t> slide must be visually presented to the audience AND verbalized by the speaker at the beginning of their presentation.</a:t>
            </a:r>
            <a:endParaRPr lang="en-US" sz="1200" b="0" dirty="0">
              <a:solidFill>
                <a:schemeClr val="tx1"/>
              </a:solidFill>
            </a:endParaRPr>
          </a:p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280D8AF-3913-454C-9EA4-5204296DE8C9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09633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1" dirty="0">
                <a:solidFill>
                  <a:srgbClr val="FF0000"/>
                </a:solidFill>
                <a:latin typeface="Arial" panose="020B0604020202020204" pitchFamily="34" charset="0"/>
              </a:rPr>
              <a:t>Slide Instructions:</a:t>
            </a:r>
            <a:r>
              <a:rPr lang="en-US" sz="1200" b="1" baseline="0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</a:p>
          <a:p>
            <a:pPr marL="228600" indent="-228600">
              <a:buAutoNum type="arabicPeriod"/>
            </a:pPr>
            <a:r>
              <a:rPr lang="en-US" dirty="0"/>
              <a:t>Insert session</a:t>
            </a:r>
            <a:r>
              <a:rPr lang="en-US" baseline="0" dirty="0"/>
              <a:t> specific</a:t>
            </a:r>
            <a:r>
              <a:rPr lang="en-US" dirty="0"/>
              <a:t> learning objectives on this slide</a:t>
            </a:r>
            <a:r>
              <a:rPr lang="en-US" baseline="0" dirty="0"/>
              <a:t>.</a:t>
            </a:r>
          </a:p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280D8AF-3913-454C-9EA4-5204296DE8C9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797799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Slide Instructions:</a:t>
            </a:r>
          </a:p>
          <a:p>
            <a:pPr marL="228600" indent="-228600">
              <a:buAutoNum type="arabicParenR"/>
            </a:pPr>
            <a:r>
              <a:rPr lang="en-US" dirty="0"/>
              <a:t>Use this slide only if AI contributed to the presentation.</a:t>
            </a:r>
          </a:p>
          <a:p>
            <a:pPr marL="228600" indent="-228600">
              <a:buAutoNum type="arabicParenR"/>
            </a:pPr>
            <a:r>
              <a:rPr lang="en-US" dirty="0"/>
              <a:t>Adjust the wording to reflect how AI was used </a:t>
            </a:r>
            <a:r>
              <a:rPr lang="en-US" b="0" dirty="0"/>
              <a:t>by the speaker </a:t>
            </a:r>
            <a:r>
              <a:rPr lang="en-US" dirty="0"/>
              <a:t>(e.g., summarizing content, generating ideas, creating visuals).</a:t>
            </a:r>
          </a:p>
          <a:p>
            <a:pPr marL="228600" indent="-228600">
              <a:buAutoNum type="arabicParenR"/>
            </a:pPr>
            <a:r>
              <a:rPr lang="en-US" dirty="0"/>
              <a:t>All AI-assisted content must be</a:t>
            </a:r>
            <a:r>
              <a:rPr lang="en-US" b="0" dirty="0"/>
              <a:t> reviewed by an expert </a:t>
            </a:r>
            <a:r>
              <a:rPr lang="en-US" dirty="0"/>
              <a:t>for accuracy and the removal of bias.</a:t>
            </a:r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280D8AF-3913-454C-9EA4-5204296DE8C9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64755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36AE81-51C9-4148-8581-D4A8A2EC5EA3}" type="datetimeFigureOut">
              <a:rPr lang="en-US"/>
              <a:pPr>
                <a:defRPr/>
              </a:pPr>
              <a:t>11/28/2025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E93955-A305-4914-9F58-A5260C678C6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63308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FA7C77-FC9A-4AE5-950C-8001FBC7D2BF}" type="datetimeFigureOut">
              <a:rPr lang="en-US"/>
              <a:pPr>
                <a:defRPr/>
              </a:pPr>
              <a:t>11/28/2025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6C0895-9078-4827-8B51-54B1D4DD80C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72036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865A05-012C-49EF-BF86-1AFC58B6418B}" type="datetimeFigureOut">
              <a:rPr lang="en-US"/>
              <a:pPr>
                <a:defRPr/>
              </a:pPr>
              <a:t>11/28/2025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D71193-6003-4888-B56A-EE0870780C2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21419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09D3CB-1B0C-4805-A592-DDA2709E0C06}" type="datetimeFigureOut">
              <a:rPr lang="en-US"/>
              <a:pPr>
                <a:defRPr/>
              </a:pPr>
              <a:t>11/28/2025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C5DB4E-E3A3-489C-AE90-44DF056B747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94830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296847-886F-4484-8719-B22BEFEE0613}" type="datetimeFigureOut">
              <a:rPr lang="en-US"/>
              <a:pPr>
                <a:defRPr/>
              </a:pPr>
              <a:t>11/28/2025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59E27D-D538-4456-9115-7A51878F1E6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75642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E5B490-2006-47A7-B733-5382CB1046F0}" type="datetimeFigureOut">
              <a:rPr lang="en-US"/>
              <a:pPr>
                <a:defRPr/>
              </a:pPr>
              <a:t>11/28/2025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62F4A4-F3DF-4B3A-9BE7-D8CC33AB058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55589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0BD206-8CB2-4DA3-BBF1-B3DEC8A6F580}" type="datetimeFigureOut">
              <a:rPr lang="en-US"/>
              <a:pPr>
                <a:defRPr/>
              </a:pPr>
              <a:t>11/28/2025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44ACF7-0C85-43C0-8744-D94DF0F6926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90619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AC56AE-CF97-4654-8D1A-C82DCBC5781D}" type="datetimeFigureOut">
              <a:rPr lang="en-US"/>
              <a:pPr>
                <a:defRPr/>
              </a:pPr>
              <a:t>11/28/2025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00DD5D-6DDE-4ECB-85F7-D7927101979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07509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7B2E5D-BAE6-4664-8D1B-6FC2A28D399D}" type="datetimeFigureOut">
              <a:rPr lang="en-US"/>
              <a:pPr>
                <a:defRPr/>
              </a:pPr>
              <a:t>11/28/2025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F27DFA-CEC9-45BD-9F54-7C6DCF77878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2850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5A5234-90D9-4266-9599-2F8C6DDA60A3}" type="datetimeFigureOut">
              <a:rPr lang="en-US"/>
              <a:pPr>
                <a:defRPr/>
              </a:pPr>
              <a:t>11/28/2025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F6EA75-824A-4265-A6C1-B56D383B573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43896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B11A0E-3960-4234-A91A-7784D2203459}" type="datetimeFigureOut">
              <a:rPr lang="en-US"/>
              <a:pPr>
                <a:defRPr/>
              </a:pPr>
              <a:t>11/28/2025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B72F12-6964-485E-95E6-F89B996B55D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99086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BA843CA3-1746-4CDF-BE88-BECD72D387BE}" type="datetimeFigureOut">
              <a:rPr lang="en-US"/>
              <a:pPr>
                <a:defRPr/>
              </a:pPr>
              <a:t>11/28/2025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9553C8F1-7933-4AD4-93EB-6040A944D9E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457200" rtl="0" fontAlgn="base">
        <a:spcBef>
          <a:spcPct val="0"/>
        </a:spcBef>
        <a:spcAft>
          <a:spcPts val="1200"/>
        </a:spcAft>
        <a:defRPr sz="5000" b="1" kern="1200">
          <a:solidFill>
            <a:srgbClr val="3C1B71"/>
          </a:solidFill>
          <a:latin typeface="Arial"/>
          <a:ea typeface="+mj-ea"/>
          <a:cs typeface="+mj-cs"/>
        </a:defRPr>
      </a:lvl1pPr>
      <a:lvl2pPr algn="l" defTabSz="457200" rtl="0" fontAlgn="base">
        <a:spcBef>
          <a:spcPct val="0"/>
        </a:spcBef>
        <a:spcAft>
          <a:spcPts val="1200"/>
        </a:spcAft>
        <a:defRPr sz="5000" b="1">
          <a:solidFill>
            <a:srgbClr val="3C1B71"/>
          </a:solidFill>
          <a:latin typeface="Arial" pitchFamily="34" charset="0"/>
        </a:defRPr>
      </a:lvl2pPr>
      <a:lvl3pPr algn="l" defTabSz="457200" rtl="0" fontAlgn="base">
        <a:spcBef>
          <a:spcPct val="0"/>
        </a:spcBef>
        <a:spcAft>
          <a:spcPts val="1200"/>
        </a:spcAft>
        <a:defRPr sz="5000" b="1">
          <a:solidFill>
            <a:srgbClr val="3C1B71"/>
          </a:solidFill>
          <a:latin typeface="Arial" pitchFamily="34" charset="0"/>
        </a:defRPr>
      </a:lvl3pPr>
      <a:lvl4pPr algn="l" defTabSz="457200" rtl="0" fontAlgn="base">
        <a:spcBef>
          <a:spcPct val="0"/>
        </a:spcBef>
        <a:spcAft>
          <a:spcPts val="1200"/>
        </a:spcAft>
        <a:defRPr sz="5000" b="1">
          <a:solidFill>
            <a:srgbClr val="3C1B71"/>
          </a:solidFill>
          <a:latin typeface="Arial" pitchFamily="34" charset="0"/>
        </a:defRPr>
      </a:lvl4pPr>
      <a:lvl5pPr algn="l" defTabSz="457200" rtl="0" fontAlgn="base">
        <a:spcBef>
          <a:spcPct val="0"/>
        </a:spcBef>
        <a:spcAft>
          <a:spcPts val="1200"/>
        </a:spcAft>
        <a:defRPr sz="5000" b="1">
          <a:solidFill>
            <a:srgbClr val="3C1B71"/>
          </a:solidFill>
          <a:latin typeface="Arial" pitchFamily="34" charset="0"/>
        </a:defRPr>
      </a:lvl5pPr>
      <a:lvl6pPr marL="457200" algn="l" defTabSz="457200" rtl="0" fontAlgn="base">
        <a:spcBef>
          <a:spcPct val="0"/>
        </a:spcBef>
        <a:spcAft>
          <a:spcPts val="1200"/>
        </a:spcAft>
        <a:defRPr sz="5000" b="1">
          <a:solidFill>
            <a:srgbClr val="3C1B71"/>
          </a:solidFill>
          <a:latin typeface="Arial" pitchFamily="34" charset="0"/>
        </a:defRPr>
      </a:lvl6pPr>
      <a:lvl7pPr marL="914400" algn="l" defTabSz="457200" rtl="0" fontAlgn="base">
        <a:spcBef>
          <a:spcPct val="0"/>
        </a:spcBef>
        <a:spcAft>
          <a:spcPts val="1200"/>
        </a:spcAft>
        <a:defRPr sz="5000" b="1">
          <a:solidFill>
            <a:srgbClr val="3C1B71"/>
          </a:solidFill>
          <a:latin typeface="Arial" pitchFamily="34" charset="0"/>
        </a:defRPr>
      </a:lvl7pPr>
      <a:lvl8pPr marL="1371600" algn="l" defTabSz="457200" rtl="0" fontAlgn="base">
        <a:spcBef>
          <a:spcPct val="0"/>
        </a:spcBef>
        <a:spcAft>
          <a:spcPts val="1200"/>
        </a:spcAft>
        <a:defRPr sz="5000" b="1">
          <a:solidFill>
            <a:srgbClr val="3C1B71"/>
          </a:solidFill>
          <a:latin typeface="Arial" pitchFamily="34" charset="0"/>
        </a:defRPr>
      </a:lvl8pPr>
      <a:lvl9pPr marL="1828800" algn="l" defTabSz="457200" rtl="0" fontAlgn="base">
        <a:spcBef>
          <a:spcPct val="0"/>
        </a:spcBef>
        <a:spcAft>
          <a:spcPts val="1200"/>
        </a:spcAft>
        <a:defRPr sz="5000" b="1">
          <a:solidFill>
            <a:srgbClr val="3C1B71"/>
          </a:solidFill>
          <a:latin typeface="Arial" pitchFamily="34" charset="0"/>
        </a:defRPr>
      </a:lvl9pPr>
    </p:titleStyle>
    <p:bodyStyle>
      <a:lvl1pPr marL="687388" indent="-687388" algn="l" defTabSz="457200" rtl="0" fontAlgn="base">
        <a:spcBef>
          <a:spcPct val="0"/>
        </a:spcBef>
        <a:spcAft>
          <a:spcPts val="2400"/>
        </a:spcAft>
        <a:buSzPct val="75000"/>
        <a:buFont typeface="Arial" pitchFamily="34" charset="0"/>
        <a:buChar char="•"/>
        <a:defRPr sz="2800" kern="1200">
          <a:solidFill>
            <a:srgbClr val="807F83"/>
          </a:solidFill>
          <a:latin typeface="Arial"/>
          <a:ea typeface="+mn-ea"/>
          <a:cs typeface="+mn-cs"/>
        </a:defRPr>
      </a:lvl1pPr>
      <a:lvl2pPr marL="742950" indent="-285750" algn="l" defTabSz="457200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rgbClr val="807F83"/>
          </a:solidFill>
          <a:latin typeface="+mn-lt"/>
          <a:ea typeface="+mn-ea"/>
          <a:cs typeface="+mn-cs"/>
        </a:defRPr>
      </a:lvl2pPr>
      <a:lvl3pPr marL="1143000" indent="-228600" algn="l" defTabSz="457200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rgbClr val="807F83"/>
          </a:solidFill>
          <a:latin typeface="+mn-lt"/>
          <a:ea typeface="+mn-ea"/>
          <a:cs typeface="+mn-cs"/>
        </a:defRPr>
      </a:lvl3pPr>
      <a:lvl4pPr marL="1600200" indent="-228600" algn="l" defTabSz="457200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rgbClr val="807F83"/>
          </a:solidFill>
          <a:latin typeface="+mn-lt"/>
          <a:ea typeface="+mn-ea"/>
          <a:cs typeface="+mn-cs"/>
        </a:defRPr>
      </a:lvl4pPr>
      <a:lvl5pPr marL="2057400" indent="-228600" algn="l" defTabSz="457200" rtl="0" fontAlgn="base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rgbClr val="807F83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1" descr="intro_title_page_medicine.jp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5" name="TextBox 4"/>
          <p:cNvSpPr txBox="1">
            <a:spLocks noChangeArrowheads="1"/>
          </p:cNvSpPr>
          <p:nvPr/>
        </p:nvSpPr>
        <p:spPr bwMode="auto">
          <a:xfrm>
            <a:off x="342534" y="1610580"/>
            <a:ext cx="8005762" cy="24929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US" sz="6000" b="1" dirty="0">
                <a:solidFill>
                  <a:srgbClr val="3C1B71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rPr>
              <a:t>Name of Activity / Session</a:t>
            </a:r>
          </a:p>
          <a:p>
            <a:r>
              <a:rPr lang="en-US" sz="3600" dirty="0">
                <a:solidFill>
                  <a:srgbClr val="3C1B71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rPr>
              <a:t>Month day, year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36538" y="275137"/>
            <a:ext cx="8653462" cy="724813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fontAlgn="auto">
              <a:spcBef>
                <a:spcPts val="0"/>
              </a:spcBef>
              <a:spcAft>
                <a:spcPts val="1200"/>
              </a:spcAft>
              <a:defRPr/>
            </a:pPr>
            <a:r>
              <a:rPr lang="en-US" sz="4400" b="1" dirty="0">
                <a:solidFill>
                  <a:srgbClr val="3B1B70"/>
                </a:solidFill>
                <a:latin typeface="Arial"/>
                <a:cs typeface="Arial Unicode MS"/>
              </a:rPr>
              <a:t>Disclosure of Financial Support</a:t>
            </a:r>
            <a:endParaRPr lang="en-US" sz="2000" b="1" dirty="0">
              <a:solidFill>
                <a:prstClr val="black"/>
              </a:solidFill>
              <a:latin typeface="Arial" panose="020B0604020202020204" pitchFamily="34" charset="0"/>
            </a:endParaRPr>
          </a:p>
          <a:p>
            <a:pPr lvl="0">
              <a:spcBef>
                <a:spcPts val="0"/>
              </a:spcBef>
              <a:buClr>
                <a:srgbClr val="222222"/>
              </a:buClr>
            </a:pPr>
            <a:r>
              <a:rPr lang="en-US" sz="1900" dirty="0">
                <a:solidFill>
                  <a:prstClr val="black"/>
                </a:solidFill>
                <a:latin typeface="Arial" panose="020B0604020202020204" pitchFamily="34" charset="0"/>
              </a:rPr>
              <a:t>This program has received an educational grant from </a:t>
            </a:r>
            <a:r>
              <a:rPr lang="en-CA" sz="1900" dirty="0">
                <a:solidFill>
                  <a:srgbClr val="FF0000"/>
                </a:solidFill>
                <a:latin typeface="Arial" panose="020B0604020202020204" pitchFamily="34" charset="0"/>
              </a:rPr>
              <a:t>[</a:t>
            </a:r>
            <a:r>
              <a:rPr lang="en-US" sz="1900" dirty="0">
                <a:solidFill>
                  <a:srgbClr val="FF0000"/>
                </a:solidFill>
                <a:latin typeface="Arial" panose="020B0604020202020204" pitchFamily="34" charset="0"/>
              </a:rPr>
              <a:t>names of funding organizations</a:t>
            </a:r>
            <a:r>
              <a:rPr lang="en-CA" sz="1900" dirty="0">
                <a:solidFill>
                  <a:srgbClr val="FF0000"/>
                </a:solidFill>
                <a:latin typeface="Arial" panose="020B0604020202020204" pitchFamily="34" charset="0"/>
              </a:rPr>
              <a:t>]</a:t>
            </a:r>
            <a:endParaRPr lang="en-US" sz="1900" dirty="0">
              <a:solidFill>
                <a:prstClr val="black"/>
              </a:solidFill>
            </a:endParaRPr>
          </a:p>
          <a:p>
            <a:pPr lvl="0">
              <a:spcBef>
                <a:spcPts val="0"/>
              </a:spcBef>
              <a:buClr>
                <a:srgbClr val="222222"/>
              </a:buClr>
            </a:pPr>
            <a:endParaRPr lang="en-US" sz="1900" dirty="0">
              <a:solidFill>
                <a:prstClr val="black"/>
              </a:solidFill>
              <a:latin typeface="Arial" panose="020B0604020202020204" pitchFamily="34" charset="0"/>
            </a:endParaRPr>
          </a:p>
          <a:p>
            <a:pPr lvl="0">
              <a:spcBef>
                <a:spcPts val="0"/>
              </a:spcBef>
              <a:buClr>
                <a:srgbClr val="222222"/>
              </a:buClr>
            </a:pPr>
            <a:r>
              <a:rPr lang="en-US" sz="1900" b="1" dirty="0">
                <a:solidFill>
                  <a:prstClr val="white">
                    <a:lumMod val="65000"/>
                  </a:prstClr>
                </a:solidFill>
                <a:latin typeface="Arial" panose="020B0604020202020204" pitchFamily="34" charset="0"/>
              </a:rPr>
              <a:t>AND / OR</a:t>
            </a:r>
          </a:p>
          <a:p>
            <a:pPr lvl="0">
              <a:spcBef>
                <a:spcPts val="0"/>
              </a:spcBef>
              <a:buClr>
                <a:srgbClr val="222222"/>
              </a:buClr>
            </a:pPr>
            <a:endParaRPr lang="en-US" sz="1900" dirty="0">
              <a:solidFill>
                <a:prstClr val="black"/>
              </a:solidFill>
              <a:latin typeface="Arial" panose="020B0604020202020204" pitchFamily="34" charset="0"/>
            </a:endParaRPr>
          </a:p>
          <a:p>
            <a:pPr lvl="0">
              <a:spcBef>
                <a:spcPts val="0"/>
              </a:spcBef>
              <a:buClr>
                <a:srgbClr val="222222"/>
              </a:buClr>
            </a:pPr>
            <a:r>
              <a:rPr lang="en-US" sz="1900" dirty="0">
                <a:solidFill>
                  <a:prstClr val="black"/>
                </a:solidFill>
                <a:latin typeface="Arial" panose="020B0604020202020204" pitchFamily="34" charset="0"/>
              </a:rPr>
              <a:t>This program has received in-kind support from: </a:t>
            </a:r>
            <a:r>
              <a:rPr lang="en-CA" sz="1900" dirty="0">
                <a:solidFill>
                  <a:srgbClr val="FF0000"/>
                </a:solidFill>
                <a:latin typeface="Arial" panose="020B0604020202020204" pitchFamily="34" charset="0"/>
              </a:rPr>
              <a:t>[</a:t>
            </a:r>
            <a:r>
              <a:rPr lang="en-US" sz="1900" dirty="0">
                <a:solidFill>
                  <a:srgbClr val="FF0000"/>
                </a:solidFill>
                <a:latin typeface="Arial" panose="020B0604020202020204" pitchFamily="34" charset="0"/>
              </a:rPr>
              <a:t>names of funding organizations</a:t>
            </a:r>
            <a:r>
              <a:rPr lang="en-CA" sz="1900" dirty="0">
                <a:solidFill>
                  <a:srgbClr val="FF0000"/>
                </a:solidFill>
                <a:latin typeface="Arial" panose="020B0604020202020204" pitchFamily="34" charset="0"/>
              </a:rPr>
              <a:t>]</a:t>
            </a:r>
            <a:endParaRPr lang="en-US" sz="1900" dirty="0">
              <a:solidFill>
                <a:prstClr val="black"/>
              </a:solidFill>
            </a:endParaRPr>
          </a:p>
          <a:p>
            <a:pPr lvl="0">
              <a:spcBef>
                <a:spcPts val="0"/>
              </a:spcBef>
              <a:buClr>
                <a:srgbClr val="222222"/>
              </a:buClr>
            </a:pPr>
            <a:endParaRPr lang="en-US" sz="1900" dirty="0">
              <a:solidFill>
                <a:prstClr val="black"/>
              </a:solidFill>
              <a:latin typeface="Arial" panose="020B0604020202020204" pitchFamily="34" charset="0"/>
            </a:endParaRPr>
          </a:p>
          <a:p>
            <a:pPr lvl="0">
              <a:spcBef>
                <a:spcPts val="0"/>
              </a:spcBef>
              <a:buClr>
                <a:srgbClr val="222222"/>
              </a:buClr>
            </a:pPr>
            <a:r>
              <a:rPr lang="en-US" sz="1900" b="1" dirty="0">
                <a:solidFill>
                  <a:prstClr val="white">
                    <a:lumMod val="65000"/>
                  </a:prstClr>
                </a:solidFill>
                <a:latin typeface="Arial" panose="020B0604020202020204" pitchFamily="34" charset="0"/>
              </a:rPr>
              <a:t>OR</a:t>
            </a:r>
          </a:p>
          <a:p>
            <a:pPr lvl="0">
              <a:spcBef>
                <a:spcPts val="0"/>
              </a:spcBef>
              <a:buClr>
                <a:srgbClr val="222222"/>
              </a:buClr>
            </a:pPr>
            <a:endParaRPr lang="en-US" sz="1900" dirty="0">
              <a:solidFill>
                <a:prstClr val="black"/>
              </a:solidFill>
              <a:latin typeface="Arial" panose="020B0604020202020204" pitchFamily="34" charset="0"/>
            </a:endParaRPr>
          </a:p>
          <a:p>
            <a:pPr lvl="0">
              <a:spcBef>
                <a:spcPts val="0"/>
              </a:spcBef>
              <a:buClr>
                <a:srgbClr val="222222"/>
              </a:buClr>
            </a:pPr>
            <a:r>
              <a:rPr lang="en-US" sz="1900" dirty="0">
                <a:solidFill>
                  <a:prstClr val="black"/>
                </a:solidFill>
                <a:latin typeface="Arial" panose="020B0604020202020204" pitchFamily="34" charset="0"/>
              </a:rPr>
              <a:t>This program has received an educational grant and in-kind support from: </a:t>
            </a:r>
            <a:r>
              <a:rPr lang="en-CA" sz="1900" dirty="0">
                <a:solidFill>
                  <a:srgbClr val="FF0000"/>
                </a:solidFill>
                <a:latin typeface="Arial" panose="020B0604020202020204" pitchFamily="34" charset="0"/>
              </a:rPr>
              <a:t>[</a:t>
            </a:r>
            <a:r>
              <a:rPr lang="en-US" sz="1900" dirty="0">
                <a:solidFill>
                  <a:srgbClr val="FF0000"/>
                </a:solidFill>
                <a:latin typeface="Arial" panose="020B0604020202020204" pitchFamily="34" charset="0"/>
              </a:rPr>
              <a:t>names of funding organizations</a:t>
            </a:r>
            <a:r>
              <a:rPr lang="en-CA" sz="1900" dirty="0">
                <a:solidFill>
                  <a:srgbClr val="FF0000"/>
                </a:solidFill>
                <a:latin typeface="Arial" panose="020B0604020202020204" pitchFamily="34" charset="0"/>
              </a:rPr>
              <a:t>] </a:t>
            </a:r>
            <a:r>
              <a:rPr lang="en-CA" sz="1900" dirty="0">
                <a:solidFill>
                  <a:prstClr val="white">
                    <a:lumMod val="65000"/>
                  </a:prstClr>
                </a:solidFill>
                <a:latin typeface="Arial" panose="020B0604020202020204" pitchFamily="34" charset="0"/>
              </a:rPr>
              <a:t>*use only if </a:t>
            </a:r>
            <a:r>
              <a:rPr lang="en-CA" sz="1900" u="sng" dirty="0">
                <a:solidFill>
                  <a:prstClr val="white">
                    <a:lumMod val="65000"/>
                  </a:prstClr>
                </a:solidFill>
                <a:latin typeface="Arial" panose="020B0604020202020204" pitchFamily="34" charset="0"/>
              </a:rPr>
              <a:t>all</a:t>
            </a:r>
            <a:r>
              <a:rPr lang="en-CA" sz="1900" dirty="0">
                <a:solidFill>
                  <a:prstClr val="white">
                    <a:lumMod val="65000"/>
                  </a:prstClr>
                </a:solidFill>
                <a:latin typeface="Arial" panose="020B0604020202020204" pitchFamily="34" charset="0"/>
              </a:rPr>
              <a:t> sponsors are providing both educational grants and in-kind support.</a:t>
            </a:r>
            <a:endParaRPr lang="en-US" sz="1900" dirty="0">
              <a:solidFill>
                <a:prstClr val="white">
                  <a:lumMod val="65000"/>
                </a:prstClr>
              </a:solidFill>
            </a:endParaRPr>
          </a:p>
          <a:p>
            <a:pPr lvl="0">
              <a:spcBef>
                <a:spcPts val="0"/>
              </a:spcBef>
              <a:buClr>
                <a:srgbClr val="222222"/>
              </a:buClr>
            </a:pPr>
            <a:endParaRPr lang="en-US" sz="1900" dirty="0">
              <a:solidFill>
                <a:srgbClr val="807F83"/>
              </a:solidFill>
              <a:latin typeface="Arial" panose="020B0604020202020204" pitchFamily="34" charset="0"/>
            </a:endParaRPr>
          </a:p>
          <a:p>
            <a:pPr lvl="0">
              <a:spcBef>
                <a:spcPts val="0"/>
              </a:spcBef>
              <a:buClr>
                <a:srgbClr val="222222"/>
              </a:buClr>
            </a:pPr>
            <a:r>
              <a:rPr lang="en-US" sz="1900" b="1" dirty="0">
                <a:solidFill>
                  <a:prstClr val="white">
                    <a:lumMod val="65000"/>
                  </a:prstClr>
                </a:solidFill>
                <a:latin typeface="Arial" panose="020B0604020202020204" pitchFamily="34" charset="0"/>
              </a:rPr>
              <a:t>OR</a:t>
            </a:r>
          </a:p>
          <a:p>
            <a:pPr lvl="0">
              <a:spcBef>
                <a:spcPts val="0"/>
              </a:spcBef>
              <a:buClr>
                <a:srgbClr val="222222"/>
              </a:buClr>
            </a:pPr>
            <a:endParaRPr lang="en-US" sz="1900" dirty="0">
              <a:solidFill>
                <a:prstClr val="black"/>
              </a:solidFill>
              <a:latin typeface="Arial" panose="020B0604020202020204" pitchFamily="34" charset="0"/>
            </a:endParaRPr>
          </a:p>
          <a:p>
            <a:pPr lvl="0">
              <a:spcBef>
                <a:spcPts val="0"/>
              </a:spcBef>
              <a:buClr>
                <a:srgbClr val="222222"/>
              </a:buClr>
            </a:pPr>
            <a:r>
              <a:rPr lang="en-US" sz="1900" dirty="0">
                <a:solidFill>
                  <a:prstClr val="black"/>
                </a:solidFill>
                <a:latin typeface="Arial" panose="020B0604020202020204" pitchFamily="34" charset="0"/>
              </a:rPr>
              <a:t>This program has received no external support</a:t>
            </a:r>
          </a:p>
          <a:p>
            <a:pPr marL="685800" indent="-685800" fontAlgn="auto">
              <a:spcBef>
                <a:spcPts val="0"/>
              </a:spcBef>
              <a:spcAft>
                <a:spcPts val="0"/>
              </a:spcAft>
              <a:buFont typeface="Arial"/>
              <a:buChar char="•"/>
              <a:defRPr/>
            </a:pPr>
            <a:endParaRPr lang="en-US" sz="2800" dirty="0">
              <a:solidFill>
                <a:srgbClr val="807F83"/>
              </a:solidFill>
              <a:latin typeface="Arial"/>
              <a:cs typeface="Arial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6000" b="1" dirty="0">
              <a:solidFill>
                <a:srgbClr val="807F83"/>
              </a:solidFill>
              <a:latin typeface="Arial"/>
              <a:cs typeface="Arial Unicode MS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36538" y="79928"/>
            <a:ext cx="8653462" cy="61555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1200"/>
              </a:spcAft>
              <a:defRPr/>
            </a:pPr>
            <a:r>
              <a:rPr lang="en-US" sz="4400" b="1" dirty="0">
                <a:solidFill>
                  <a:srgbClr val="3B1B70"/>
                </a:solidFill>
                <a:latin typeface="Arial"/>
                <a:cs typeface="Arial Unicode MS"/>
              </a:rPr>
              <a:t>Scientific Planning Committee COI Disclosures</a:t>
            </a:r>
          </a:p>
          <a:p>
            <a:pPr marL="342900" indent="-342900" fontAlgn="auto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/>
            </a:pPr>
            <a:r>
              <a:rPr lang="en-CA" sz="2400" dirty="0">
                <a:latin typeface="Arial" panose="020B0604020202020204" pitchFamily="34" charset="0"/>
              </a:rPr>
              <a:t>SPC Member: </a:t>
            </a:r>
            <a:r>
              <a:rPr lang="en-CA" sz="2400" dirty="0">
                <a:solidFill>
                  <a:srgbClr val="FF0000"/>
                </a:solidFill>
                <a:latin typeface="Arial" panose="020B0604020202020204" pitchFamily="34" charset="0"/>
              </a:rPr>
              <a:t>[SPC member’s name]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dirty="0">
                <a:latin typeface="Arial" panose="020B0604020202020204" pitchFamily="34" charset="0"/>
              </a:rPr>
              <a:t>Nothing to disclose</a:t>
            </a:r>
          </a:p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2000" b="1" dirty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</a:rPr>
              <a:t>OR</a:t>
            </a:r>
            <a:endParaRPr lang="en-US" sz="2000" b="1" dirty="0">
              <a:solidFill>
                <a:schemeClr val="bg1">
                  <a:lumMod val="65000"/>
                </a:schemeClr>
              </a:solidFill>
            </a:endParaRPr>
          </a:p>
          <a:p>
            <a:pPr marL="342900" indent="-342900"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CA" sz="2400" dirty="0">
                <a:latin typeface="Arial" panose="020B0604020202020204" pitchFamily="34" charset="0"/>
              </a:rPr>
              <a:t>Relationships with financial sponsors: </a:t>
            </a:r>
            <a:r>
              <a:rPr lang="en-CA" sz="2400" dirty="0">
                <a:solidFill>
                  <a:srgbClr val="FF0000"/>
                </a:solidFill>
                <a:latin typeface="Arial" panose="020B0604020202020204" pitchFamily="34" charset="0"/>
              </a:rPr>
              <a:t>[disclose below]</a:t>
            </a:r>
            <a:endParaRPr lang="en-CA" sz="2400" dirty="0">
              <a:latin typeface="Arial" panose="020B0604020202020204" pitchFamily="34" charset="0"/>
            </a:endParaRPr>
          </a:p>
          <a:p>
            <a:pPr marL="800100" lvl="1" indent="-342900"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CA" sz="2400" dirty="0">
                <a:solidFill>
                  <a:srgbClr val="FF0000"/>
                </a:solidFill>
                <a:latin typeface="Arial" panose="020B0604020202020204" pitchFamily="34" charset="0"/>
              </a:rPr>
              <a:t>Grants/Research Support: [</a:t>
            </a:r>
            <a:r>
              <a:rPr lang="en-CA" sz="2400" dirty="0" err="1">
                <a:solidFill>
                  <a:srgbClr val="FF0000"/>
                </a:solidFill>
                <a:latin typeface="Arial" panose="020B0604020202020204" pitchFamily="34" charset="0"/>
              </a:rPr>
              <a:t>PharmaCorp</a:t>
            </a:r>
            <a:r>
              <a:rPr lang="en-CA" sz="2400" dirty="0">
                <a:solidFill>
                  <a:srgbClr val="FF0000"/>
                </a:solidFill>
                <a:latin typeface="Arial" panose="020B0604020202020204" pitchFamily="34" charset="0"/>
              </a:rPr>
              <a:t> ABC]</a:t>
            </a:r>
          </a:p>
          <a:p>
            <a:pPr marL="800100" lvl="1" indent="-342900"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CA" sz="2400" dirty="0">
                <a:solidFill>
                  <a:srgbClr val="FF0000"/>
                </a:solidFill>
                <a:latin typeface="Arial" panose="020B0604020202020204" pitchFamily="34" charset="0"/>
              </a:rPr>
              <a:t>Speakers Bureau/Honoraria: [XYZ Biopharmaceuticals Ltd.]</a:t>
            </a:r>
          </a:p>
          <a:p>
            <a:pPr marL="800100" lvl="1" indent="-342900"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CA" sz="2400" dirty="0">
                <a:solidFill>
                  <a:srgbClr val="FF0000"/>
                </a:solidFill>
                <a:latin typeface="Arial" panose="020B0604020202020204" pitchFamily="34" charset="0"/>
              </a:rPr>
              <a:t>Consulting Fees: </a:t>
            </a:r>
            <a:r>
              <a:rPr lang="en-CA" sz="2400" dirty="0" err="1">
                <a:solidFill>
                  <a:srgbClr val="FF0000"/>
                </a:solidFill>
                <a:latin typeface="Arial" panose="020B0604020202020204" pitchFamily="34" charset="0"/>
              </a:rPr>
              <a:t>MedX</a:t>
            </a:r>
            <a:r>
              <a:rPr lang="en-CA" sz="2400" dirty="0">
                <a:solidFill>
                  <a:srgbClr val="FF0000"/>
                </a:solidFill>
                <a:latin typeface="Arial" panose="020B0604020202020204" pitchFamily="34" charset="0"/>
              </a:rPr>
              <a:t> Group Inc.</a:t>
            </a:r>
          </a:p>
          <a:p>
            <a:pPr marL="800100" lvl="1" indent="-342900"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CA" sz="2400" dirty="0">
                <a:solidFill>
                  <a:srgbClr val="FF0000"/>
                </a:solidFill>
                <a:latin typeface="Arial" panose="020B0604020202020204" pitchFamily="34" charset="0"/>
              </a:rPr>
              <a:t>Patents: [Widget ABC]</a:t>
            </a:r>
          </a:p>
          <a:p>
            <a:pPr marL="800100" lvl="1" indent="-342900"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CA" sz="2400" dirty="0">
                <a:solidFill>
                  <a:srgbClr val="FF0000"/>
                </a:solidFill>
                <a:latin typeface="Arial" panose="020B0604020202020204" pitchFamily="34" charset="0"/>
              </a:rPr>
              <a:t>Other: [Employee of XXY Hospital Group]</a:t>
            </a:r>
            <a:endParaRPr lang="en-US" sz="2400" dirty="0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362244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>
                <a:solidFill>
                  <a:srgbClr val="3B1B70"/>
                </a:solidFill>
                <a:cs typeface="Arial Unicode MS"/>
              </a:rPr>
              <a:t>Mitigating Potential Bias</a:t>
            </a:r>
            <a:endParaRPr lang="en-CA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2611" y="1417638"/>
            <a:ext cx="8229600" cy="4525963"/>
          </a:xfrm>
        </p:spPr>
        <p:txBody>
          <a:bodyPr/>
          <a:lstStyle/>
          <a:p>
            <a:pPr marL="0" lvl="0" indent="0">
              <a:spcBef>
                <a:spcPts val="600"/>
              </a:spcBef>
              <a:spcAft>
                <a:spcPts val="600"/>
              </a:spcAft>
              <a:buSzTx/>
              <a:buNone/>
            </a:pPr>
            <a:r>
              <a:rPr lang="en-US" sz="2400" b="1" dirty="0">
                <a:solidFill>
                  <a:prstClr val="white">
                    <a:lumMod val="65000"/>
                  </a:prstClr>
                </a:solidFill>
                <a:latin typeface="Arial" panose="020B0604020202020204" pitchFamily="34" charset="0"/>
                <a:cs typeface="Arial" pitchFamily="34" charset="0"/>
              </a:rPr>
              <a:t>Examples:</a:t>
            </a:r>
          </a:p>
          <a:p>
            <a:pPr marL="0" lvl="0" indent="0">
              <a:spcBef>
                <a:spcPts val="600"/>
              </a:spcBef>
              <a:spcAft>
                <a:spcPts val="600"/>
              </a:spcAft>
              <a:buSzTx/>
              <a:buNone/>
            </a:pPr>
            <a:r>
              <a:rPr lang="en-US" sz="2400" dirty="0">
                <a:solidFill>
                  <a:prstClr val="white">
                    <a:lumMod val="65000"/>
                  </a:prstClr>
                </a:solidFill>
                <a:latin typeface="Arial" panose="020B0604020202020204" pitchFamily="34" charset="0"/>
                <a:cs typeface="Arial" pitchFamily="34" charset="0"/>
              </a:rPr>
              <a:t>The scientific planning committee may ask:</a:t>
            </a:r>
          </a:p>
          <a:p>
            <a:pPr marL="457200" lvl="0" indent="-457200">
              <a:spcBef>
                <a:spcPts val="600"/>
              </a:spcBef>
              <a:spcAft>
                <a:spcPts val="600"/>
              </a:spcAft>
              <a:buSzTx/>
            </a:pPr>
            <a:r>
              <a:rPr lang="en-US" sz="2400" dirty="0">
                <a:solidFill>
                  <a:prstClr val="white">
                    <a:lumMod val="65000"/>
                  </a:prstClr>
                </a:solidFill>
                <a:latin typeface="Arial" panose="020B0604020202020204" pitchFamily="34" charset="0"/>
                <a:cs typeface="Arial" pitchFamily="34" charset="0"/>
              </a:rPr>
              <a:t>the speaker to alter the focus of the talk to limit the areas where potential sources of bias is significant.</a:t>
            </a:r>
          </a:p>
          <a:p>
            <a:pPr marL="457200" lvl="0" indent="-457200">
              <a:spcBef>
                <a:spcPts val="600"/>
              </a:spcBef>
              <a:spcAft>
                <a:spcPts val="600"/>
              </a:spcAft>
              <a:buSzTx/>
            </a:pPr>
            <a:r>
              <a:rPr lang="en-US" sz="2400" dirty="0">
                <a:solidFill>
                  <a:prstClr val="white">
                    <a:lumMod val="65000"/>
                  </a:prstClr>
                </a:solidFill>
                <a:latin typeface="Arial" panose="020B0604020202020204" pitchFamily="34" charset="0"/>
                <a:cs typeface="Arial" pitchFamily="34" charset="0"/>
              </a:rPr>
              <a:t>to change the topic, but the same speaker be used.</a:t>
            </a:r>
          </a:p>
          <a:p>
            <a:pPr marL="457200" lvl="0" indent="-457200">
              <a:spcBef>
                <a:spcPts val="600"/>
              </a:spcBef>
              <a:spcAft>
                <a:spcPts val="600"/>
              </a:spcAft>
              <a:buSzTx/>
            </a:pPr>
            <a:r>
              <a:rPr lang="en-US" sz="2400" dirty="0">
                <a:solidFill>
                  <a:prstClr val="white">
                    <a:lumMod val="65000"/>
                  </a:prstClr>
                </a:solidFill>
                <a:latin typeface="Arial" panose="020B0604020202020204" pitchFamily="34" charset="0"/>
                <a:cs typeface="Arial" pitchFamily="34" charset="0"/>
              </a:rPr>
              <a:t>for a peer review of the content to ensure that the principles of scientific integrity, objectivity and balance have been respected.</a:t>
            </a:r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41401480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/>
              <a:t>Overall Learning Objectives</a:t>
            </a:r>
            <a:endParaRPr lang="en-CA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spcBef>
                <a:spcPct val="20000"/>
              </a:spcBef>
              <a:buNone/>
            </a:pPr>
            <a:r>
              <a:rPr lang="en-US" dirty="0">
                <a:solidFill>
                  <a:prstClr val="black"/>
                </a:solidFill>
              </a:rPr>
              <a:t>At the end of this </a:t>
            </a:r>
            <a:r>
              <a:rPr lang="en-CA" dirty="0">
                <a:solidFill>
                  <a:srgbClr val="FF0000"/>
                </a:solidFill>
                <a:latin typeface="Arial" panose="020B0604020202020204" pitchFamily="34" charset="0"/>
              </a:rPr>
              <a:t>[</a:t>
            </a:r>
            <a:r>
              <a:rPr lang="en-US" dirty="0">
                <a:solidFill>
                  <a:srgbClr val="FF0000"/>
                </a:solidFill>
                <a:latin typeface="Arial" panose="020B0604020202020204" pitchFamily="34" charset="0"/>
              </a:rPr>
              <a:t>activity, conference, course, webinar, etc.</a:t>
            </a:r>
            <a:r>
              <a:rPr lang="en-CA" dirty="0">
                <a:solidFill>
                  <a:srgbClr val="FF0000"/>
                </a:solidFill>
                <a:latin typeface="Arial" panose="020B0604020202020204" pitchFamily="34" charset="0"/>
              </a:rPr>
              <a:t>]</a:t>
            </a:r>
            <a:r>
              <a:rPr lang="en-US" dirty="0">
                <a:solidFill>
                  <a:prstClr val="black"/>
                </a:solidFill>
              </a:rPr>
              <a:t>, participants will be able to …</a:t>
            </a:r>
            <a:endParaRPr lang="en-CA" dirty="0"/>
          </a:p>
          <a:p>
            <a:pPr marL="971550" lvl="1" indent="-514350">
              <a:buFont typeface="+mj-lt"/>
              <a:buAutoNum type="arabicPeriod"/>
            </a:pPr>
            <a:r>
              <a:rPr lang="en-CA" dirty="0">
                <a:solidFill>
                  <a:srgbClr val="FF0000"/>
                </a:solidFill>
                <a:latin typeface="Arial" panose="020B0604020202020204" pitchFamily="34" charset="0"/>
              </a:rPr>
              <a:t>[</a:t>
            </a:r>
            <a:r>
              <a:rPr lang="en-US" dirty="0">
                <a:solidFill>
                  <a:srgbClr val="FF0000"/>
                </a:solidFill>
                <a:latin typeface="Arial" panose="020B0604020202020204" pitchFamily="34" charset="0"/>
              </a:rPr>
              <a:t>Learning objective #1</a:t>
            </a:r>
            <a:r>
              <a:rPr lang="en-CA" dirty="0">
                <a:solidFill>
                  <a:srgbClr val="FF0000"/>
                </a:solidFill>
                <a:latin typeface="Arial" panose="020B0604020202020204" pitchFamily="34" charset="0"/>
              </a:rPr>
              <a:t>]</a:t>
            </a:r>
            <a:endParaRPr lang="en-US" dirty="0"/>
          </a:p>
          <a:p>
            <a:pPr marL="971550" lvl="1" indent="-514350">
              <a:buFont typeface="+mj-lt"/>
              <a:buAutoNum type="arabicPeriod"/>
            </a:pPr>
            <a:r>
              <a:rPr lang="en-CA" dirty="0">
                <a:solidFill>
                  <a:srgbClr val="FF0000"/>
                </a:solidFill>
                <a:latin typeface="Arial" panose="020B0604020202020204" pitchFamily="34" charset="0"/>
              </a:rPr>
              <a:t>[</a:t>
            </a:r>
            <a:r>
              <a:rPr lang="en-US" dirty="0">
                <a:solidFill>
                  <a:srgbClr val="FF0000"/>
                </a:solidFill>
                <a:latin typeface="Arial" panose="020B0604020202020204" pitchFamily="34" charset="0"/>
              </a:rPr>
              <a:t>Learning objective #2</a:t>
            </a:r>
            <a:r>
              <a:rPr lang="en-CA" dirty="0">
                <a:solidFill>
                  <a:srgbClr val="FF0000"/>
                </a:solidFill>
                <a:latin typeface="Arial" panose="020B0604020202020204" pitchFamily="34" charset="0"/>
              </a:rPr>
              <a:t>]</a:t>
            </a:r>
            <a:endParaRPr lang="en-US" dirty="0">
              <a:solidFill>
                <a:srgbClr val="FF0000"/>
              </a:solidFill>
            </a:endParaRPr>
          </a:p>
          <a:p>
            <a:pPr marL="971550" lvl="1" indent="-514350">
              <a:buFont typeface="+mj-lt"/>
              <a:buAutoNum type="arabicPeriod"/>
            </a:pPr>
            <a:r>
              <a:rPr lang="en-CA" dirty="0">
                <a:solidFill>
                  <a:srgbClr val="FF0000"/>
                </a:solidFill>
                <a:latin typeface="Arial" panose="020B0604020202020204" pitchFamily="34" charset="0"/>
              </a:rPr>
              <a:t>[</a:t>
            </a:r>
            <a:r>
              <a:rPr lang="en-US" dirty="0">
                <a:solidFill>
                  <a:srgbClr val="FF0000"/>
                </a:solidFill>
                <a:latin typeface="Arial" panose="020B0604020202020204" pitchFamily="34" charset="0"/>
              </a:rPr>
              <a:t>Learning objective #3</a:t>
            </a:r>
            <a:r>
              <a:rPr lang="en-CA" dirty="0">
                <a:solidFill>
                  <a:srgbClr val="FF0000"/>
                </a:solidFill>
                <a:latin typeface="Arial" panose="020B0604020202020204" pitchFamily="34" charset="0"/>
              </a:rPr>
              <a:t>] ….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06150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1" descr="intro_title_page_medicine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5" name="TextBox 4"/>
          <p:cNvSpPr txBox="1">
            <a:spLocks noChangeArrowheads="1"/>
          </p:cNvSpPr>
          <p:nvPr/>
        </p:nvSpPr>
        <p:spPr bwMode="auto">
          <a:xfrm>
            <a:off x="342534" y="1610580"/>
            <a:ext cx="8005762" cy="28623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US" sz="6000" b="1" dirty="0">
                <a:solidFill>
                  <a:srgbClr val="3C1B71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rPr>
              <a:t>Name of Individual Session / Presentation </a:t>
            </a:r>
          </a:p>
        </p:txBody>
      </p:sp>
    </p:spTree>
    <p:extLst>
      <p:ext uri="{BB962C8B-B14F-4D97-AF65-F5344CB8AC3E}">
        <p14:creationId xmlns:p14="http://schemas.microsoft.com/office/powerpoint/2010/main" val="35425845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Bef>
                <a:spcPts val="0"/>
              </a:spcBef>
              <a:defRPr/>
            </a:pPr>
            <a:r>
              <a:rPr lang="en-US" sz="4400" dirty="0">
                <a:solidFill>
                  <a:srgbClr val="3B1B70"/>
                </a:solidFill>
                <a:cs typeface="Arial Unicode MS"/>
              </a:rPr>
              <a:t>Speaker COI Disclosure</a:t>
            </a:r>
            <a:endParaRPr lang="en-CA" sz="4400" dirty="0">
              <a:latin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6174" y="1253448"/>
            <a:ext cx="8080625" cy="4872716"/>
          </a:xfrm>
        </p:spPr>
        <p:txBody>
          <a:bodyPr/>
          <a:lstStyle/>
          <a:p>
            <a:pPr marL="342900" lvl="0" indent="-342900">
              <a:spcAft>
                <a:spcPts val="1200"/>
              </a:spcAft>
              <a:buSzTx/>
            </a:pPr>
            <a:r>
              <a:rPr lang="en-CA" sz="2400" dirty="0">
                <a:solidFill>
                  <a:prstClr val="black"/>
                </a:solidFill>
                <a:latin typeface="Arial" panose="020B0604020202020204" pitchFamily="34" charset="0"/>
                <a:cs typeface="Arial" pitchFamily="34" charset="0"/>
              </a:rPr>
              <a:t>Presenter: </a:t>
            </a:r>
            <a:r>
              <a:rPr lang="en-CA" sz="2400" dirty="0">
                <a:solidFill>
                  <a:srgbClr val="FF0000"/>
                </a:solidFill>
                <a:latin typeface="Arial" panose="020B0604020202020204" pitchFamily="34" charset="0"/>
                <a:cs typeface="Arial" pitchFamily="34" charset="0"/>
              </a:rPr>
              <a:t>[Speaker’s name]</a:t>
            </a:r>
          </a:p>
          <a:p>
            <a:pPr marL="342900" lvl="0" indent="-342900">
              <a:spcAft>
                <a:spcPts val="1200"/>
              </a:spcAft>
              <a:buSzTx/>
            </a:pPr>
            <a:r>
              <a:rPr lang="en-US" sz="2400" dirty="0">
                <a:solidFill>
                  <a:prstClr val="black"/>
                </a:solidFill>
                <a:latin typeface="Arial" panose="020B0604020202020204" pitchFamily="34" charset="0"/>
                <a:cs typeface="Arial" pitchFamily="34" charset="0"/>
              </a:rPr>
              <a:t>Nothing to disclose</a:t>
            </a:r>
          </a:p>
          <a:p>
            <a:pPr marL="0" lvl="0" indent="0">
              <a:spcBef>
                <a:spcPts val="600"/>
              </a:spcBef>
              <a:spcAft>
                <a:spcPts val="600"/>
              </a:spcAft>
              <a:buSzTx/>
              <a:buNone/>
            </a:pPr>
            <a:r>
              <a:rPr lang="en-US" sz="2400" b="1" dirty="0">
                <a:solidFill>
                  <a:prstClr val="white">
                    <a:lumMod val="65000"/>
                  </a:prstClr>
                </a:solidFill>
                <a:latin typeface="Arial" panose="020B0604020202020204" pitchFamily="34" charset="0"/>
                <a:cs typeface="Arial" pitchFamily="34" charset="0"/>
              </a:rPr>
              <a:t>OR</a:t>
            </a:r>
            <a:endParaRPr lang="en-US" sz="2400" dirty="0">
              <a:solidFill>
                <a:prstClr val="black"/>
              </a:solidFill>
              <a:latin typeface="Calibri" pitchFamily="34" charset="0"/>
              <a:cs typeface="Arial" pitchFamily="34" charset="0"/>
            </a:endParaRPr>
          </a:p>
          <a:p>
            <a:pPr marL="342900" lvl="0" indent="-342900">
              <a:spcBef>
                <a:spcPts val="1800"/>
              </a:spcBef>
              <a:spcAft>
                <a:spcPts val="600"/>
              </a:spcAft>
              <a:buSzTx/>
            </a:pPr>
            <a:r>
              <a:rPr lang="en-CA" sz="2400" dirty="0">
                <a:solidFill>
                  <a:prstClr val="black"/>
                </a:solidFill>
                <a:latin typeface="Arial" panose="020B0604020202020204" pitchFamily="34" charset="0"/>
                <a:cs typeface="Arial" pitchFamily="34" charset="0"/>
              </a:rPr>
              <a:t>Relationships with financial sponsors: </a:t>
            </a:r>
            <a:r>
              <a:rPr lang="en-CA" sz="2400" dirty="0">
                <a:solidFill>
                  <a:srgbClr val="FF0000"/>
                </a:solidFill>
                <a:latin typeface="Arial" panose="020B0604020202020204" pitchFamily="34" charset="0"/>
                <a:cs typeface="Arial" pitchFamily="34" charset="0"/>
              </a:rPr>
              <a:t>[disclose below]</a:t>
            </a:r>
            <a:endParaRPr lang="en-CA" sz="2400" dirty="0">
              <a:solidFill>
                <a:prstClr val="black"/>
              </a:solidFill>
              <a:latin typeface="Arial" panose="020B0604020202020204" pitchFamily="34" charset="0"/>
              <a:cs typeface="Arial" pitchFamily="34" charset="0"/>
            </a:endParaRPr>
          </a:p>
          <a:p>
            <a:pPr marL="800100" lvl="1" indent="-342900">
              <a:spcBef>
                <a:spcPct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CA" sz="2400" dirty="0">
                <a:solidFill>
                  <a:srgbClr val="FF0000"/>
                </a:solidFill>
                <a:latin typeface="Arial" panose="020B0604020202020204" pitchFamily="34" charset="0"/>
                <a:cs typeface="Arial" pitchFamily="34" charset="0"/>
              </a:rPr>
              <a:t>Grants/Research Support: [</a:t>
            </a:r>
            <a:r>
              <a:rPr lang="en-CA" sz="2400" dirty="0" err="1">
                <a:solidFill>
                  <a:srgbClr val="FF0000"/>
                </a:solidFill>
                <a:latin typeface="Arial" panose="020B0604020202020204" pitchFamily="34" charset="0"/>
                <a:cs typeface="Arial" pitchFamily="34" charset="0"/>
              </a:rPr>
              <a:t>PharmaCorp</a:t>
            </a:r>
            <a:r>
              <a:rPr lang="en-CA" sz="2400" dirty="0">
                <a:solidFill>
                  <a:srgbClr val="FF0000"/>
                </a:solidFill>
                <a:latin typeface="Arial" panose="020B0604020202020204" pitchFamily="34" charset="0"/>
                <a:cs typeface="Arial" pitchFamily="34" charset="0"/>
              </a:rPr>
              <a:t> ABC]</a:t>
            </a:r>
          </a:p>
          <a:p>
            <a:pPr marL="800100" lvl="1" indent="-342900">
              <a:spcBef>
                <a:spcPct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CA" sz="2400" dirty="0">
                <a:solidFill>
                  <a:srgbClr val="FF0000"/>
                </a:solidFill>
                <a:latin typeface="Arial" panose="020B0604020202020204" pitchFamily="34" charset="0"/>
                <a:cs typeface="Arial" pitchFamily="34" charset="0"/>
              </a:rPr>
              <a:t>Speakers Bureau/Honoraria: [XYZ Biopharmaceuticals Ltd.]</a:t>
            </a:r>
          </a:p>
          <a:p>
            <a:pPr marL="800100" lvl="1" indent="-342900">
              <a:spcBef>
                <a:spcPct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CA" sz="2400" dirty="0">
                <a:solidFill>
                  <a:srgbClr val="FF0000"/>
                </a:solidFill>
                <a:latin typeface="Arial" panose="020B0604020202020204" pitchFamily="34" charset="0"/>
                <a:cs typeface="Arial" pitchFamily="34" charset="0"/>
              </a:rPr>
              <a:t>Consulting Fees: </a:t>
            </a:r>
            <a:r>
              <a:rPr lang="en-CA" sz="2400" dirty="0" err="1">
                <a:solidFill>
                  <a:srgbClr val="FF0000"/>
                </a:solidFill>
                <a:latin typeface="Arial" panose="020B0604020202020204" pitchFamily="34" charset="0"/>
                <a:cs typeface="Arial" pitchFamily="34" charset="0"/>
              </a:rPr>
              <a:t>MedX</a:t>
            </a:r>
            <a:r>
              <a:rPr lang="en-CA" sz="2400" dirty="0">
                <a:solidFill>
                  <a:srgbClr val="FF0000"/>
                </a:solidFill>
                <a:latin typeface="Arial" panose="020B0604020202020204" pitchFamily="34" charset="0"/>
                <a:cs typeface="Arial" pitchFamily="34" charset="0"/>
              </a:rPr>
              <a:t> Group Inc.</a:t>
            </a:r>
          </a:p>
          <a:p>
            <a:pPr marL="800100" lvl="1" indent="-342900">
              <a:spcBef>
                <a:spcPct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CA" sz="2400" dirty="0">
                <a:solidFill>
                  <a:srgbClr val="FF0000"/>
                </a:solidFill>
                <a:latin typeface="Arial" panose="020B0604020202020204" pitchFamily="34" charset="0"/>
                <a:cs typeface="Arial" pitchFamily="34" charset="0"/>
              </a:rPr>
              <a:t>Patents: [Widget ABC]</a:t>
            </a:r>
          </a:p>
          <a:p>
            <a:pPr marL="800100" lvl="1" indent="-342900">
              <a:spcBef>
                <a:spcPct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CA" sz="2400" dirty="0">
                <a:solidFill>
                  <a:srgbClr val="FF0000"/>
                </a:solidFill>
                <a:latin typeface="Arial" panose="020B0604020202020204" pitchFamily="34" charset="0"/>
                <a:cs typeface="Arial" pitchFamily="34" charset="0"/>
              </a:rPr>
              <a:t>Other: [Employee of XXY Hospital Group]</a:t>
            </a:r>
            <a:endParaRPr lang="en-US" sz="2400" dirty="0">
              <a:solidFill>
                <a:srgbClr val="FF0000"/>
              </a:solidFill>
              <a:latin typeface="Arial" panose="020B0604020202020204" pitchFamily="34" charset="0"/>
              <a:cs typeface="Arial" pitchFamily="34" charset="0"/>
            </a:endParaRPr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12904620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z="4400" dirty="0"/>
              <a:t>Session Specific Learning Objectives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spcBef>
                <a:spcPct val="20000"/>
              </a:spcBef>
              <a:buNone/>
            </a:pPr>
            <a:r>
              <a:rPr lang="en-US" dirty="0">
                <a:solidFill>
                  <a:prstClr val="black"/>
                </a:solidFill>
              </a:rPr>
              <a:t>At the end of this </a:t>
            </a:r>
            <a:r>
              <a:rPr lang="en-CA" dirty="0">
                <a:solidFill>
                  <a:srgbClr val="FF0000"/>
                </a:solidFill>
                <a:latin typeface="Arial" panose="020B0604020202020204" pitchFamily="34" charset="0"/>
              </a:rPr>
              <a:t>[</a:t>
            </a:r>
            <a:r>
              <a:rPr lang="en-US" dirty="0">
                <a:solidFill>
                  <a:srgbClr val="FF0000"/>
                </a:solidFill>
                <a:latin typeface="Arial" panose="020B0604020202020204" pitchFamily="34" charset="0"/>
              </a:rPr>
              <a:t>session, presentation, etc.</a:t>
            </a:r>
            <a:r>
              <a:rPr lang="en-CA" dirty="0">
                <a:solidFill>
                  <a:srgbClr val="FF0000"/>
                </a:solidFill>
                <a:latin typeface="Arial" panose="020B0604020202020204" pitchFamily="34" charset="0"/>
              </a:rPr>
              <a:t>]</a:t>
            </a:r>
            <a:r>
              <a:rPr lang="en-US" dirty="0">
                <a:solidFill>
                  <a:prstClr val="black"/>
                </a:solidFill>
              </a:rPr>
              <a:t>, participants will be able to …</a:t>
            </a:r>
            <a:endParaRPr lang="en-CA" dirty="0"/>
          </a:p>
          <a:p>
            <a:pPr marL="971550" lvl="1" indent="-514350">
              <a:buFont typeface="+mj-lt"/>
              <a:buAutoNum type="arabicPeriod"/>
            </a:pPr>
            <a:r>
              <a:rPr lang="en-CA" dirty="0">
                <a:solidFill>
                  <a:srgbClr val="FF0000"/>
                </a:solidFill>
                <a:latin typeface="Arial" panose="020B0604020202020204" pitchFamily="34" charset="0"/>
              </a:rPr>
              <a:t>[</a:t>
            </a:r>
            <a:r>
              <a:rPr lang="en-US" dirty="0">
                <a:solidFill>
                  <a:srgbClr val="FF0000"/>
                </a:solidFill>
                <a:latin typeface="Arial" panose="020B0604020202020204" pitchFamily="34" charset="0"/>
              </a:rPr>
              <a:t>Learning objective #1</a:t>
            </a:r>
            <a:r>
              <a:rPr lang="en-CA" dirty="0">
                <a:solidFill>
                  <a:srgbClr val="FF0000"/>
                </a:solidFill>
                <a:latin typeface="Arial" panose="020B0604020202020204" pitchFamily="34" charset="0"/>
              </a:rPr>
              <a:t>]</a:t>
            </a:r>
            <a:endParaRPr lang="en-US" dirty="0"/>
          </a:p>
          <a:p>
            <a:pPr marL="971550" lvl="1" indent="-514350">
              <a:buFont typeface="+mj-lt"/>
              <a:buAutoNum type="arabicPeriod"/>
            </a:pPr>
            <a:r>
              <a:rPr lang="en-CA" dirty="0">
                <a:solidFill>
                  <a:srgbClr val="FF0000"/>
                </a:solidFill>
                <a:latin typeface="Arial" panose="020B0604020202020204" pitchFamily="34" charset="0"/>
              </a:rPr>
              <a:t>[</a:t>
            </a:r>
            <a:r>
              <a:rPr lang="en-US" dirty="0">
                <a:solidFill>
                  <a:srgbClr val="FF0000"/>
                </a:solidFill>
                <a:latin typeface="Arial" panose="020B0604020202020204" pitchFamily="34" charset="0"/>
              </a:rPr>
              <a:t>Learning objective #2</a:t>
            </a:r>
            <a:r>
              <a:rPr lang="en-CA" dirty="0">
                <a:solidFill>
                  <a:srgbClr val="FF0000"/>
                </a:solidFill>
                <a:latin typeface="Arial" panose="020B0604020202020204" pitchFamily="34" charset="0"/>
              </a:rPr>
              <a:t>]</a:t>
            </a:r>
            <a:r>
              <a:rPr lang="en-CA" dirty="0">
                <a:solidFill>
                  <a:srgbClr val="FF0000"/>
                </a:solidFill>
              </a:rPr>
              <a:t>….</a:t>
            </a:r>
            <a:endParaRPr lang="en-US" dirty="0">
              <a:solidFill>
                <a:srgbClr val="FF0000"/>
              </a:solidFill>
            </a:endParaRPr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09080651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84EBC0-C92C-96E2-320D-8E24E01530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AI Disclosure</a:t>
            </a:r>
            <a:endParaRPr lang="en-C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D04D16-1C82-2E58-9DAB-A312E43C3E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/>
              <a:t>This presentation has made use of artificial intelligence (AI) to… </a:t>
            </a:r>
            <a:r>
              <a:rPr lang="en-US" dirty="0">
                <a:solidFill>
                  <a:srgbClr val="FF0000"/>
                </a:solidFill>
              </a:rPr>
              <a:t>(examples: summarize content, generate ideas, create visuals, etc.)</a:t>
            </a:r>
            <a:endParaRPr lang="en-CA" dirty="0">
              <a:solidFill>
                <a:srgbClr val="FF0000"/>
              </a:solidFill>
            </a:endParaRPr>
          </a:p>
          <a:p>
            <a:r>
              <a:rPr lang="en-CA" dirty="0"/>
              <a:t>All AI generated content has been reviewed by an expert for accuracy and the removal of bias.</a:t>
            </a:r>
          </a:p>
        </p:txBody>
      </p:sp>
    </p:spTree>
    <p:extLst>
      <p:ext uri="{BB962C8B-B14F-4D97-AF65-F5344CB8AC3E}">
        <p14:creationId xmlns:p14="http://schemas.microsoft.com/office/powerpoint/2010/main" val="14627966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186</TotalTime>
  <Words>879</Words>
  <Application>Microsoft Office PowerPoint</Application>
  <PresentationFormat>On-screen Show (4:3)</PresentationFormat>
  <Paragraphs>95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Arial Unicode MS</vt:lpstr>
      <vt:lpstr>Calibri</vt:lpstr>
      <vt:lpstr>Office Theme</vt:lpstr>
      <vt:lpstr>PowerPoint Presentation</vt:lpstr>
      <vt:lpstr>PowerPoint Presentation</vt:lpstr>
      <vt:lpstr>PowerPoint Presentation</vt:lpstr>
      <vt:lpstr>Mitigating Potential Bias</vt:lpstr>
      <vt:lpstr>Overall Learning Objectives</vt:lpstr>
      <vt:lpstr>PowerPoint Presentation</vt:lpstr>
      <vt:lpstr>Speaker COI Disclosure</vt:lpstr>
      <vt:lpstr>Session Specific Learning Objectives</vt:lpstr>
      <vt:lpstr>AI Disclosure</vt:lpstr>
    </vt:vector>
  </TitlesOfParts>
  <Company>UWO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Jennifer Wilson</dc:creator>
  <cp:lastModifiedBy>Larissa Husarewych</cp:lastModifiedBy>
  <cp:revision>53</cp:revision>
  <cp:lastPrinted>2012-01-12T15:01:17Z</cp:lastPrinted>
  <dcterms:created xsi:type="dcterms:W3CDTF">2011-12-23T15:22:14Z</dcterms:created>
  <dcterms:modified xsi:type="dcterms:W3CDTF">2025-11-28T14:36:16Z</dcterms:modified>
</cp:coreProperties>
</file>