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8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Override3.xml" ContentType="application/vnd.openxmlformats-officedocument.themeOverride+xml"/>
  <Override PartName="/ppt/theme/themeOverride2.xml" ContentType="application/vnd.openxmlformats-officedocument.themeOverride+xml"/>
  <Override PartName="/ppt/theme/themeOverride1.xml" ContentType="application/vnd.openxmlformats-officedocument.themeOverride+xml"/>
  <Override PartName="/ppt/theme/theme3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366" r:id="rId2"/>
    <p:sldId id="367" r:id="rId3"/>
    <p:sldId id="391" r:id="rId4"/>
    <p:sldId id="405" r:id="rId5"/>
    <p:sldId id="357" r:id="rId6"/>
    <p:sldId id="400" r:id="rId7"/>
    <p:sldId id="401" r:id="rId8"/>
    <p:sldId id="406" r:id="rId9"/>
    <p:sldId id="402" r:id="rId10"/>
    <p:sldId id="403" r:id="rId11"/>
    <p:sldId id="404" r:id="rId12"/>
    <p:sldId id="399" r:id="rId13"/>
    <p:sldId id="372" r:id="rId14"/>
  </p:sldIdLst>
  <p:sldSz cx="9144000" cy="6858000" type="screen4x3"/>
  <p:notesSz cx="70104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3B3C"/>
    <a:srgbClr val="7EC24E"/>
    <a:srgbClr val="4F2683"/>
    <a:srgbClr val="F6AC41"/>
    <a:srgbClr val="ABC61F"/>
    <a:srgbClr val="1573BD"/>
    <a:srgbClr val="807F83"/>
    <a:srgbClr val="3C1B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18" autoAdjust="0"/>
    <p:restoredTop sz="82948" autoAdjust="0"/>
  </p:normalViewPr>
  <p:slideViewPr>
    <p:cSldViewPr snapToObjects="1">
      <p:cViewPr varScale="1">
        <p:scale>
          <a:sx n="94" d="100"/>
          <a:sy n="94" d="100"/>
        </p:scale>
        <p:origin x="1362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596"/>
    </p:cViewPr>
  </p:sorterViewPr>
  <p:notesViewPr>
    <p:cSldViewPr snapToObjects="1">
      <p:cViewPr varScale="1">
        <p:scale>
          <a:sx n="67" d="100"/>
          <a:sy n="67" d="100"/>
        </p:scale>
        <p:origin x="-3125" y="-101"/>
      </p:cViewPr>
      <p:guideLst>
        <p:guide orient="horz" pos="2909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1804"/>
          </a:xfrm>
          <a:prstGeom prst="rect">
            <a:avLst/>
          </a:prstGeom>
        </p:spPr>
        <p:txBody>
          <a:bodyPr vert="horz" lIns="90921" tIns="45461" rIns="90921" bIns="45461" rtlCol="0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1804"/>
          </a:xfrm>
          <a:prstGeom prst="rect">
            <a:avLst/>
          </a:prstGeom>
        </p:spPr>
        <p:txBody>
          <a:bodyPr vert="horz" lIns="90921" tIns="45461" rIns="90921" bIns="45461" rtlCol="0"/>
          <a:lstStyle>
            <a:lvl1pPr algn="r">
              <a:defRPr sz="1100"/>
            </a:lvl1pPr>
          </a:lstStyle>
          <a:p>
            <a:fld id="{109E7E02-177F-1742-9B54-4359DFA80663}" type="datetimeFigureOut">
              <a:rPr lang="en-US" smtClean="0"/>
              <a:t>8/25/2020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37840" cy="461804"/>
          </a:xfrm>
          <a:prstGeom prst="rect">
            <a:avLst/>
          </a:prstGeom>
        </p:spPr>
        <p:txBody>
          <a:bodyPr vert="horz" lIns="90921" tIns="45461" rIns="90921" bIns="45461" rtlCol="0" anchor="b"/>
          <a:lstStyle>
            <a:lvl1pPr algn="l">
              <a:defRPr sz="1100"/>
            </a:lvl1pPr>
          </a:lstStyle>
          <a:p>
            <a:r>
              <a:rPr lang="en-US" dirty="0"/>
              <a:t>Acuity STAR Intermediate Handouts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772669"/>
            <a:ext cx="3037840" cy="461804"/>
          </a:xfrm>
          <a:prstGeom prst="rect">
            <a:avLst/>
          </a:prstGeom>
        </p:spPr>
        <p:txBody>
          <a:bodyPr vert="horz" lIns="90921" tIns="45461" rIns="90921" bIns="45461" rtlCol="0" anchor="b"/>
          <a:lstStyle>
            <a:lvl1pPr algn="r">
              <a:defRPr sz="1100"/>
            </a:lvl1pPr>
          </a:lstStyle>
          <a:p>
            <a:fld id="{C690D64E-5987-2D4B-9D87-3BA09D935B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89158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1804"/>
          </a:xfrm>
          <a:prstGeom prst="rect">
            <a:avLst/>
          </a:prstGeom>
        </p:spPr>
        <p:txBody>
          <a:bodyPr vert="horz" lIns="90921" tIns="45461" rIns="90921" bIns="45461" rtlCol="0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1804"/>
          </a:xfrm>
          <a:prstGeom prst="rect">
            <a:avLst/>
          </a:prstGeom>
        </p:spPr>
        <p:txBody>
          <a:bodyPr vert="horz" lIns="90921" tIns="45461" rIns="90921" bIns="45461" rtlCol="0"/>
          <a:lstStyle>
            <a:lvl1pPr algn="r">
              <a:defRPr sz="1100"/>
            </a:lvl1pPr>
          </a:lstStyle>
          <a:p>
            <a:fld id="{30A97568-298B-6740-9B9F-550E69FACD20}" type="datetimeFigureOut">
              <a:rPr lang="en-US" smtClean="0"/>
              <a:t>8/25/2020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21" tIns="45461" rIns="90921" bIns="4546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0921" tIns="45461" rIns="90921" bIns="4546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1804"/>
          </a:xfrm>
          <a:prstGeom prst="rect">
            <a:avLst/>
          </a:prstGeom>
        </p:spPr>
        <p:txBody>
          <a:bodyPr vert="horz" lIns="90921" tIns="45461" rIns="90921" bIns="45461" rtlCol="0" anchor="b"/>
          <a:lstStyle>
            <a:lvl1pPr algn="l">
              <a:defRPr sz="1100"/>
            </a:lvl1pPr>
          </a:lstStyle>
          <a:p>
            <a:r>
              <a:rPr lang="en-US" dirty="0"/>
              <a:t>Acuity STAR Intermediate Handouts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1804"/>
          </a:xfrm>
          <a:prstGeom prst="rect">
            <a:avLst/>
          </a:prstGeom>
        </p:spPr>
        <p:txBody>
          <a:bodyPr vert="horz" lIns="90921" tIns="45461" rIns="90921" bIns="45461" rtlCol="0" anchor="b"/>
          <a:lstStyle>
            <a:lvl1pPr algn="r">
              <a:defRPr sz="1100"/>
            </a:lvl1pPr>
          </a:lstStyle>
          <a:p>
            <a:fld id="{FADC7D68-8AC4-0440-B1C1-67A64591BB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45833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C7D68-8AC4-0440-B1C1-67A64591BBB7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Acuity STAR Intermediate Handouts</a:t>
            </a:r>
          </a:p>
        </p:txBody>
      </p:sp>
    </p:spTree>
    <p:extLst>
      <p:ext uri="{BB962C8B-B14F-4D97-AF65-F5344CB8AC3E}">
        <p14:creationId xmlns:p14="http://schemas.microsoft.com/office/powerpoint/2010/main" val="9019370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C7D68-8AC4-0440-B1C1-67A64591BBB7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Acuity STAR Intermediate Handouts</a:t>
            </a:r>
          </a:p>
        </p:txBody>
      </p:sp>
    </p:spTree>
    <p:extLst>
      <p:ext uri="{BB962C8B-B14F-4D97-AF65-F5344CB8AC3E}">
        <p14:creationId xmlns:p14="http://schemas.microsoft.com/office/powerpoint/2010/main" val="42782405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C7D68-8AC4-0440-B1C1-67A64591BBB7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Acuity STAR Intermediate Handouts</a:t>
            </a:r>
          </a:p>
        </p:txBody>
      </p:sp>
    </p:spTree>
    <p:extLst>
      <p:ext uri="{BB962C8B-B14F-4D97-AF65-F5344CB8AC3E}">
        <p14:creationId xmlns:p14="http://schemas.microsoft.com/office/powerpoint/2010/main" val="19787541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24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29891" indent="-280727" defTabSz="90924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22910" indent="-224582" defTabSz="90924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72073" indent="-224582" defTabSz="90924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21238" indent="-224582" defTabSz="90924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70401" indent="-224582" defTabSz="9092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19566" indent="-224582" defTabSz="9092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68729" indent="-224582" defTabSz="9092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17894" indent="-224582" defTabSz="9092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685CC99-DC08-4F0F-83AB-295555ABB2E3}" type="slidenum">
              <a:rPr lang="en-US" smtClean="0"/>
              <a:pPr eaLnBrk="1" hangingPunct="1"/>
              <a:t>12</a:t>
            </a:fld>
            <a:endParaRPr lang="en-US" dirty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Acuity STAR Intermediate Handouts</a:t>
            </a:r>
          </a:p>
        </p:txBody>
      </p:sp>
    </p:spTree>
    <p:extLst>
      <p:ext uri="{BB962C8B-B14F-4D97-AF65-F5344CB8AC3E}">
        <p14:creationId xmlns:p14="http://schemas.microsoft.com/office/powerpoint/2010/main" val="6834206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38736" indent="-284129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36517" indent="-22730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91124" indent="-22730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45731" indent="-22730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00337" indent="-227303" defTabSz="45460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54944" indent="-227303" defTabSz="45460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09551" indent="-227303" defTabSz="45460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64158" indent="-227303" defTabSz="45460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B05BA97-AE01-4235-BBD2-B377D27DA48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Acuity STAR Intermediate Handouts</a:t>
            </a:r>
          </a:p>
        </p:txBody>
      </p:sp>
    </p:spTree>
    <p:extLst>
      <p:ext uri="{BB962C8B-B14F-4D97-AF65-F5344CB8AC3E}">
        <p14:creationId xmlns:p14="http://schemas.microsoft.com/office/powerpoint/2010/main" val="353667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38736" indent="-284129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36517" indent="-22730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91124" indent="-22730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45731" indent="-22730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00337" indent="-227303" defTabSz="45460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54944" indent="-227303" defTabSz="45460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09551" indent="-227303" defTabSz="45460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64158" indent="-227303" defTabSz="45460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99EFE30-E6F9-40D5-A3FE-EDED31A5D0C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Acuity STAR Intermediate Handouts</a:t>
            </a:r>
          </a:p>
        </p:txBody>
      </p:sp>
    </p:spTree>
    <p:extLst>
      <p:ext uri="{BB962C8B-B14F-4D97-AF65-F5344CB8AC3E}">
        <p14:creationId xmlns:p14="http://schemas.microsoft.com/office/powerpoint/2010/main" val="3414402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C7D68-8AC4-0440-B1C1-67A64591BBB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170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C7D68-8AC4-0440-B1C1-67A64591BBB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4794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C7D68-8AC4-0440-B1C1-67A64591BBB7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Acuity STAR Intermediate Handouts</a:t>
            </a:r>
          </a:p>
        </p:txBody>
      </p:sp>
    </p:spTree>
    <p:extLst>
      <p:ext uri="{BB962C8B-B14F-4D97-AF65-F5344CB8AC3E}">
        <p14:creationId xmlns:p14="http://schemas.microsoft.com/office/powerpoint/2010/main" val="17696253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C7D68-8AC4-0440-B1C1-67A64591BBB7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Acuity STAR Intermediate Handouts</a:t>
            </a:r>
          </a:p>
        </p:txBody>
      </p:sp>
    </p:spTree>
    <p:extLst>
      <p:ext uri="{BB962C8B-B14F-4D97-AF65-F5344CB8AC3E}">
        <p14:creationId xmlns:p14="http://schemas.microsoft.com/office/powerpoint/2010/main" val="42782405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C7D68-8AC4-0440-B1C1-67A64591BBB7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Acuity STAR Intermediate Handouts</a:t>
            </a:r>
          </a:p>
        </p:txBody>
      </p:sp>
    </p:spTree>
    <p:extLst>
      <p:ext uri="{BB962C8B-B14F-4D97-AF65-F5344CB8AC3E}">
        <p14:creationId xmlns:p14="http://schemas.microsoft.com/office/powerpoint/2010/main" val="19787541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C7D68-8AC4-0440-B1C1-67A64591BBB7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3687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C7D68-8AC4-0440-B1C1-67A64591BBB7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Acuity STAR Intermediate Handouts</a:t>
            </a:r>
          </a:p>
        </p:txBody>
      </p:sp>
    </p:spTree>
    <p:extLst>
      <p:ext uri="{BB962C8B-B14F-4D97-AF65-F5344CB8AC3E}">
        <p14:creationId xmlns:p14="http://schemas.microsoft.com/office/powerpoint/2010/main" val="1769625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0E1BB-9A3A-436F-99F6-4D593121253C}" type="datetimeFigureOut">
              <a:rPr lang="en-US"/>
              <a:pPr>
                <a:defRPr/>
              </a:pPr>
              <a:t>8/25/2020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54ADA-0141-40FC-BAB1-789B14C216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256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A34A24-CCD4-E849-8882-22BD847D2D41}" type="datetimeFigureOut">
              <a:rPr lang="en-US" smtClean="0"/>
              <a:t>8/25/2020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6F8058-3785-FA4E-971F-CD59832881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510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A34A24-CCD4-E849-8882-22BD847D2D41}" type="datetimeFigureOut">
              <a:rPr lang="en-US" smtClean="0"/>
              <a:t>8/25/2020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6F8058-3785-FA4E-971F-CD59832881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5955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03273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8CE69FA-9E17-4437-9286-41807BDEE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97748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A34A24-CCD4-E849-8882-22BD847D2D41}" type="datetimeFigureOut">
              <a:rPr lang="en-US" smtClean="0"/>
              <a:t>8/25/2020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6F8058-3785-FA4E-971F-CD59832881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389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A34A24-CCD4-E849-8882-22BD847D2D41}" type="datetimeFigureOut">
              <a:rPr lang="en-US" smtClean="0"/>
              <a:t>8/25/2020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6F8058-3785-FA4E-971F-CD59832881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589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A34A24-CCD4-E849-8882-22BD847D2D41}" type="datetimeFigureOut">
              <a:rPr lang="en-US" smtClean="0"/>
              <a:t>8/25/2020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6F8058-3785-FA4E-971F-CD59832881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413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A34A24-CCD4-E849-8882-22BD847D2D41}" type="datetimeFigureOut">
              <a:rPr lang="en-US" smtClean="0"/>
              <a:t>8/25/2020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6F8058-3785-FA4E-971F-CD59832881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373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A34A24-CCD4-E849-8882-22BD847D2D41}" type="datetimeFigureOut">
              <a:rPr lang="en-US" smtClean="0"/>
              <a:t>8/25/2020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6F8058-3785-FA4E-971F-CD59832881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426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A34A24-CCD4-E849-8882-22BD847D2D41}" type="datetimeFigureOut">
              <a:rPr lang="en-US" smtClean="0"/>
              <a:t>8/25/2020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6F8058-3785-FA4E-971F-CD59832881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185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A34A24-CCD4-E849-8882-22BD847D2D41}" type="datetimeFigureOut">
              <a:rPr lang="en-US" smtClean="0"/>
              <a:t>8/25/2020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6F8058-3785-FA4E-971F-CD59832881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666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35516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76A34A24-CCD4-E849-8882-22BD847D2D41}" type="datetimeFigureOut">
              <a:rPr lang="en-US" smtClean="0"/>
              <a:t>8/25/2020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6A6F8058-3785-FA4E-971F-CD598328817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Box 5"/>
          <p:cNvSpPr txBox="1">
            <a:spLocks noChangeArrowheads="1"/>
          </p:cNvSpPr>
          <p:nvPr userDrawn="1"/>
        </p:nvSpPr>
        <p:spPr bwMode="auto">
          <a:xfrm>
            <a:off x="5700713" y="104775"/>
            <a:ext cx="31892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US" sz="1600" dirty="0">
                <a:solidFill>
                  <a:srgbClr val="4F2683"/>
                </a:solidFill>
                <a:latin typeface="Arial" charset="0"/>
              </a:rPr>
              <a:t>Acuity STAR User Training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49" r:id="rId12"/>
  </p:sldLayoutIdLst>
  <p:txStyles>
    <p:titleStyle>
      <a:lvl1pPr algn="l" defTabSz="457200" rtl="0" fontAlgn="base">
        <a:spcBef>
          <a:spcPct val="0"/>
        </a:spcBef>
        <a:spcAft>
          <a:spcPts val="1200"/>
        </a:spcAft>
        <a:defRPr sz="5000" b="1" kern="1200">
          <a:solidFill>
            <a:srgbClr val="3C1B71"/>
          </a:solidFill>
          <a:latin typeface="Arial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ts val="1200"/>
        </a:spcAft>
        <a:defRPr sz="5000" b="1">
          <a:solidFill>
            <a:srgbClr val="3C1B71"/>
          </a:solidFill>
          <a:latin typeface="Arial" charset="0"/>
        </a:defRPr>
      </a:lvl2pPr>
      <a:lvl3pPr algn="l" defTabSz="457200" rtl="0" fontAlgn="base">
        <a:spcBef>
          <a:spcPct val="0"/>
        </a:spcBef>
        <a:spcAft>
          <a:spcPts val="1200"/>
        </a:spcAft>
        <a:defRPr sz="5000" b="1">
          <a:solidFill>
            <a:srgbClr val="3C1B71"/>
          </a:solidFill>
          <a:latin typeface="Arial" charset="0"/>
        </a:defRPr>
      </a:lvl3pPr>
      <a:lvl4pPr algn="l" defTabSz="457200" rtl="0" fontAlgn="base">
        <a:spcBef>
          <a:spcPct val="0"/>
        </a:spcBef>
        <a:spcAft>
          <a:spcPts val="1200"/>
        </a:spcAft>
        <a:defRPr sz="5000" b="1">
          <a:solidFill>
            <a:srgbClr val="3C1B71"/>
          </a:solidFill>
          <a:latin typeface="Arial" charset="0"/>
        </a:defRPr>
      </a:lvl4pPr>
      <a:lvl5pPr algn="l" defTabSz="457200" rtl="0" fontAlgn="base">
        <a:spcBef>
          <a:spcPct val="0"/>
        </a:spcBef>
        <a:spcAft>
          <a:spcPts val="1200"/>
        </a:spcAft>
        <a:defRPr sz="5000" b="1">
          <a:solidFill>
            <a:srgbClr val="3C1B71"/>
          </a:solidFill>
          <a:latin typeface="Arial" charset="0"/>
        </a:defRPr>
      </a:lvl5pPr>
      <a:lvl6pPr marL="457200" algn="l" defTabSz="457200" rtl="0" fontAlgn="base">
        <a:spcBef>
          <a:spcPct val="0"/>
        </a:spcBef>
        <a:spcAft>
          <a:spcPts val="1200"/>
        </a:spcAft>
        <a:defRPr sz="5000" b="1">
          <a:solidFill>
            <a:srgbClr val="3C1B71"/>
          </a:solidFill>
          <a:latin typeface="Arial" charset="0"/>
        </a:defRPr>
      </a:lvl6pPr>
      <a:lvl7pPr marL="914400" algn="l" defTabSz="457200" rtl="0" fontAlgn="base">
        <a:spcBef>
          <a:spcPct val="0"/>
        </a:spcBef>
        <a:spcAft>
          <a:spcPts val="1200"/>
        </a:spcAft>
        <a:defRPr sz="5000" b="1">
          <a:solidFill>
            <a:srgbClr val="3C1B71"/>
          </a:solidFill>
          <a:latin typeface="Arial" charset="0"/>
        </a:defRPr>
      </a:lvl7pPr>
      <a:lvl8pPr marL="1371600" algn="l" defTabSz="457200" rtl="0" fontAlgn="base">
        <a:spcBef>
          <a:spcPct val="0"/>
        </a:spcBef>
        <a:spcAft>
          <a:spcPts val="1200"/>
        </a:spcAft>
        <a:defRPr sz="5000" b="1">
          <a:solidFill>
            <a:srgbClr val="3C1B71"/>
          </a:solidFill>
          <a:latin typeface="Arial" charset="0"/>
        </a:defRPr>
      </a:lvl8pPr>
      <a:lvl9pPr marL="1828800" algn="l" defTabSz="457200" rtl="0" fontAlgn="base">
        <a:spcBef>
          <a:spcPct val="0"/>
        </a:spcBef>
        <a:spcAft>
          <a:spcPts val="1200"/>
        </a:spcAft>
        <a:defRPr sz="5000" b="1">
          <a:solidFill>
            <a:srgbClr val="3C1B71"/>
          </a:solidFill>
          <a:latin typeface="Arial" charset="0"/>
        </a:defRPr>
      </a:lvl9pPr>
    </p:titleStyle>
    <p:bodyStyle>
      <a:lvl1pPr marL="274320" indent="-274320" algn="l" defTabSz="457200" rtl="0" fontAlgn="base">
        <a:spcBef>
          <a:spcPts val="0"/>
        </a:spcBef>
        <a:spcAft>
          <a:spcPts val="0"/>
        </a:spcAft>
        <a:buSzPct val="75000"/>
        <a:buFont typeface="Arial" charset="0"/>
        <a:buChar char="•"/>
        <a:defRPr sz="2800" kern="1200">
          <a:solidFill>
            <a:srgbClr val="807F83"/>
          </a:solidFill>
          <a:latin typeface="Arial"/>
          <a:ea typeface="+mn-ea"/>
          <a:cs typeface="+mn-cs"/>
        </a:defRPr>
      </a:lvl1pPr>
      <a:lvl2pPr marL="742950" indent="-285750" algn="l" defTabSz="457200" rtl="0" fontAlgn="base">
        <a:spcBef>
          <a:spcPts val="0"/>
        </a:spcBef>
        <a:spcAft>
          <a:spcPts val="0"/>
        </a:spcAft>
        <a:buFont typeface="Arial" charset="0"/>
        <a:buChar char="–"/>
        <a:defRPr sz="2800" kern="1200">
          <a:solidFill>
            <a:srgbClr val="807F83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0"/>
        </a:spcBef>
        <a:spcAft>
          <a:spcPts val="0"/>
        </a:spcAft>
        <a:buFont typeface="Arial" charset="0"/>
        <a:buChar char="•"/>
        <a:defRPr sz="2400" kern="1200">
          <a:solidFill>
            <a:srgbClr val="807F83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0"/>
        </a:spcBef>
        <a:spcAft>
          <a:spcPts val="0"/>
        </a:spcAft>
        <a:buFont typeface="Arial" charset="0"/>
        <a:buChar char="–"/>
        <a:defRPr sz="2000" kern="1200">
          <a:solidFill>
            <a:srgbClr val="807F83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0"/>
        </a:spcBef>
        <a:spcAft>
          <a:spcPts val="0"/>
        </a:spcAft>
        <a:buFont typeface="Arial" charset="0"/>
        <a:buChar char="»"/>
        <a:defRPr sz="2000" kern="1200">
          <a:solidFill>
            <a:srgbClr val="807F83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tar.schulich.uwo.ca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6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9.pn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1" descr="main_page_whit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68847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32360" y="0"/>
            <a:ext cx="9115353" cy="904010"/>
          </a:xfrm>
        </p:spPr>
        <p:txBody>
          <a:bodyPr/>
          <a:lstStyle/>
          <a:p>
            <a:pPr algn="ctr"/>
            <a:r>
              <a:rPr lang="en-US" dirty="0"/>
              <a:t>Open the Data Form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3582CE-B70F-407E-A42F-A1344EACD73F}"/>
              </a:ext>
            </a:extLst>
          </p:cNvPr>
          <p:cNvSpPr txBox="1"/>
          <p:nvPr/>
        </p:nvSpPr>
        <p:spPr>
          <a:xfrm>
            <a:off x="1169864" y="1052736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Enter the Academic Year Start &amp; End Dates for your CBD Role</a:t>
            </a:r>
          </a:p>
          <a:p>
            <a:pPr marL="342900" indent="-342900">
              <a:buAutoNum type="arabicPeriod"/>
            </a:pPr>
            <a:r>
              <a:rPr lang="en-US" dirty="0"/>
              <a:t>Select the program: ‘Postgraduate Medical Education / Admin”</a:t>
            </a:r>
          </a:p>
          <a:p>
            <a:pPr marL="342900" indent="-342900">
              <a:buAutoNum type="arabicPeriod"/>
            </a:pPr>
            <a:r>
              <a:rPr lang="en-US" dirty="0"/>
              <a:t>Open the ‘Type of Course / Activity’ Picklist</a:t>
            </a:r>
          </a:p>
          <a:p>
            <a:pPr marL="342900" indent="-342900">
              <a:buAutoNum type="arabicPeriod"/>
            </a:pPr>
            <a:r>
              <a:rPr lang="en-US" dirty="0"/>
              <a:t>Select one of the two CBD roles marked below.</a:t>
            </a:r>
            <a:endParaRPr lang="en-CA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2BE5C44-ECCF-47DC-B770-4E0D6F5580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2801" y="2401791"/>
            <a:ext cx="6098398" cy="3600400"/>
          </a:xfrm>
          <a:prstGeom prst="rect">
            <a:avLst/>
          </a:prstGeom>
          <a:ln w="22225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39306452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1" y="8424"/>
            <a:ext cx="9115353" cy="904010"/>
          </a:xfrm>
        </p:spPr>
        <p:txBody>
          <a:bodyPr/>
          <a:lstStyle/>
          <a:p>
            <a:pPr algn="ctr"/>
            <a:r>
              <a:rPr lang="en-US" dirty="0"/>
              <a:t>Add More Detail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3582CE-B70F-407E-A42F-A1344EACD73F}"/>
              </a:ext>
            </a:extLst>
          </p:cNvPr>
          <p:cNvSpPr txBox="1"/>
          <p:nvPr/>
        </p:nvSpPr>
        <p:spPr>
          <a:xfrm>
            <a:off x="1166704" y="982076"/>
            <a:ext cx="73448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Put comments about your role in the Course / Activity field</a:t>
            </a:r>
          </a:p>
          <a:p>
            <a:pPr marL="342900" indent="-342900">
              <a:buAutoNum type="arabicPeriod"/>
            </a:pPr>
            <a:r>
              <a:rPr lang="en-US" dirty="0"/>
              <a:t>Add the Geographic Scope</a:t>
            </a:r>
          </a:p>
          <a:p>
            <a:pPr marL="342900" indent="-342900">
              <a:buAutoNum type="arabicPeriod"/>
            </a:pPr>
            <a:r>
              <a:rPr lang="en-US" dirty="0"/>
              <a:t>Add the Institution/Organization, Faculty, Department &amp; Division</a:t>
            </a:r>
          </a:p>
          <a:p>
            <a:pPr marL="342900" indent="-342900">
              <a:buAutoNum type="arabicPeriod"/>
            </a:pPr>
            <a:r>
              <a:rPr lang="en-US" dirty="0"/>
              <a:t>Enter the number of Hours per Month &amp; Number of Months</a:t>
            </a:r>
          </a:p>
          <a:p>
            <a:pPr marL="342900" indent="-342900">
              <a:buAutoNum type="arabicPeriod"/>
            </a:pPr>
            <a:r>
              <a:rPr lang="en-US" dirty="0"/>
              <a:t>Add in the number of residents for that Academic Year</a:t>
            </a:r>
            <a:endParaRPr lang="en-CA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026E0D6-CF0B-4A10-B6B5-EC9341D130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1595" y="2541230"/>
            <a:ext cx="6012160" cy="3217694"/>
          </a:xfrm>
          <a:prstGeom prst="rect">
            <a:avLst/>
          </a:prstGeom>
          <a:ln w="19050">
            <a:solidFill>
              <a:srgbClr val="7030A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1D4A048-CBA0-4339-928B-71538DCCD6BB}"/>
              </a:ext>
            </a:extLst>
          </p:cNvPr>
          <p:cNvSpPr txBox="1"/>
          <p:nvPr/>
        </p:nvSpPr>
        <p:spPr>
          <a:xfrm>
            <a:off x="3347864" y="5758924"/>
            <a:ext cx="4646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…and then click the “Save” Button…</a:t>
            </a:r>
            <a:endParaRPr lang="en-CA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4176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752" y="980728"/>
            <a:ext cx="9036496" cy="3528466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/>
              <a:t>Questions?</a:t>
            </a:r>
            <a:br>
              <a:rPr lang="en-US" dirty="0"/>
            </a:br>
            <a:br>
              <a:rPr lang="en-US" dirty="0"/>
            </a:br>
            <a:r>
              <a:rPr lang="en-US" sz="3600" u="sng" dirty="0"/>
              <a:t>Contact:</a:t>
            </a:r>
            <a:br>
              <a:rPr lang="en-US" sz="3600" dirty="0"/>
            </a:br>
            <a:r>
              <a:rPr lang="en-US" sz="3600" dirty="0"/>
              <a:t> Your STAR Coordinator</a:t>
            </a:r>
            <a:br>
              <a:rPr lang="en-US" sz="3600" dirty="0"/>
            </a:br>
            <a:r>
              <a:rPr lang="en-US" sz="3600" dirty="0"/>
              <a:t>or </a:t>
            </a:r>
            <a:br>
              <a:rPr lang="en-US" sz="3600" dirty="0"/>
            </a:br>
            <a:r>
              <a:rPr lang="en-US" sz="3600" dirty="0"/>
              <a:t>Derrick Gould</a:t>
            </a:r>
          </a:p>
        </p:txBody>
      </p:sp>
    </p:spTree>
    <p:extLst>
      <p:ext uri="{BB962C8B-B14F-4D97-AF65-F5344CB8AC3E}">
        <p14:creationId xmlns:p14="http://schemas.microsoft.com/office/powerpoint/2010/main" val="29063493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3189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 descr="intro_title_page_medicin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08184" y="789112"/>
            <a:ext cx="7772400" cy="2639888"/>
          </a:xfrm>
        </p:spPr>
        <p:txBody>
          <a:bodyPr/>
          <a:lstStyle/>
          <a:p>
            <a:pPr algn="ctr"/>
            <a:r>
              <a:rPr lang="en-US" sz="5400" dirty="0">
                <a:latin typeface="Arial" charset="0"/>
                <a:ea typeface="Arial Unicode MS" pitchFamily="34" charset="-128"/>
                <a:cs typeface="Arial Unicode MS" pitchFamily="34" charset="-128"/>
              </a:rPr>
              <a:t>Acuity STAR:</a:t>
            </a:r>
            <a:br>
              <a:rPr lang="en-US" sz="5400" dirty="0"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r>
              <a:rPr lang="en-US" sz="5400" dirty="0">
                <a:latin typeface="Arial" charset="0"/>
                <a:ea typeface="Arial Unicode MS" pitchFamily="34" charset="-128"/>
                <a:cs typeface="Arial Unicode MS" pitchFamily="34" charset="-128"/>
              </a:rPr>
              <a:t>Entering Competence by Design Activities</a:t>
            </a:r>
            <a:br>
              <a:rPr lang="en-US" sz="5400" dirty="0"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r>
              <a:rPr lang="en-US" sz="5400" dirty="0">
                <a:latin typeface="Arial" charset="0"/>
                <a:ea typeface="Arial Unicode MS" pitchFamily="34" charset="-128"/>
                <a:cs typeface="Arial Unicode MS" pitchFamily="34" charset="-128"/>
              </a:rPr>
              <a:t>Updated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384" y="4149080"/>
            <a:ext cx="9144000" cy="1752600"/>
          </a:xfrm>
        </p:spPr>
        <p:txBody>
          <a:bodyPr/>
          <a:lstStyle/>
          <a:p>
            <a:r>
              <a:rPr lang="en-US" sz="2400" b="1" dirty="0"/>
              <a:t>Author: </a:t>
            </a:r>
            <a:r>
              <a:rPr lang="en-US" sz="2400" dirty="0"/>
              <a:t>Derrick Gould</a:t>
            </a:r>
          </a:p>
          <a:p>
            <a:r>
              <a:rPr lang="en-US" sz="2400" b="1" dirty="0"/>
              <a:t>Last Update:</a:t>
            </a:r>
            <a:r>
              <a:rPr lang="en-US" sz="2400" dirty="0"/>
              <a:t> September 2020</a:t>
            </a:r>
          </a:p>
          <a:p>
            <a:r>
              <a:rPr lang="en-US" sz="2400" b="1" dirty="0"/>
              <a:t>Target Audience: </a:t>
            </a:r>
            <a:r>
              <a:rPr lang="en-US" sz="2400" dirty="0"/>
              <a:t>Faculty Members and Member Secretaries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48090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5831"/>
            <a:ext cx="9144000" cy="904010"/>
          </a:xfrm>
        </p:spPr>
        <p:txBody>
          <a:bodyPr/>
          <a:lstStyle/>
          <a:p>
            <a:pPr algn="ctr"/>
            <a:r>
              <a:rPr lang="en-US" dirty="0"/>
              <a:t>Login to STAR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68746"/>
            <a:ext cx="6192688" cy="3947302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46994" y="5610287"/>
            <a:ext cx="2850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hlinkClick r:id="rId4"/>
              </a:rPr>
              <a:t>https://star.schulich.uwo.ca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97928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36912"/>
            <a:ext cx="9144000" cy="904010"/>
          </a:xfrm>
        </p:spPr>
        <p:txBody>
          <a:bodyPr/>
          <a:lstStyle/>
          <a:p>
            <a:pPr algn="ctr"/>
            <a:r>
              <a:rPr lang="en-US" dirty="0"/>
              <a:t>Administrative</a:t>
            </a:r>
            <a:br>
              <a:rPr lang="en-US" dirty="0"/>
            </a:br>
            <a:r>
              <a:rPr lang="en-US" dirty="0"/>
              <a:t>Committees</a:t>
            </a:r>
          </a:p>
        </p:txBody>
      </p:sp>
    </p:spTree>
    <p:extLst>
      <p:ext uri="{BB962C8B-B14F-4D97-AF65-F5344CB8AC3E}">
        <p14:creationId xmlns:p14="http://schemas.microsoft.com/office/powerpoint/2010/main" val="3315143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2858"/>
            <a:ext cx="9115353" cy="904010"/>
          </a:xfrm>
        </p:spPr>
        <p:txBody>
          <a:bodyPr/>
          <a:lstStyle/>
          <a:p>
            <a:pPr algn="ctr"/>
            <a:r>
              <a:rPr lang="en-US" dirty="0"/>
              <a:t>Administrative Committees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D78042-EF66-42EC-BFED-C10641B112D9}"/>
              </a:ext>
            </a:extLst>
          </p:cNvPr>
          <p:cNvSpPr txBox="1"/>
          <p:nvPr/>
        </p:nvSpPr>
        <p:spPr>
          <a:xfrm>
            <a:off x="1364080" y="926868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Open the All Activities View in the Left Menu</a:t>
            </a:r>
          </a:p>
          <a:p>
            <a:pPr marL="342900" indent="-342900">
              <a:buAutoNum type="arabicPeriod"/>
            </a:pPr>
            <a:r>
              <a:rPr lang="en-US" dirty="0"/>
              <a:t>Open the Service &amp; Administration Menu</a:t>
            </a:r>
          </a:p>
          <a:p>
            <a:pPr marL="342900" indent="-342900">
              <a:buAutoNum type="arabicPeriod"/>
            </a:pPr>
            <a:r>
              <a:rPr lang="en-US" dirty="0"/>
              <a:t>Click on the Administrative Committees Page</a:t>
            </a:r>
          </a:p>
          <a:p>
            <a:pPr marL="342900" indent="-342900">
              <a:buAutoNum type="arabicPeriod"/>
            </a:pPr>
            <a:r>
              <a:rPr lang="en-US" dirty="0"/>
              <a:t>Click on the ‘Add New’ button at the top of the content pane.</a:t>
            </a:r>
            <a:endParaRPr lang="en-CA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6ACBB58-7E2E-40DC-994D-FC551A49A9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564" y="2306002"/>
            <a:ext cx="7668344" cy="3681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1971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32360" y="0"/>
            <a:ext cx="9115353" cy="904010"/>
          </a:xfrm>
        </p:spPr>
        <p:txBody>
          <a:bodyPr/>
          <a:lstStyle/>
          <a:p>
            <a:pPr algn="ctr"/>
            <a:r>
              <a:rPr lang="en-US" dirty="0"/>
              <a:t>Open the Data Form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3582CE-B70F-407E-A42F-A1344EACD73F}"/>
              </a:ext>
            </a:extLst>
          </p:cNvPr>
          <p:cNvSpPr txBox="1"/>
          <p:nvPr/>
        </p:nvSpPr>
        <p:spPr>
          <a:xfrm>
            <a:off x="1169864" y="1052736"/>
            <a:ext cx="73448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Enter the Academic Year Start &amp; End Dates for your CBD Role</a:t>
            </a:r>
          </a:p>
          <a:p>
            <a:pPr marL="342900" indent="-342900">
              <a:buAutoNum type="arabicPeriod"/>
            </a:pPr>
            <a:r>
              <a:rPr lang="en-US" dirty="0"/>
              <a:t>Select the Committee Type: ‘University or Faculty”</a:t>
            </a:r>
          </a:p>
          <a:p>
            <a:pPr marL="342900" indent="-342900">
              <a:buAutoNum type="arabicPeriod"/>
            </a:pPr>
            <a:r>
              <a:rPr lang="en-US" dirty="0"/>
              <a:t>Enter the Committee Name (See List Below)</a:t>
            </a:r>
          </a:p>
          <a:p>
            <a:pPr marL="342900" indent="-342900">
              <a:buAutoNum type="arabicPeriod"/>
            </a:pPr>
            <a:r>
              <a:rPr lang="en-US" dirty="0"/>
              <a:t>Select Your Role, Geographic Scope (Local) &amp; Institution / Organization</a:t>
            </a:r>
          </a:p>
          <a:p>
            <a:pPr marL="342900" indent="-342900">
              <a:buAutoNum type="arabicPeriod"/>
            </a:pPr>
            <a:r>
              <a:rPr lang="en-US" dirty="0"/>
              <a:t>Select the Education Committee Checkbox</a:t>
            </a:r>
            <a:endParaRPr lang="en-CA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BAA8066-4B00-4F7F-A16E-20DD229E41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0873" y="2646275"/>
            <a:ext cx="3831677" cy="349467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F9B55E7-3ED7-41DF-BA3C-922A3B4137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12412" y="3040896"/>
            <a:ext cx="2476500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9618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1" y="8424"/>
            <a:ext cx="9115353" cy="904010"/>
          </a:xfrm>
        </p:spPr>
        <p:txBody>
          <a:bodyPr/>
          <a:lstStyle/>
          <a:p>
            <a:pPr algn="ctr"/>
            <a:r>
              <a:rPr lang="en-US" dirty="0"/>
              <a:t>Add More Detail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3582CE-B70F-407E-A42F-A1344EACD73F}"/>
              </a:ext>
            </a:extLst>
          </p:cNvPr>
          <p:cNvSpPr txBox="1"/>
          <p:nvPr/>
        </p:nvSpPr>
        <p:spPr>
          <a:xfrm>
            <a:off x="611560" y="982076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Add the Main Activities of the Committee (Optional)</a:t>
            </a:r>
          </a:p>
          <a:p>
            <a:pPr marL="342900" indent="-342900">
              <a:buAutoNum type="arabicPeriod"/>
            </a:pPr>
            <a:r>
              <a:rPr lang="en-US" dirty="0"/>
              <a:t>Add your specific contribution to the Committee (Optional)</a:t>
            </a:r>
          </a:p>
          <a:p>
            <a:pPr marL="342900" indent="-342900">
              <a:buAutoNum type="arabicPeriod"/>
            </a:pPr>
            <a:r>
              <a:rPr lang="en-US" dirty="0"/>
              <a:t>Enter the number of Hours and meetings in the table by academic year (Optional)</a:t>
            </a:r>
          </a:p>
          <a:p>
            <a:pPr marL="342900" indent="-342900">
              <a:buAutoNum type="arabicPeriod"/>
            </a:pPr>
            <a:r>
              <a:rPr lang="en-US" dirty="0"/>
              <a:t>Add in the number of residents for that Academic Year</a:t>
            </a:r>
            <a:endParaRPr lang="en-C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D4A048-CBA0-4339-928B-71538DCCD6BB}"/>
              </a:ext>
            </a:extLst>
          </p:cNvPr>
          <p:cNvSpPr txBox="1"/>
          <p:nvPr/>
        </p:nvSpPr>
        <p:spPr>
          <a:xfrm>
            <a:off x="3347864" y="5758924"/>
            <a:ext cx="4646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…and then click the “Save” Button…</a:t>
            </a:r>
            <a:endParaRPr lang="en-CA" sz="2400" dirty="0">
              <a:solidFill>
                <a:srgbClr val="7030A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CFB5C0-BFD8-4B7E-AC73-1CFBFDB74C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600" y="2268334"/>
            <a:ext cx="4486560" cy="35036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33A5DE2-35F0-4626-9C99-FE6226887717}"/>
              </a:ext>
            </a:extLst>
          </p:cNvPr>
          <p:cNvSpPr txBox="1"/>
          <p:nvPr/>
        </p:nvSpPr>
        <p:spPr>
          <a:xfrm>
            <a:off x="5796136" y="4675596"/>
            <a:ext cx="30243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Note:</a:t>
            </a:r>
          </a:p>
          <a:p>
            <a:r>
              <a:rPr lang="en-US" sz="1200" dirty="0"/>
              <a:t>The yearly information text box is only available once the record has been saved.  It is not available when the record is new and unsaved.</a:t>
            </a:r>
            <a:endParaRPr lang="en-CA" sz="1200" dirty="0"/>
          </a:p>
        </p:txBody>
      </p:sp>
    </p:spTree>
    <p:extLst>
      <p:ext uri="{BB962C8B-B14F-4D97-AF65-F5344CB8AC3E}">
        <p14:creationId xmlns:p14="http://schemas.microsoft.com/office/powerpoint/2010/main" val="36222908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36912"/>
            <a:ext cx="9144000" cy="904010"/>
          </a:xfrm>
        </p:spPr>
        <p:txBody>
          <a:bodyPr/>
          <a:lstStyle/>
          <a:p>
            <a:pPr algn="ctr"/>
            <a:r>
              <a:rPr lang="en-US" dirty="0"/>
              <a:t>Program Teaching </a:t>
            </a:r>
            <a:br>
              <a:rPr lang="en-US" dirty="0"/>
            </a:br>
            <a:r>
              <a:rPr lang="en-US" dirty="0"/>
              <a:t>Administration</a:t>
            </a:r>
          </a:p>
        </p:txBody>
      </p:sp>
    </p:spTree>
    <p:extLst>
      <p:ext uri="{BB962C8B-B14F-4D97-AF65-F5344CB8AC3E}">
        <p14:creationId xmlns:p14="http://schemas.microsoft.com/office/powerpoint/2010/main" val="686195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2858"/>
            <a:ext cx="9115353" cy="904010"/>
          </a:xfrm>
        </p:spPr>
        <p:txBody>
          <a:bodyPr/>
          <a:lstStyle/>
          <a:p>
            <a:pPr algn="ctr"/>
            <a:r>
              <a:rPr lang="en-US" dirty="0"/>
              <a:t>Program Teaching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5429FB-70CD-498D-9FC9-B03DA1263D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480" y="2204864"/>
            <a:ext cx="8316416" cy="3733809"/>
          </a:xfrm>
          <a:prstGeom prst="rect">
            <a:avLst/>
          </a:prstGeom>
          <a:solidFill>
            <a:srgbClr val="7030A0"/>
          </a:solidFill>
          <a:ln w="19050">
            <a:solidFill>
              <a:srgbClr val="7030A0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1D78042-EF66-42EC-BFED-C10641B112D9}"/>
              </a:ext>
            </a:extLst>
          </p:cNvPr>
          <p:cNvSpPr txBox="1"/>
          <p:nvPr/>
        </p:nvSpPr>
        <p:spPr>
          <a:xfrm>
            <a:off x="1364080" y="926868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Open the All Activities View in the Left Menu</a:t>
            </a:r>
          </a:p>
          <a:p>
            <a:pPr marL="342900" indent="-342900">
              <a:buAutoNum type="arabicPeriod"/>
            </a:pPr>
            <a:r>
              <a:rPr lang="en-US" dirty="0"/>
              <a:t>Open the Teaching Activities Menu</a:t>
            </a:r>
          </a:p>
          <a:p>
            <a:pPr marL="342900" indent="-342900">
              <a:buAutoNum type="arabicPeriod"/>
            </a:pPr>
            <a:r>
              <a:rPr lang="en-US" dirty="0"/>
              <a:t>Click on the Program Teaching Page</a:t>
            </a:r>
          </a:p>
          <a:p>
            <a:pPr marL="342900" indent="-342900">
              <a:buAutoNum type="arabicPeriod"/>
            </a:pPr>
            <a:r>
              <a:rPr lang="en-US" dirty="0"/>
              <a:t>Click on the ‘Add New’ button at the top of the content pane.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975364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F157D93C575844B618BDE6CAB243FA" ma:contentTypeVersion="37" ma:contentTypeDescription="Create a new document." ma:contentTypeScope="" ma:versionID="aadfefa94b50ae02f53a4d350e0914e2">
  <xsd:schema xmlns:xsd="http://www.w3.org/2001/XMLSchema" xmlns:xs="http://www.w3.org/2001/XMLSchema" xmlns:p="http://schemas.microsoft.com/office/2006/metadata/properties" xmlns:ns2="ec818d88-01c8-455d-bf48-cdb59c7cac83" xmlns:ns3="e0611661-db96-4226-95cd-8ea5589b6578" targetNamespace="http://schemas.microsoft.com/office/2006/metadata/properties" ma:root="true" ma:fieldsID="9ec54fc5a754be17be60fd9e948a57a2" ns2:_="" ns3:_="">
    <xsd:import namespace="ec818d88-01c8-455d-bf48-cdb59c7cac83"/>
    <xsd:import namespace="e0611661-db96-4226-95cd-8ea5589b657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Teachers" minOccurs="0"/>
                <xsd:element ref="ns2:Students" minOccurs="0"/>
                <xsd:element ref="ns2:Student_Groups" minOccurs="0"/>
                <xsd:element ref="ns2:Distribution_Groups" minOccurs="0"/>
                <xsd:element ref="ns2:LMS_Mappings" minOccurs="0"/>
                <xsd:element ref="ns2:Invited_Teachers" minOccurs="0"/>
                <xsd:element ref="ns2:Invited_Students" minOccurs="0"/>
                <xsd:element ref="ns2:Self_Registration_Enabled" minOccurs="0"/>
                <xsd:element ref="ns2:Has_Teacher_Only_SectionGroup" minOccurs="0"/>
                <xsd:element ref="ns2:Is_Collaboration_Space_Locked" minOccurs="0"/>
                <xsd:element ref="ns2:IsNotebookLocked" minOccurs="0"/>
                <xsd:element ref="ns2:Leaders" minOccurs="0"/>
                <xsd:element ref="ns2:Members" minOccurs="0"/>
                <xsd:element ref="ns2:Member_Groups" minOccurs="0"/>
                <xsd:element ref="ns2:Invited_Leaders" minOccurs="0"/>
                <xsd:element ref="ns2:Invited_Members" minOccurs="0"/>
                <xsd:element ref="ns2:Has_Leaders_Only_SectionGroup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818d88-01c8-455d-bf48-cdb59c7cac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NotebookType" ma:index="10" nillable="true" ma:displayName="Notebook Type" ma:internalName="NotebookType">
      <xsd:simpleType>
        <xsd:restriction base="dms:Text"/>
      </xsd:simpleType>
    </xsd:element>
    <xsd:element name="FolderType" ma:index="11" nillable="true" ma:displayName="Folder Type" ma:internalName="FolderType">
      <xsd:simpleType>
        <xsd:restriction base="dms:Text"/>
      </xsd:simpleType>
    </xsd:element>
    <xsd:element name="CultureName" ma:index="12" nillable="true" ma:displayName="Culture Name" ma:internalName="CultureName">
      <xsd:simpleType>
        <xsd:restriction base="dms:Text"/>
      </xsd:simpleType>
    </xsd:element>
    <xsd:element name="AppVersion" ma:index="13" nillable="true" ma:displayName="App Version" ma:internalName="AppVersion">
      <xsd:simpleType>
        <xsd:restriction base="dms:Text"/>
      </xsd:simpleType>
    </xsd:element>
    <xsd:element name="TeamsChannelId" ma:index="14" nillable="true" ma:displayName="Teams Channel Id" ma:internalName="TeamsChannelId">
      <xsd:simpleType>
        <xsd:restriction base="dms:Text"/>
      </xsd:simpleType>
    </xsd:element>
    <xsd:element name="Owner" ma:index="15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6" nillable="true" ma:displayName="Math Settings" ma:internalName="Math_Settings">
      <xsd:simpleType>
        <xsd:restriction base="dms:Text"/>
      </xsd:simpleType>
    </xsd:element>
    <xsd:element name="DefaultSectionNames" ma:index="17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8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19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0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1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2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3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24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5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6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7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8" nillable="true" ma:displayName="Is Collaboration Space Locked" ma:internalName="Is_Collaboration_Space_Locked">
      <xsd:simpleType>
        <xsd:restriction base="dms:Boolean"/>
      </xsd:simpleType>
    </xsd:element>
    <xsd:element name="IsNotebookLocked" ma:index="29" nillable="true" ma:displayName="Is Notebook Locked" ma:internalName="IsNotebookLocked">
      <xsd:simpleType>
        <xsd:restriction base="dms:Boolean"/>
      </xsd:simpleType>
    </xsd:element>
    <xsd:element name="Leaders" ma:index="30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31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32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Leaders" ma:index="33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34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Has_Leaders_Only_SectionGroup" ma:index="35" nillable="true" ma:displayName="Has Leaders Only SectionGroup" ma:internalName="Has_Leaders_Only_SectionGroup">
      <xsd:simpleType>
        <xsd:restriction base="dms:Boolean"/>
      </xsd:simpleType>
    </xsd:element>
    <xsd:element name="MediaServiceAutoTags" ma:index="38" nillable="true" ma:displayName="Tags" ma:internalName="MediaServiceAutoTags" ma:readOnly="true">
      <xsd:simpleType>
        <xsd:restriction base="dms:Text"/>
      </xsd:simpleType>
    </xsd:element>
    <xsd:element name="MediaServiceOCR" ma:index="3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4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4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4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44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611661-db96-4226-95cd-8ea5589b6578" elementFormDefault="qualified">
    <xsd:import namespace="http://schemas.microsoft.com/office/2006/documentManagement/types"/>
    <xsd:import namespace="http://schemas.microsoft.com/office/infopath/2007/PartnerControls"/>
    <xsd:element name="SharedWithUsers" ma:index="3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Type xmlns="ec818d88-01c8-455d-bf48-cdb59c7cac83" xsi:nil="true"/>
    <Owner xmlns="ec818d88-01c8-455d-bf48-cdb59c7cac83">
      <UserInfo>
        <DisplayName/>
        <AccountId xsi:nil="true"/>
        <AccountType/>
      </UserInfo>
    </Owner>
    <Teachers xmlns="ec818d88-01c8-455d-bf48-cdb59c7cac83">
      <UserInfo>
        <DisplayName/>
        <AccountId xsi:nil="true"/>
        <AccountType/>
      </UserInfo>
    </Teachers>
    <Is_Collaboration_Space_Locked xmlns="ec818d88-01c8-455d-bf48-cdb59c7cac83" xsi:nil="true"/>
    <TeamsChannelId xmlns="ec818d88-01c8-455d-bf48-cdb59c7cac83" xsi:nil="true"/>
    <IsNotebookLocked xmlns="ec818d88-01c8-455d-bf48-cdb59c7cac83" xsi:nil="true"/>
    <NotebookType xmlns="ec818d88-01c8-455d-bf48-cdb59c7cac83" xsi:nil="true"/>
    <Students xmlns="ec818d88-01c8-455d-bf48-cdb59c7cac83">
      <UserInfo>
        <DisplayName/>
        <AccountId xsi:nil="true"/>
        <AccountType/>
      </UserInfo>
    </Students>
    <Math_Settings xmlns="ec818d88-01c8-455d-bf48-cdb59c7cac83" xsi:nil="true"/>
    <DefaultSectionNames xmlns="ec818d88-01c8-455d-bf48-cdb59c7cac83" xsi:nil="true"/>
    <Distribution_Groups xmlns="ec818d88-01c8-455d-bf48-cdb59c7cac83" xsi:nil="true"/>
    <Self_Registration_Enabled xmlns="ec818d88-01c8-455d-bf48-cdb59c7cac83" xsi:nil="true"/>
    <AppVersion xmlns="ec818d88-01c8-455d-bf48-cdb59c7cac83" xsi:nil="true"/>
    <Student_Groups xmlns="ec818d88-01c8-455d-bf48-cdb59c7cac83">
      <UserInfo>
        <DisplayName/>
        <AccountId xsi:nil="true"/>
        <AccountType/>
      </UserInfo>
    </Student_Groups>
    <Has_Leaders_Only_SectionGroup xmlns="ec818d88-01c8-455d-bf48-cdb59c7cac83" xsi:nil="true"/>
    <LMS_Mappings xmlns="ec818d88-01c8-455d-bf48-cdb59c7cac83" xsi:nil="true"/>
    <Invited_Teachers xmlns="ec818d88-01c8-455d-bf48-cdb59c7cac83" xsi:nil="true"/>
    <Invited_Leaders xmlns="ec818d88-01c8-455d-bf48-cdb59c7cac83" xsi:nil="true"/>
    <CultureName xmlns="ec818d88-01c8-455d-bf48-cdb59c7cac83" xsi:nil="true"/>
    <Leaders xmlns="ec818d88-01c8-455d-bf48-cdb59c7cac83">
      <UserInfo>
        <DisplayName/>
        <AccountId xsi:nil="true"/>
        <AccountType/>
      </UserInfo>
    </Leaders>
    <Templates xmlns="ec818d88-01c8-455d-bf48-cdb59c7cac83" xsi:nil="true"/>
    <Has_Teacher_Only_SectionGroup xmlns="ec818d88-01c8-455d-bf48-cdb59c7cac83" xsi:nil="true"/>
    <Members xmlns="ec818d88-01c8-455d-bf48-cdb59c7cac83">
      <UserInfo>
        <DisplayName/>
        <AccountId xsi:nil="true"/>
        <AccountType/>
      </UserInfo>
    </Members>
    <Member_Groups xmlns="ec818d88-01c8-455d-bf48-cdb59c7cac83">
      <UserInfo>
        <DisplayName/>
        <AccountId xsi:nil="true"/>
        <AccountType/>
      </UserInfo>
    </Member_Groups>
    <Invited_Members xmlns="ec818d88-01c8-455d-bf48-cdb59c7cac83" xsi:nil="true"/>
    <Invited_Students xmlns="ec818d88-01c8-455d-bf48-cdb59c7cac83" xsi:nil="true"/>
  </documentManagement>
</p:properties>
</file>

<file path=customXml/itemProps1.xml><?xml version="1.0" encoding="utf-8"?>
<ds:datastoreItem xmlns:ds="http://schemas.openxmlformats.org/officeDocument/2006/customXml" ds:itemID="{ADC3F355-C591-4DE5-87A2-EF249699D58D}"/>
</file>

<file path=customXml/itemProps2.xml><?xml version="1.0" encoding="utf-8"?>
<ds:datastoreItem xmlns:ds="http://schemas.openxmlformats.org/officeDocument/2006/customXml" ds:itemID="{C181ED13-FCAE-4B1D-87B2-83BD6A2B0AF9}"/>
</file>

<file path=customXml/itemProps3.xml><?xml version="1.0" encoding="utf-8"?>
<ds:datastoreItem xmlns:ds="http://schemas.openxmlformats.org/officeDocument/2006/customXml" ds:itemID="{0B5FFB6F-81CE-4E11-A6EC-7FFE296A0E96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4740</TotalTime>
  <Words>441</Words>
  <Application>Microsoft Office PowerPoint</Application>
  <PresentationFormat>On-screen Show (4:3)</PresentationFormat>
  <Paragraphs>68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PowerPoint Presentation</vt:lpstr>
      <vt:lpstr>Acuity STAR: Entering Competence by Design Activities Updated</vt:lpstr>
      <vt:lpstr>Login to STAR</vt:lpstr>
      <vt:lpstr>Administrative Committees</vt:lpstr>
      <vt:lpstr>Administrative Committees</vt:lpstr>
      <vt:lpstr>Open the Data Form </vt:lpstr>
      <vt:lpstr>Add More Detail</vt:lpstr>
      <vt:lpstr>Program Teaching  Administration</vt:lpstr>
      <vt:lpstr>Program Teaching</vt:lpstr>
      <vt:lpstr>Open the Data Form </vt:lpstr>
      <vt:lpstr>Add More Detail</vt:lpstr>
      <vt:lpstr>Questions?  Contact:  Your STAR Coordinator or  Derrick Gould</vt:lpstr>
      <vt:lpstr>PowerPoint Presentation</vt:lpstr>
    </vt:vector>
  </TitlesOfParts>
  <Company>UWO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Wilson</dc:creator>
  <cp:lastModifiedBy>Derrick Gould</cp:lastModifiedBy>
  <cp:revision>255</cp:revision>
  <cp:lastPrinted>2013-01-18T18:36:58Z</cp:lastPrinted>
  <dcterms:created xsi:type="dcterms:W3CDTF">2011-12-23T15:22:14Z</dcterms:created>
  <dcterms:modified xsi:type="dcterms:W3CDTF">2020-08-25T14:10:29Z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0x010100A5F157D93C575844B618BDE6CAB243FA</vt:lpwstr>
  </property>
</Properties>
</file>