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8"/>
  </p:notesMasterIdLst>
  <p:sldIdLst>
    <p:sldId id="256" r:id="rId2"/>
    <p:sldId id="257" r:id="rId3"/>
    <p:sldId id="265" r:id="rId4"/>
    <p:sldId id="305" r:id="rId5"/>
    <p:sldId id="306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8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AB6C3-5DFA-44B1-91DA-92ECEFB0BCFD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13063-51D5-4AFB-A4BF-F5844427A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33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Med/</a:t>
            </a:r>
            <a:r>
              <a:rPr lang="en-US" dirty="0" err="1" smtClean="0"/>
              <a:t>surg</a:t>
            </a:r>
            <a:r>
              <a:rPr lang="en-US" dirty="0" smtClean="0"/>
              <a:t>/path/diagnostic/FM</a:t>
            </a:r>
          </a:p>
          <a:p>
            <a:r>
              <a:rPr lang="en-US" dirty="0" smtClean="0"/>
              <a:t>CBD?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13063-51D5-4AFB-A4BF-F5844427AD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41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CBME is about … </a:t>
            </a:r>
          </a:p>
          <a:p>
            <a:pPr>
              <a:defRPr/>
            </a:pPr>
            <a:endParaRPr lang="en-US" dirty="0" smtClean="0"/>
          </a:p>
          <a:p>
            <a:pPr marL="168244" indent="-168244">
              <a:buFont typeface="Arial" pitchFamily="34" charset="0"/>
              <a:buChar char="•"/>
              <a:defRPr/>
            </a:pPr>
            <a:r>
              <a:rPr lang="en-US" dirty="0" smtClean="0"/>
              <a:t>Meeting societal needs by evolving to higher level of performance  </a:t>
            </a:r>
          </a:p>
          <a:p>
            <a:pPr marL="168244" indent="-168244">
              <a:buFont typeface="Arial" pitchFamily="34" charset="0"/>
              <a:buChar char="•"/>
              <a:defRPr/>
            </a:pPr>
            <a:r>
              <a:rPr lang="en-US" dirty="0" smtClean="0"/>
              <a:t>Meeting the expectation and changing needs of the patient/population and health system</a:t>
            </a:r>
          </a:p>
          <a:p>
            <a:pPr marL="168244" indent="-168244">
              <a:buFont typeface="Arial" pitchFamily="34" charset="0"/>
              <a:buChar char="•"/>
              <a:defRPr/>
            </a:pPr>
            <a:r>
              <a:rPr lang="en-US" dirty="0" smtClean="0"/>
              <a:t>Demonstrate and apply knowledge according to the highest standards for specialty medicine</a:t>
            </a:r>
          </a:p>
          <a:p>
            <a:pPr marL="168244" indent="-168244">
              <a:buFont typeface="Arial" pitchFamily="34" charset="0"/>
              <a:buChar char="•"/>
              <a:defRPr/>
            </a:pPr>
            <a:r>
              <a:rPr lang="en-US" dirty="0" smtClean="0"/>
              <a:t>Standardization of outcomes</a:t>
            </a:r>
          </a:p>
          <a:p>
            <a:pPr marL="168244" indent="-168244">
              <a:buFont typeface="Arial" pitchFamily="34" charset="0"/>
              <a:buChar char="•"/>
              <a:defRPr/>
            </a:pPr>
            <a:r>
              <a:rPr lang="en-US" dirty="0" smtClean="0"/>
              <a:t>Measurable outcomes</a:t>
            </a:r>
          </a:p>
          <a:p>
            <a:pPr marL="168244" indent="-168244">
              <a:buFont typeface="Arial" pitchFamily="34" charset="0"/>
              <a:buChar char="•"/>
              <a:defRPr/>
            </a:pPr>
            <a:r>
              <a:rPr lang="en-US" dirty="0" smtClean="0"/>
              <a:t>Focuses on learners developmental needs</a:t>
            </a:r>
          </a:p>
          <a:p>
            <a:pPr marL="168244" indent="-168244">
              <a:buFont typeface="Arial" pitchFamily="34" charset="0"/>
              <a:buChar char="•"/>
              <a:defRPr/>
            </a:pPr>
            <a:r>
              <a:rPr lang="en-US" dirty="0" smtClean="0"/>
              <a:t>The full continuum – practice-based continuous learning and improvement in all domains and </a:t>
            </a:r>
            <a:r>
              <a:rPr lang="en-US" dirty="0" err="1" smtClean="0"/>
              <a:t>CanMEDS</a:t>
            </a:r>
            <a:r>
              <a:rPr lang="en-US" dirty="0" smtClean="0"/>
              <a:t> roles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Text on this slide is adapted from a definition published in an article about CBME by Royal College scholars (Frank, Snell, </a:t>
            </a:r>
            <a:r>
              <a:rPr lang="en-US" dirty="0" err="1" smtClean="0"/>
              <a:t>Dath</a:t>
            </a:r>
            <a:r>
              <a:rPr lang="en-US" dirty="0" smtClean="0"/>
              <a:t>, </a:t>
            </a:r>
            <a:r>
              <a:rPr lang="en-US" dirty="0" err="1" smtClean="0"/>
              <a:t>Sherbino</a:t>
            </a:r>
            <a:r>
              <a:rPr lang="en-US" dirty="0" smtClean="0"/>
              <a:t> etc.)</a:t>
            </a:r>
          </a:p>
          <a:p>
            <a:pPr>
              <a:defRPr/>
            </a:pPr>
            <a:r>
              <a:rPr lang="en-US" dirty="0" smtClean="0"/>
              <a:t>This definition has been adapted widely, shows we have leadership in this field</a:t>
            </a:r>
          </a:p>
          <a:p>
            <a:pPr>
              <a:defRPr/>
            </a:pPr>
            <a:endParaRPr lang="en-CA" dirty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9pPr>
          </a:lstStyle>
          <a:p>
            <a:fld id="{0BFFB233-30C0-420A-B953-3352F3D5810D}" type="slidenum">
              <a:rPr lang="en-US" sz="1200"/>
              <a:pPr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50663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CBME is about … </a:t>
            </a:r>
          </a:p>
          <a:p>
            <a:pPr>
              <a:defRPr/>
            </a:pPr>
            <a:endParaRPr lang="en-US" dirty="0" smtClean="0"/>
          </a:p>
          <a:p>
            <a:pPr marL="168244" indent="-168244">
              <a:buFont typeface="Arial" pitchFamily="34" charset="0"/>
              <a:buChar char="•"/>
              <a:defRPr/>
            </a:pPr>
            <a:r>
              <a:rPr lang="en-US" dirty="0" smtClean="0"/>
              <a:t>Meeting societal needs by evolving to higher level of performance  </a:t>
            </a:r>
          </a:p>
          <a:p>
            <a:pPr marL="168244" indent="-168244">
              <a:buFont typeface="Arial" pitchFamily="34" charset="0"/>
              <a:buChar char="•"/>
              <a:defRPr/>
            </a:pPr>
            <a:r>
              <a:rPr lang="en-US" dirty="0" smtClean="0"/>
              <a:t>Meeting the expectation and changing needs of the patient/population and health system</a:t>
            </a:r>
          </a:p>
          <a:p>
            <a:pPr marL="168244" indent="-168244">
              <a:buFont typeface="Arial" pitchFamily="34" charset="0"/>
              <a:buChar char="•"/>
              <a:defRPr/>
            </a:pPr>
            <a:r>
              <a:rPr lang="en-US" dirty="0" smtClean="0"/>
              <a:t>Demonstrate and apply knowledge according to the highest standards for specialty medicine</a:t>
            </a:r>
          </a:p>
          <a:p>
            <a:pPr marL="168244" indent="-168244">
              <a:buFont typeface="Arial" pitchFamily="34" charset="0"/>
              <a:buChar char="•"/>
              <a:defRPr/>
            </a:pPr>
            <a:r>
              <a:rPr lang="en-US" dirty="0" smtClean="0"/>
              <a:t>Standardization of outcomes</a:t>
            </a:r>
          </a:p>
          <a:p>
            <a:pPr marL="168244" indent="-168244">
              <a:buFont typeface="Arial" pitchFamily="34" charset="0"/>
              <a:buChar char="•"/>
              <a:defRPr/>
            </a:pPr>
            <a:r>
              <a:rPr lang="en-US" dirty="0" smtClean="0"/>
              <a:t>Measurable outcomes</a:t>
            </a:r>
          </a:p>
          <a:p>
            <a:pPr marL="168244" indent="-168244">
              <a:buFont typeface="Arial" pitchFamily="34" charset="0"/>
              <a:buChar char="•"/>
              <a:defRPr/>
            </a:pPr>
            <a:r>
              <a:rPr lang="en-US" dirty="0" smtClean="0"/>
              <a:t>Focuses on learners developmental needs</a:t>
            </a:r>
          </a:p>
          <a:p>
            <a:pPr marL="168244" indent="-168244">
              <a:buFont typeface="Arial" pitchFamily="34" charset="0"/>
              <a:buChar char="•"/>
              <a:defRPr/>
            </a:pPr>
            <a:r>
              <a:rPr lang="en-US" dirty="0" smtClean="0"/>
              <a:t>The full continuum – practice-based continuous learning and improvement in all domains and </a:t>
            </a:r>
            <a:r>
              <a:rPr lang="en-US" dirty="0" err="1" smtClean="0"/>
              <a:t>CanMEDS</a:t>
            </a:r>
            <a:r>
              <a:rPr lang="en-US" dirty="0" smtClean="0"/>
              <a:t> roles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Text on this slide is adapted from a definition published in an article about CBME by Royal College scholars (Frank, Snell, </a:t>
            </a:r>
            <a:r>
              <a:rPr lang="en-US" dirty="0" err="1" smtClean="0"/>
              <a:t>Dath</a:t>
            </a:r>
            <a:r>
              <a:rPr lang="en-US" dirty="0" smtClean="0"/>
              <a:t>, </a:t>
            </a:r>
            <a:r>
              <a:rPr lang="en-US" dirty="0" err="1" smtClean="0"/>
              <a:t>Sherbino</a:t>
            </a:r>
            <a:r>
              <a:rPr lang="en-US" dirty="0" smtClean="0"/>
              <a:t> etc.)</a:t>
            </a:r>
          </a:p>
          <a:p>
            <a:pPr>
              <a:defRPr/>
            </a:pPr>
            <a:r>
              <a:rPr lang="en-US" dirty="0" smtClean="0"/>
              <a:t>This definition has been adapted widely, shows we have leadership in this field</a:t>
            </a:r>
          </a:p>
          <a:p>
            <a:pPr>
              <a:defRPr/>
            </a:pPr>
            <a:endParaRPr lang="en-CA" dirty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9pPr>
          </a:lstStyle>
          <a:p>
            <a:fld id="{0BFFB233-30C0-420A-B953-3352F3D5810D}" type="slidenum">
              <a:rPr lang="en-US" sz="1200"/>
              <a:pPr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284850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CBME is about … </a:t>
            </a:r>
          </a:p>
          <a:p>
            <a:pPr>
              <a:defRPr/>
            </a:pPr>
            <a:endParaRPr lang="en-US" dirty="0" smtClean="0"/>
          </a:p>
          <a:p>
            <a:pPr marL="168244" indent="-168244">
              <a:buFont typeface="Arial" pitchFamily="34" charset="0"/>
              <a:buChar char="•"/>
              <a:defRPr/>
            </a:pPr>
            <a:r>
              <a:rPr lang="en-US" dirty="0" smtClean="0"/>
              <a:t>Meeting societal needs by evolving to higher level of performance  </a:t>
            </a:r>
          </a:p>
          <a:p>
            <a:pPr marL="168244" indent="-168244">
              <a:buFont typeface="Arial" pitchFamily="34" charset="0"/>
              <a:buChar char="•"/>
              <a:defRPr/>
            </a:pPr>
            <a:r>
              <a:rPr lang="en-US" dirty="0" smtClean="0"/>
              <a:t>Meeting the expectation and changing needs of the patient/population and health system</a:t>
            </a:r>
          </a:p>
          <a:p>
            <a:pPr marL="168244" indent="-168244">
              <a:buFont typeface="Arial" pitchFamily="34" charset="0"/>
              <a:buChar char="•"/>
              <a:defRPr/>
            </a:pPr>
            <a:r>
              <a:rPr lang="en-US" dirty="0" smtClean="0"/>
              <a:t>Demonstrate and apply knowledge according to the highest standards for specialty medicine</a:t>
            </a:r>
          </a:p>
          <a:p>
            <a:pPr marL="168244" indent="-168244">
              <a:buFont typeface="Arial" pitchFamily="34" charset="0"/>
              <a:buChar char="•"/>
              <a:defRPr/>
            </a:pPr>
            <a:r>
              <a:rPr lang="en-US" dirty="0" smtClean="0"/>
              <a:t>Standardization of outcomes</a:t>
            </a:r>
          </a:p>
          <a:p>
            <a:pPr marL="168244" indent="-168244">
              <a:buFont typeface="Arial" pitchFamily="34" charset="0"/>
              <a:buChar char="•"/>
              <a:defRPr/>
            </a:pPr>
            <a:r>
              <a:rPr lang="en-US" dirty="0" smtClean="0"/>
              <a:t>Measurable outcomes</a:t>
            </a:r>
          </a:p>
          <a:p>
            <a:pPr marL="168244" indent="-168244">
              <a:buFont typeface="Arial" pitchFamily="34" charset="0"/>
              <a:buChar char="•"/>
              <a:defRPr/>
            </a:pPr>
            <a:r>
              <a:rPr lang="en-US" dirty="0" smtClean="0"/>
              <a:t>Focuses on learners developmental needs</a:t>
            </a:r>
          </a:p>
          <a:p>
            <a:pPr marL="168244" indent="-168244">
              <a:buFont typeface="Arial" pitchFamily="34" charset="0"/>
              <a:buChar char="•"/>
              <a:defRPr/>
            </a:pPr>
            <a:r>
              <a:rPr lang="en-US" dirty="0" smtClean="0"/>
              <a:t>The full continuum – practice-based continuous learning and improvement in all domains and </a:t>
            </a:r>
            <a:r>
              <a:rPr lang="en-US" dirty="0" err="1" smtClean="0"/>
              <a:t>CanMEDS</a:t>
            </a:r>
            <a:r>
              <a:rPr lang="en-US" dirty="0" smtClean="0"/>
              <a:t> roles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Text on this slide is adapted from a definition published in an article about CBME by Royal College scholars (Frank, Snell, </a:t>
            </a:r>
            <a:r>
              <a:rPr lang="en-US" dirty="0" err="1" smtClean="0"/>
              <a:t>Dath</a:t>
            </a:r>
            <a:r>
              <a:rPr lang="en-US" dirty="0" smtClean="0"/>
              <a:t>, </a:t>
            </a:r>
            <a:r>
              <a:rPr lang="en-US" dirty="0" err="1" smtClean="0"/>
              <a:t>Sherbino</a:t>
            </a:r>
            <a:r>
              <a:rPr lang="en-US" dirty="0" smtClean="0"/>
              <a:t> etc.)</a:t>
            </a:r>
          </a:p>
          <a:p>
            <a:pPr>
              <a:defRPr/>
            </a:pPr>
            <a:r>
              <a:rPr lang="en-US" dirty="0" smtClean="0"/>
              <a:t>This definition has been adapted widely, shows we have leadership in this field</a:t>
            </a:r>
          </a:p>
          <a:p>
            <a:pPr>
              <a:defRPr/>
            </a:pPr>
            <a:endParaRPr lang="en-CA" dirty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9pPr>
          </a:lstStyle>
          <a:p>
            <a:fld id="{0BFFB233-30C0-420A-B953-3352F3D5810D}" type="slidenum">
              <a:rPr lang="en-US" sz="1200"/>
              <a:pPr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66049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Title Slide_option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667000"/>
            <a:ext cx="7953375" cy="1143000"/>
          </a:xfrm>
        </p:spPr>
        <p:txBody>
          <a:bodyPr anchor="t"/>
          <a:lstStyle>
            <a:lvl1pPr>
              <a:lnSpc>
                <a:spcPct val="90000"/>
              </a:lnSpc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5213350"/>
            <a:ext cx="3957638" cy="1069975"/>
          </a:xfrm>
        </p:spPr>
        <p:txBody>
          <a:bodyPr anchor="ctr"/>
          <a:lstStyle>
            <a:lvl1pPr marL="0" indent="0">
              <a:buFont typeface="Times" pitchFamily="1" charset="0"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1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7E3D4B-CF54-4258-AFAB-B6B3F9A92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8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 noChangeArrowheads="1"/>
          </p:cNvSpPr>
          <p:nvPr/>
        </p:nvSpPr>
        <p:spPr bwMode="auto">
          <a:xfrm>
            <a:off x="0" y="1219200"/>
            <a:ext cx="9144000" cy="5638800"/>
          </a:xfrm>
          <a:prstGeom prst="rect">
            <a:avLst/>
          </a:prstGeom>
          <a:solidFill>
            <a:srgbClr val="00315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" charset="0"/>
                <a:ea typeface="Osak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  <a:ea typeface="Osak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  <a:ea typeface="Osak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  <a:ea typeface="Osak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Osaka" pitchFamily="1" charset="-128"/>
              </a:defRPr>
            </a:lvl9pPr>
          </a:lstStyle>
          <a:p>
            <a:pPr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7" name="Rectangle 14"/>
          <p:cNvSpPr>
            <a:spLocks noChangeArrowheads="1"/>
          </p:cNvSpPr>
          <p:nvPr/>
        </p:nvSpPr>
        <p:spPr bwMode="auto">
          <a:xfrm>
            <a:off x="381000" y="1022350"/>
            <a:ext cx="8382000" cy="5334000"/>
          </a:xfrm>
          <a:prstGeom prst="rect">
            <a:avLst/>
          </a:prstGeom>
          <a:solidFill>
            <a:schemeClr val="bg1"/>
          </a:solidFill>
          <a:ln w="38100">
            <a:solidFill>
              <a:srgbClr val="998D5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" charset="0"/>
                <a:ea typeface="Osak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  <a:ea typeface="Osak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  <a:ea typeface="Osak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  <a:ea typeface="Osak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Osaka" pitchFamily="1" charset="-128"/>
              </a:defRPr>
            </a:lvl9pPr>
          </a:lstStyle>
          <a:p>
            <a:pPr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1028" name="Picture 18" descr="Content Slide Header External_FIN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5588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160338"/>
            <a:ext cx="5943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524000"/>
            <a:ext cx="7391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453188"/>
            <a:ext cx="536575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98D5F"/>
                </a:solidFill>
                <a:latin typeface="+mn-lt"/>
              </a:defRPr>
            </a:lvl1pPr>
          </a:lstStyle>
          <a:p>
            <a:fld id="{037E3D4B-CF54-4258-AFAB-B6B3F9A921E2}" type="slidenum">
              <a:rPr lang="en-US" smtClean="0"/>
              <a:t>‹#›</a:t>
            </a:fld>
            <a:endParaRPr lang="en-US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4876800" y="16764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" charset="0"/>
                <a:ea typeface="Osak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  <a:ea typeface="Osak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  <a:ea typeface="Osak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  <a:ea typeface="Osak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Osaka" pitchFamily="1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97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1" charset="0"/>
          <a:ea typeface="Osaka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1" charset="0"/>
          <a:ea typeface="Osaka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1" charset="0"/>
          <a:ea typeface="Osaka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1" charset="0"/>
          <a:ea typeface="Osaka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1" charset="0"/>
          <a:ea typeface="Osaka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1" charset="0"/>
          <a:ea typeface="Osaka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1" charset="0"/>
          <a:ea typeface="Osaka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1" charset="0"/>
          <a:ea typeface="Osaka" pitchFamily="1" charset="-128"/>
        </a:defRPr>
      </a:lvl9pPr>
    </p:titleStyle>
    <p:bodyStyle>
      <a:lvl1pPr marL="230188" indent="-230188" algn="l" rtl="0" eaLnBrk="1" fontAlgn="base" hangingPunct="1">
        <a:spcBef>
          <a:spcPct val="20000"/>
        </a:spcBef>
        <a:spcAft>
          <a:spcPct val="30000"/>
        </a:spcAft>
        <a:buFont typeface="Times" pitchFamily="1" charset="0"/>
        <a:buChar char="•"/>
        <a:defRPr sz="2400">
          <a:solidFill>
            <a:srgbClr val="003152"/>
          </a:solidFill>
          <a:latin typeface="+mn-lt"/>
          <a:ea typeface="+mn-ea"/>
          <a:cs typeface="+mn-cs"/>
        </a:defRPr>
      </a:lvl1pPr>
      <a:lvl2pPr marL="688975" indent="-230188" algn="l" rtl="0" eaLnBrk="1" fontAlgn="base" hangingPunct="1">
        <a:spcBef>
          <a:spcPct val="20000"/>
        </a:spcBef>
        <a:spcAft>
          <a:spcPct val="0"/>
        </a:spcAft>
        <a:buFont typeface="Times" pitchFamily="1" charset="0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1196975" indent="-222250" algn="l" rtl="0" eaLnBrk="1" fontAlgn="base" hangingPunct="1">
        <a:spcBef>
          <a:spcPct val="20000"/>
        </a:spcBef>
        <a:spcAft>
          <a:spcPct val="0"/>
        </a:spcAft>
        <a:buFont typeface="Times" pitchFamily="1" charset="0"/>
        <a:buChar char="-"/>
        <a:defRPr>
          <a:solidFill>
            <a:schemeClr val="tx1"/>
          </a:solidFill>
          <a:latin typeface="+mn-lt"/>
          <a:ea typeface="+mn-ea"/>
        </a:defRPr>
      </a:lvl3pPr>
      <a:lvl4pPr marL="1770063" indent="-230188" algn="l" rtl="0" eaLnBrk="1" fontAlgn="base" hangingPunct="1">
        <a:spcBef>
          <a:spcPct val="20000"/>
        </a:spcBef>
        <a:spcAft>
          <a:spcPct val="0"/>
        </a:spcAft>
        <a:buFont typeface="Times" pitchFamily="1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2286000" indent="-246063" algn="l" rtl="0" eaLnBrk="1" fontAlgn="base" hangingPunct="1">
        <a:spcBef>
          <a:spcPct val="20000"/>
        </a:spcBef>
        <a:spcAft>
          <a:spcPct val="0"/>
        </a:spcAft>
        <a:buFont typeface="Times" pitchFamily="1" charset="0"/>
        <a:buChar char="-"/>
        <a:defRPr sz="1600">
          <a:solidFill>
            <a:schemeClr val="tx1"/>
          </a:solidFill>
          <a:latin typeface="+mn-lt"/>
          <a:ea typeface="+mn-ea"/>
        </a:defRPr>
      </a:lvl5pPr>
      <a:lvl6pPr marL="2743200" indent="-246063" algn="l" rtl="0" eaLnBrk="1" fontAlgn="base" hangingPunct="1">
        <a:spcBef>
          <a:spcPct val="20000"/>
        </a:spcBef>
        <a:spcAft>
          <a:spcPct val="0"/>
        </a:spcAft>
        <a:buFont typeface="Times" pitchFamily="1" charset="0"/>
        <a:buChar char="-"/>
        <a:defRPr sz="1600">
          <a:solidFill>
            <a:srgbClr val="998D5F"/>
          </a:solidFill>
          <a:latin typeface="+mn-lt"/>
          <a:ea typeface="+mn-ea"/>
        </a:defRPr>
      </a:lvl6pPr>
      <a:lvl7pPr marL="3200400" indent="-246063" algn="l" rtl="0" eaLnBrk="1" fontAlgn="base" hangingPunct="1">
        <a:spcBef>
          <a:spcPct val="20000"/>
        </a:spcBef>
        <a:spcAft>
          <a:spcPct val="0"/>
        </a:spcAft>
        <a:buFont typeface="Times" pitchFamily="1" charset="0"/>
        <a:buChar char="-"/>
        <a:defRPr sz="1600">
          <a:solidFill>
            <a:srgbClr val="998D5F"/>
          </a:solidFill>
          <a:latin typeface="+mn-lt"/>
          <a:ea typeface="+mn-ea"/>
        </a:defRPr>
      </a:lvl7pPr>
      <a:lvl8pPr marL="3657600" indent="-246063" algn="l" rtl="0" eaLnBrk="1" fontAlgn="base" hangingPunct="1">
        <a:spcBef>
          <a:spcPct val="20000"/>
        </a:spcBef>
        <a:spcAft>
          <a:spcPct val="0"/>
        </a:spcAft>
        <a:buFont typeface="Times" pitchFamily="1" charset="0"/>
        <a:buChar char="-"/>
        <a:defRPr sz="1600">
          <a:solidFill>
            <a:srgbClr val="998D5F"/>
          </a:solidFill>
          <a:latin typeface="+mn-lt"/>
          <a:ea typeface="+mn-ea"/>
        </a:defRPr>
      </a:lvl8pPr>
      <a:lvl9pPr marL="4114800" indent="-246063" algn="l" rtl="0" eaLnBrk="1" fontAlgn="base" hangingPunct="1">
        <a:spcBef>
          <a:spcPct val="20000"/>
        </a:spcBef>
        <a:spcAft>
          <a:spcPct val="0"/>
        </a:spcAft>
        <a:buFont typeface="Times" pitchFamily="1" charset="0"/>
        <a:buChar char="-"/>
        <a:defRPr sz="1600">
          <a:solidFill>
            <a:srgbClr val="998D5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2667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Competence Committees</a:t>
            </a:r>
            <a:br>
              <a:rPr lang="en-US" sz="2800" b="1" dirty="0" smtClean="0"/>
            </a:br>
            <a:r>
              <a:rPr lang="en-US" sz="2200" dirty="0" smtClean="0"/>
              <a:t>A critical step in the move to Competency Based Medical Education?</a:t>
            </a:r>
            <a:endParaRPr lang="en-US" sz="2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Farhan Bhanji</a:t>
            </a:r>
          </a:p>
          <a:p>
            <a:r>
              <a:rPr lang="en-US" sz="1400" dirty="0" smtClean="0"/>
              <a:t>Associate Director, Assessment</a:t>
            </a:r>
          </a:p>
          <a:p>
            <a:r>
              <a:rPr lang="en-US" sz="1400" dirty="0" smtClean="0"/>
              <a:t>May 30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2016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1012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2895600"/>
            <a:ext cx="73914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What is a Competence Committee?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046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Role of the Competence Committee?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648200"/>
          </a:xfrm>
        </p:spPr>
        <p:txBody>
          <a:bodyPr>
            <a:normAutofit/>
          </a:bodyPr>
          <a:lstStyle/>
          <a:p>
            <a:pPr defTabSz="457200">
              <a:spcAft>
                <a:spcPct val="0"/>
              </a:spcAft>
              <a:defRPr/>
            </a:pPr>
            <a:endParaRPr lang="en-CA" kern="1200" dirty="0" smtClean="0">
              <a:latin typeface="+mj-lt"/>
            </a:endParaRPr>
          </a:p>
          <a:p>
            <a:pPr defTabSz="457200">
              <a:spcAft>
                <a:spcPct val="0"/>
              </a:spcAft>
              <a:defRPr/>
            </a:pPr>
            <a:r>
              <a:rPr lang="en-CA" kern="1200" dirty="0" smtClean="0">
                <a:latin typeface="+mj-lt"/>
              </a:rPr>
              <a:t>Provides a periodic resident performance review</a:t>
            </a:r>
          </a:p>
          <a:p>
            <a:pPr defTabSz="457200">
              <a:spcAft>
                <a:spcPct val="0"/>
              </a:spcAft>
              <a:defRPr/>
            </a:pPr>
            <a:r>
              <a:rPr lang="en-CA" kern="1200" dirty="0" smtClean="0">
                <a:latin typeface="+mj-lt"/>
              </a:rPr>
              <a:t>Occurs at each stage of training</a:t>
            </a:r>
          </a:p>
          <a:p>
            <a:pPr defTabSz="457200">
              <a:spcAft>
                <a:spcPct val="0"/>
              </a:spcAft>
              <a:defRPr/>
            </a:pPr>
            <a:r>
              <a:rPr lang="en-CA" kern="1200" dirty="0" smtClean="0">
                <a:latin typeface="+mj-lt"/>
              </a:rPr>
              <a:t>Aim to provide robust and transparent process</a:t>
            </a:r>
          </a:p>
          <a:p>
            <a:pPr defTabSz="457200">
              <a:spcAft>
                <a:spcPct val="0"/>
              </a:spcAft>
              <a:defRPr/>
            </a:pPr>
            <a:r>
              <a:rPr lang="en-CA" kern="1200" dirty="0" smtClean="0">
                <a:latin typeface="+mj-lt"/>
              </a:rPr>
              <a:t>Ensure ALL learners achieve requirements of the discipline</a:t>
            </a:r>
          </a:p>
          <a:p>
            <a:pPr defTabSz="457200">
              <a:spcAft>
                <a:spcPct val="0"/>
              </a:spcAft>
              <a:defRPr/>
            </a:pPr>
            <a:r>
              <a:rPr lang="en-CA" kern="1200" dirty="0" smtClean="0">
                <a:latin typeface="+mj-lt"/>
              </a:rPr>
              <a:t>Synthesis and review of quantitative and qualitative assessment data</a:t>
            </a:r>
          </a:p>
          <a:p>
            <a:pPr defTabSz="457200">
              <a:spcAft>
                <a:spcPct val="0"/>
              </a:spcAft>
              <a:defRPr/>
            </a:pPr>
            <a:r>
              <a:rPr lang="en-CA" kern="1200" dirty="0" smtClean="0">
                <a:latin typeface="+mj-lt"/>
              </a:rPr>
              <a:t>Provide recommendations for future learning activities</a:t>
            </a:r>
          </a:p>
          <a:p>
            <a:pPr defTabSz="457200">
              <a:spcAft>
                <a:spcPct val="0"/>
              </a:spcAft>
              <a:defRPr/>
            </a:pPr>
            <a:endParaRPr lang="en-CA" kern="1200" dirty="0" smtClean="0">
              <a:latin typeface="+mj-lt"/>
            </a:endParaRPr>
          </a:p>
          <a:p>
            <a:pPr defTabSz="457200">
              <a:spcAft>
                <a:spcPct val="0"/>
              </a:spcAft>
              <a:defRPr/>
            </a:pPr>
            <a:endParaRPr lang="en-CA" kern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541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Role of the Competence Committee?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648200"/>
          </a:xfrm>
        </p:spPr>
        <p:txBody>
          <a:bodyPr>
            <a:normAutofit/>
          </a:bodyPr>
          <a:lstStyle/>
          <a:p>
            <a:pPr defTabSz="457200">
              <a:spcAft>
                <a:spcPct val="0"/>
              </a:spcAft>
              <a:defRPr/>
            </a:pPr>
            <a:endParaRPr lang="en-CA" kern="1200" dirty="0" smtClean="0">
              <a:latin typeface="+mj-lt"/>
            </a:endParaRPr>
          </a:p>
          <a:p>
            <a:pPr marL="0" indent="0" defTabSz="457200">
              <a:spcAft>
                <a:spcPct val="0"/>
              </a:spcAft>
              <a:buNone/>
              <a:defRPr/>
            </a:pPr>
            <a:r>
              <a:rPr lang="en-CA" kern="1200" dirty="0" smtClean="0">
                <a:latin typeface="+mj-lt"/>
              </a:rPr>
              <a:t>Make decisions on:</a:t>
            </a:r>
          </a:p>
          <a:p>
            <a:pPr defTabSz="457200">
              <a:spcAft>
                <a:spcPct val="0"/>
              </a:spcAft>
              <a:defRPr/>
            </a:pPr>
            <a:r>
              <a:rPr lang="en-CA" kern="1200" dirty="0" smtClean="0">
                <a:latin typeface="+mj-lt"/>
              </a:rPr>
              <a:t>Progressing from one stage to the next</a:t>
            </a:r>
          </a:p>
          <a:p>
            <a:pPr defTabSz="457200">
              <a:spcAft>
                <a:spcPct val="0"/>
              </a:spcAft>
              <a:defRPr/>
            </a:pPr>
            <a:r>
              <a:rPr lang="en-CA" kern="1200" dirty="0" smtClean="0">
                <a:latin typeface="+mj-lt"/>
              </a:rPr>
              <a:t>Review individual learning programs (and monitor)</a:t>
            </a:r>
          </a:p>
          <a:p>
            <a:pPr defTabSz="457200">
              <a:spcAft>
                <a:spcPct val="0"/>
              </a:spcAft>
              <a:defRPr/>
            </a:pPr>
            <a:r>
              <a:rPr lang="en-CA" kern="1200" dirty="0" smtClean="0">
                <a:latin typeface="+mj-lt"/>
              </a:rPr>
              <a:t>Readiness for RC exams</a:t>
            </a:r>
          </a:p>
          <a:p>
            <a:pPr defTabSz="457200">
              <a:spcAft>
                <a:spcPct val="0"/>
              </a:spcAft>
              <a:defRPr/>
            </a:pPr>
            <a:r>
              <a:rPr lang="en-CA" kern="1200" dirty="0" smtClean="0">
                <a:latin typeface="+mj-lt"/>
              </a:rPr>
              <a:t>Readiness for unsupervised practice</a:t>
            </a:r>
          </a:p>
          <a:p>
            <a:pPr defTabSz="457200">
              <a:spcAft>
                <a:spcPct val="0"/>
              </a:spcAft>
              <a:defRPr/>
            </a:pPr>
            <a:endParaRPr lang="en-CA" kern="1200" dirty="0">
              <a:latin typeface="+mj-lt"/>
            </a:endParaRPr>
          </a:p>
          <a:p>
            <a:pPr marL="0" indent="0" defTabSz="457200">
              <a:spcAft>
                <a:spcPct val="0"/>
              </a:spcAft>
              <a:buNone/>
              <a:defRPr/>
            </a:pPr>
            <a:r>
              <a:rPr lang="en-CA" kern="1200" dirty="0" smtClean="0">
                <a:latin typeface="+mj-lt"/>
              </a:rPr>
              <a:t>Guided by a National Competency Framework</a:t>
            </a:r>
          </a:p>
          <a:p>
            <a:pPr defTabSz="457200">
              <a:spcAft>
                <a:spcPct val="0"/>
              </a:spcAft>
              <a:defRPr/>
            </a:pPr>
            <a:endParaRPr lang="en-CA" kern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8089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would you build a Competence Committee?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648200"/>
          </a:xfrm>
        </p:spPr>
        <p:txBody>
          <a:bodyPr>
            <a:normAutofit/>
          </a:bodyPr>
          <a:lstStyle/>
          <a:p>
            <a:pPr defTabSz="457200">
              <a:spcAft>
                <a:spcPct val="0"/>
              </a:spcAft>
              <a:defRPr/>
            </a:pPr>
            <a:endParaRPr lang="en-CA" kern="1200" dirty="0" smtClean="0">
              <a:latin typeface="+mj-lt"/>
            </a:endParaRPr>
          </a:p>
          <a:p>
            <a:pPr defTabSz="457200">
              <a:spcAft>
                <a:spcPct val="0"/>
              </a:spcAft>
              <a:defRPr/>
            </a:pPr>
            <a:r>
              <a:rPr lang="en-CA" kern="1200" dirty="0" smtClean="0">
                <a:latin typeface="+mj-lt"/>
              </a:rPr>
              <a:t>Membership? Who? Size?</a:t>
            </a:r>
          </a:p>
          <a:p>
            <a:pPr defTabSz="457200">
              <a:spcAft>
                <a:spcPct val="0"/>
              </a:spcAft>
              <a:defRPr/>
            </a:pPr>
            <a:r>
              <a:rPr lang="en-CA" kern="1200" dirty="0" smtClean="0">
                <a:latin typeface="+mj-lt"/>
              </a:rPr>
              <a:t>Chair?</a:t>
            </a:r>
          </a:p>
          <a:p>
            <a:pPr defTabSz="457200">
              <a:spcAft>
                <a:spcPct val="0"/>
              </a:spcAft>
              <a:defRPr/>
            </a:pPr>
            <a:r>
              <a:rPr lang="en-CA" kern="1200" dirty="0" smtClean="0">
                <a:latin typeface="+mj-lt"/>
              </a:rPr>
              <a:t>Meeting frequency?</a:t>
            </a:r>
          </a:p>
          <a:p>
            <a:pPr defTabSz="457200">
              <a:spcAft>
                <a:spcPct val="0"/>
              </a:spcAft>
              <a:defRPr/>
            </a:pPr>
            <a:r>
              <a:rPr lang="en-CA" kern="1200" dirty="0" smtClean="0">
                <a:latin typeface="+mj-lt"/>
              </a:rPr>
              <a:t>Role of resident in their own learning</a:t>
            </a:r>
            <a:endParaRPr lang="en-CA" kern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557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4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yal Colleg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Osaka"/>
        <a:cs typeface=""/>
      </a:majorFont>
      <a:minorFont>
        <a:latin typeface="Verdana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  <a:ea typeface="Osaka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  <a:ea typeface="Osaka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Royal College</Template>
  <TotalTime>474</TotalTime>
  <Words>458</Words>
  <Application>Microsoft Office PowerPoint</Application>
  <PresentationFormat>On-screen Show (4:3)</PresentationFormat>
  <Paragraphs>71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Osaka</vt:lpstr>
      <vt:lpstr>Times</vt:lpstr>
      <vt:lpstr>Verdana</vt:lpstr>
      <vt:lpstr>Royal College</vt:lpstr>
      <vt:lpstr>Competence Committees A critical step in the move to Competency Based Medical Education?</vt:lpstr>
      <vt:lpstr>PowerPoint Presentation</vt:lpstr>
      <vt:lpstr>Role of the Competence Committee?</vt:lpstr>
      <vt:lpstr>Role of the Competence Committee?</vt:lpstr>
      <vt:lpstr>How would you build a Competence Committee?</vt:lpstr>
      <vt:lpstr>Thank you!</vt:lpstr>
    </vt:vector>
  </TitlesOfParts>
  <Company>Royal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your CBME curriculum  Teaching and Learning in CBME</dc:title>
  <dc:creator>Karpinski, Jolanta</dc:creator>
  <cp:lastModifiedBy>isadmin</cp:lastModifiedBy>
  <cp:revision>31</cp:revision>
  <dcterms:created xsi:type="dcterms:W3CDTF">2016-05-27T14:18:53Z</dcterms:created>
  <dcterms:modified xsi:type="dcterms:W3CDTF">2016-07-13T15:22:53Z</dcterms:modified>
</cp:coreProperties>
</file>