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0" r:id="rId1"/>
  </p:sldMasterIdLst>
  <p:notesMasterIdLst>
    <p:notesMasterId r:id="rId8"/>
  </p:notesMasterIdLst>
  <p:sldIdLst>
    <p:sldId id="256" r:id="rId2"/>
    <p:sldId id="257" r:id="rId3"/>
    <p:sldId id="265" r:id="rId4"/>
    <p:sldId id="305" r:id="rId5"/>
    <p:sldId id="306" r:id="rId6"/>
    <p:sldId id="264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5" d="100"/>
          <a:sy n="115" d="100"/>
        </p:scale>
        <p:origin x="1494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984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C0AB6C3-5DFA-44B1-91DA-92ECEFB0BCFD}" type="datetimeFigureOut">
              <a:rPr lang="en-US" smtClean="0"/>
              <a:t>7/13/2016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8313063-51D5-4AFB-A4BF-F5844427AD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59333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Med/</a:t>
            </a:r>
            <a:r>
              <a:rPr lang="en-US" dirty="0" err="1" smtClean="0"/>
              <a:t>surg</a:t>
            </a:r>
            <a:r>
              <a:rPr lang="en-US" dirty="0" smtClean="0"/>
              <a:t>/path/diagnostic/FM</a:t>
            </a:r>
          </a:p>
          <a:p>
            <a:r>
              <a:rPr lang="en-US" dirty="0" smtClean="0"/>
              <a:t>CBD?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313063-51D5-4AFB-A4BF-F5844427AD62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574155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CBME is about … </a:t>
            </a:r>
          </a:p>
          <a:p>
            <a:pPr>
              <a:defRPr/>
            </a:pPr>
            <a:endParaRPr lang="en-US" dirty="0" smtClean="0"/>
          </a:p>
          <a:p>
            <a:pPr marL="168244" indent="-168244">
              <a:buFont typeface="Arial" pitchFamily="34" charset="0"/>
              <a:buChar char="•"/>
              <a:defRPr/>
            </a:pPr>
            <a:r>
              <a:rPr lang="en-US" dirty="0" smtClean="0"/>
              <a:t>Meeting societal needs by evolving to higher level of performance  </a:t>
            </a:r>
          </a:p>
          <a:p>
            <a:pPr marL="168244" indent="-168244">
              <a:buFont typeface="Arial" pitchFamily="34" charset="0"/>
              <a:buChar char="•"/>
              <a:defRPr/>
            </a:pPr>
            <a:r>
              <a:rPr lang="en-US" dirty="0" smtClean="0"/>
              <a:t>Meeting the expectation and changing needs of the patient/population and health system</a:t>
            </a:r>
          </a:p>
          <a:p>
            <a:pPr marL="168244" indent="-168244">
              <a:buFont typeface="Arial" pitchFamily="34" charset="0"/>
              <a:buChar char="•"/>
              <a:defRPr/>
            </a:pPr>
            <a:r>
              <a:rPr lang="en-US" dirty="0" smtClean="0"/>
              <a:t>Demonstrate and apply knowledge according to the highest standards for specialty medicine</a:t>
            </a:r>
          </a:p>
          <a:p>
            <a:pPr marL="168244" indent="-168244">
              <a:buFont typeface="Arial" pitchFamily="34" charset="0"/>
              <a:buChar char="•"/>
              <a:defRPr/>
            </a:pPr>
            <a:r>
              <a:rPr lang="en-US" dirty="0" smtClean="0"/>
              <a:t>Standardization of outcomes</a:t>
            </a:r>
          </a:p>
          <a:p>
            <a:pPr marL="168244" indent="-168244">
              <a:buFont typeface="Arial" pitchFamily="34" charset="0"/>
              <a:buChar char="•"/>
              <a:defRPr/>
            </a:pPr>
            <a:r>
              <a:rPr lang="en-US" dirty="0" smtClean="0"/>
              <a:t>Measurable outcomes</a:t>
            </a:r>
          </a:p>
          <a:p>
            <a:pPr marL="168244" indent="-168244">
              <a:buFont typeface="Arial" pitchFamily="34" charset="0"/>
              <a:buChar char="•"/>
              <a:defRPr/>
            </a:pPr>
            <a:r>
              <a:rPr lang="en-US" dirty="0" smtClean="0"/>
              <a:t>Focuses on learners developmental needs</a:t>
            </a:r>
          </a:p>
          <a:p>
            <a:pPr marL="168244" indent="-168244">
              <a:buFont typeface="Arial" pitchFamily="34" charset="0"/>
              <a:buChar char="•"/>
              <a:defRPr/>
            </a:pPr>
            <a:r>
              <a:rPr lang="en-US" dirty="0" smtClean="0"/>
              <a:t>The full continuum – practice-based continuous learning and improvement in all domains and </a:t>
            </a:r>
            <a:r>
              <a:rPr lang="en-US" dirty="0" err="1" smtClean="0"/>
              <a:t>CanMEDS</a:t>
            </a:r>
            <a:r>
              <a:rPr lang="en-US" dirty="0" smtClean="0"/>
              <a:t> roles</a:t>
            </a:r>
          </a:p>
          <a:p>
            <a:pPr>
              <a:defRPr/>
            </a:pPr>
            <a:endParaRPr lang="en-US" dirty="0" smtClean="0"/>
          </a:p>
          <a:p>
            <a:pPr>
              <a:defRPr/>
            </a:pPr>
            <a:r>
              <a:rPr lang="en-US" dirty="0" smtClean="0"/>
              <a:t>Text on this slide is adapted from a definition published in an article about CBME by Royal College scholars (Frank, Snell, </a:t>
            </a:r>
            <a:r>
              <a:rPr lang="en-US" dirty="0" err="1" smtClean="0"/>
              <a:t>Dath</a:t>
            </a:r>
            <a:r>
              <a:rPr lang="en-US" dirty="0" smtClean="0"/>
              <a:t>, </a:t>
            </a:r>
            <a:r>
              <a:rPr lang="en-US" dirty="0" err="1" smtClean="0"/>
              <a:t>Sherbino</a:t>
            </a:r>
            <a:r>
              <a:rPr lang="en-US" dirty="0" smtClean="0"/>
              <a:t> etc.)</a:t>
            </a:r>
          </a:p>
          <a:p>
            <a:pPr>
              <a:defRPr/>
            </a:pPr>
            <a:r>
              <a:rPr lang="en-US" dirty="0" smtClean="0"/>
              <a:t>This definition has been adapted widely, shows we have leadership in this field</a:t>
            </a:r>
          </a:p>
          <a:p>
            <a:pPr>
              <a:defRPr/>
            </a:pPr>
            <a:endParaRPr lang="en-CA" dirty="0"/>
          </a:p>
        </p:txBody>
      </p:sp>
      <p:sp>
        <p:nvSpPr>
          <p:cNvPr id="8192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charset="0"/>
                <a:ea typeface="Osaka" charset="-128"/>
              </a:defRPr>
            </a:lvl1pPr>
            <a:lvl2pPr marL="729057" indent="-280406">
              <a:defRPr sz="2400">
                <a:solidFill>
                  <a:schemeClr val="tx1"/>
                </a:solidFill>
                <a:latin typeface="Times" charset="0"/>
                <a:ea typeface="Osaka" charset="-128"/>
              </a:defRPr>
            </a:lvl2pPr>
            <a:lvl3pPr marL="1121626" indent="-224325">
              <a:defRPr sz="2400">
                <a:solidFill>
                  <a:schemeClr val="tx1"/>
                </a:solidFill>
                <a:latin typeface="Times" charset="0"/>
                <a:ea typeface="Osaka" charset="-128"/>
              </a:defRPr>
            </a:lvl3pPr>
            <a:lvl4pPr marL="1570276" indent="-224325">
              <a:defRPr sz="2400">
                <a:solidFill>
                  <a:schemeClr val="tx1"/>
                </a:solidFill>
                <a:latin typeface="Times" charset="0"/>
                <a:ea typeface="Osaka" charset="-128"/>
              </a:defRPr>
            </a:lvl4pPr>
            <a:lvl5pPr marL="2018927" indent="-224325">
              <a:defRPr sz="2400">
                <a:solidFill>
                  <a:schemeClr val="tx1"/>
                </a:solidFill>
                <a:latin typeface="Times" charset="0"/>
                <a:ea typeface="Osaka" charset="-128"/>
              </a:defRPr>
            </a:lvl5pPr>
            <a:lvl6pPr marL="2467577" indent="-2243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Osaka" charset="-128"/>
              </a:defRPr>
            </a:lvl6pPr>
            <a:lvl7pPr marL="2916227" indent="-2243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Osaka" charset="-128"/>
              </a:defRPr>
            </a:lvl7pPr>
            <a:lvl8pPr marL="3364878" indent="-2243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Osaka" charset="-128"/>
              </a:defRPr>
            </a:lvl8pPr>
            <a:lvl9pPr marL="3813528" indent="-2243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Osaka" charset="-128"/>
              </a:defRPr>
            </a:lvl9pPr>
          </a:lstStyle>
          <a:p>
            <a:fld id="{0BFFB233-30C0-420A-B953-3352F3D5810D}" type="slidenum">
              <a:rPr lang="en-US" sz="1200"/>
              <a:pPr/>
              <a:t>3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285066337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CBME is about … </a:t>
            </a:r>
          </a:p>
          <a:p>
            <a:pPr>
              <a:defRPr/>
            </a:pPr>
            <a:endParaRPr lang="en-US" dirty="0" smtClean="0"/>
          </a:p>
          <a:p>
            <a:pPr marL="168244" indent="-168244">
              <a:buFont typeface="Arial" pitchFamily="34" charset="0"/>
              <a:buChar char="•"/>
              <a:defRPr/>
            </a:pPr>
            <a:r>
              <a:rPr lang="en-US" dirty="0" smtClean="0"/>
              <a:t>Meeting societal needs by evolving to higher level of performance  </a:t>
            </a:r>
          </a:p>
          <a:p>
            <a:pPr marL="168244" indent="-168244">
              <a:buFont typeface="Arial" pitchFamily="34" charset="0"/>
              <a:buChar char="•"/>
              <a:defRPr/>
            </a:pPr>
            <a:r>
              <a:rPr lang="en-US" dirty="0" smtClean="0"/>
              <a:t>Meeting the expectation and changing needs of the patient/population and health system</a:t>
            </a:r>
          </a:p>
          <a:p>
            <a:pPr marL="168244" indent="-168244">
              <a:buFont typeface="Arial" pitchFamily="34" charset="0"/>
              <a:buChar char="•"/>
              <a:defRPr/>
            </a:pPr>
            <a:r>
              <a:rPr lang="en-US" dirty="0" smtClean="0"/>
              <a:t>Demonstrate and apply knowledge according to the highest standards for specialty medicine</a:t>
            </a:r>
          </a:p>
          <a:p>
            <a:pPr marL="168244" indent="-168244">
              <a:buFont typeface="Arial" pitchFamily="34" charset="0"/>
              <a:buChar char="•"/>
              <a:defRPr/>
            </a:pPr>
            <a:r>
              <a:rPr lang="en-US" dirty="0" smtClean="0"/>
              <a:t>Standardization of outcomes</a:t>
            </a:r>
          </a:p>
          <a:p>
            <a:pPr marL="168244" indent="-168244">
              <a:buFont typeface="Arial" pitchFamily="34" charset="0"/>
              <a:buChar char="•"/>
              <a:defRPr/>
            </a:pPr>
            <a:r>
              <a:rPr lang="en-US" dirty="0" smtClean="0"/>
              <a:t>Measurable outcomes</a:t>
            </a:r>
          </a:p>
          <a:p>
            <a:pPr marL="168244" indent="-168244">
              <a:buFont typeface="Arial" pitchFamily="34" charset="0"/>
              <a:buChar char="•"/>
              <a:defRPr/>
            </a:pPr>
            <a:r>
              <a:rPr lang="en-US" dirty="0" smtClean="0"/>
              <a:t>Focuses on learners developmental needs</a:t>
            </a:r>
          </a:p>
          <a:p>
            <a:pPr marL="168244" indent="-168244">
              <a:buFont typeface="Arial" pitchFamily="34" charset="0"/>
              <a:buChar char="•"/>
              <a:defRPr/>
            </a:pPr>
            <a:r>
              <a:rPr lang="en-US" dirty="0" smtClean="0"/>
              <a:t>The full continuum – practice-based continuous learning and improvement in all domains and </a:t>
            </a:r>
            <a:r>
              <a:rPr lang="en-US" dirty="0" err="1" smtClean="0"/>
              <a:t>CanMEDS</a:t>
            </a:r>
            <a:r>
              <a:rPr lang="en-US" dirty="0" smtClean="0"/>
              <a:t> roles</a:t>
            </a:r>
          </a:p>
          <a:p>
            <a:pPr>
              <a:defRPr/>
            </a:pPr>
            <a:endParaRPr lang="en-US" dirty="0" smtClean="0"/>
          </a:p>
          <a:p>
            <a:pPr>
              <a:defRPr/>
            </a:pPr>
            <a:r>
              <a:rPr lang="en-US" dirty="0" smtClean="0"/>
              <a:t>Text on this slide is adapted from a definition published in an article about CBME by Royal College scholars (Frank, Snell, </a:t>
            </a:r>
            <a:r>
              <a:rPr lang="en-US" dirty="0" err="1" smtClean="0"/>
              <a:t>Dath</a:t>
            </a:r>
            <a:r>
              <a:rPr lang="en-US" dirty="0" smtClean="0"/>
              <a:t>, </a:t>
            </a:r>
            <a:r>
              <a:rPr lang="en-US" dirty="0" err="1" smtClean="0"/>
              <a:t>Sherbino</a:t>
            </a:r>
            <a:r>
              <a:rPr lang="en-US" dirty="0" smtClean="0"/>
              <a:t> etc.)</a:t>
            </a:r>
          </a:p>
          <a:p>
            <a:pPr>
              <a:defRPr/>
            </a:pPr>
            <a:r>
              <a:rPr lang="en-US" dirty="0" smtClean="0"/>
              <a:t>This definition has been adapted widely, shows we have leadership in this field</a:t>
            </a:r>
          </a:p>
          <a:p>
            <a:pPr>
              <a:defRPr/>
            </a:pPr>
            <a:endParaRPr lang="en-CA" dirty="0"/>
          </a:p>
        </p:txBody>
      </p:sp>
      <p:sp>
        <p:nvSpPr>
          <p:cNvPr id="8192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charset="0"/>
                <a:ea typeface="Osaka" charset="-128"/>
              </a:defRPr>
            </a:lvl1pPr>
            <a:lvl2pPr marL="729057" indent="-280406">
              <a:defRPr sz="2400">
                <a:solidFill>
                  <a:schemeClr val="tx1"/>
                </a:solidFill>
                <a:latin typeface="Times" charset="0"/>
                <a:ea typeface="Osaka" charset="-128"/>
              </a:defRPr>
            </a:lvl2pPr>
            <a:lvl3pPr marL="1121626" indent="-224325">
              <a:defRPr sz="2400">
                <a:solidFill>
                  <a:schemeClr val="tx1"/>
                </a:solidFill>
                <a:latin typeface="Times" charset="0"/>
                <a:ea typeface="Osaka" charset="-128"/>
              </a:defRPr>
            </a:lvl3pPr>
            <a:lvl4pPr marL="1570276" indent="-224325">
              <a:defRPr sz="2400">
                <a:solidFill>
                  <a:schemeClr val="tx1"/>
                </a:solidFill>
                <a:latin typeface="Times" charset="0"/>
                <a:ea typeface="Osaka" charset="-128"/>
              </a:defRPr>
            </a:lvl4pPr>
            <a:lvl5pPr marL="2018927" indent="-224325">
              <a:defRPr sz="2400">
                <a:solidFill>
                  <a:schemeClr val="tx1"/>
                </a:solidFill>
                <a:latin typeface="Times" charset="0"/>
                <a:ea typeface="Osaka" charset="-128"/>
              </a:defRPr>
            </a:lvl5pPr>
            <a:lvl6pPr marL="2467577" indent="-2243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Osaka" charset="-128"/>
              </a:defRPr>
            </a:lvl6pPr>
            <a:lvl7pPr marL="2916227" indent="-2243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Osaka" charset="-128"/>
              </a:defRPr>
            </a:lvl7pPr>
            <a:lvl8pPr marL="3364878" indent="-2243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Osaka" charset="-128"/>
              </a:defRPr>
            </a:lvl8pPr>
            <a:lvl9pPr marL="3813528" indent="-2243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Osaka" charset="-128"/>
              </a:defRPr>
            </a:lvl9pPr>
          </a:lstStyle>
          <a:p>
            <a:fld id="{0BFFB233-30C0-420A-B953-3352F3D5810D}" type="slidenum">
              <a:rPr lang="en-US" sz="1200"/>
              <a:pPr/>
              <a:t>4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128485027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CBME is about … </a:t>
            </a:r>
          </a:p>
          <a:p>
            <a:pPr>
              <a:defRPr/>
            </a:pPr>
            <a:endParaRPr lang="en-US" dirty="0" smtClean="0"/>
          </a:p>
          <a:p>
            <a:pPr marL="168244" indent="-168244">
              <a:buFont typeface="Arial" pitchFamily="34" charset="0"/>
              <a:buChar char="•"/>
              <a:defRPr/>
            </a:pPr>
            <a:r>
              <a:rPr lang="en-US" dirty="0" smtClean="0"/>
              <a:t>Meeting societal needs by evolving to higher level of performance  </a:t>
            </a:r>
          </a:p>
          <a:p>
            <a:pPr marL="168244" indent="-168244">
              <a:buFont typeface="Arial" pitchFamily="34" charset="0"/>
              <a:buChar char="•"/>
              <a:defRPr/>
            </a:pPr>
            <a:r>
              <a:rPr lang="en-US" dirty="0" smtClean="0"/>
              <a:t>Meeting the expectation and changing needs of the patient/population and health system</a:t>
            </a:r>
          </a:p>
          <a:p>
            <a:pPr marL="168244" indent="-168244">
              <a:buFont typeface="Arial" pitchFamily="34" charset="0"/>
              <a:buChar char="•"/>
              <a:defRPr/>
            </a:pPr>
            <a:r>
              <a:rPr lang="en-US" dirty="0" smtClean="0"/>
              <a:t>Demonstrate and apply knowledge according to the highest standards for specialty medicine</a:t>
            </a:r>
          </a:p>
          <a:p>
            <a:pPr marL="168244" indent="-168244">
              <a:buFont typeface="Arial" pitchFamily="34" charset="0"/>
              <a:buChar char="•"/>
              <a:defRPr/>
            </a:pPr>
            <a:r>
              <a:rPr lang="en-US" dirty="0" smtClean="0"/>
              <a:t>Standardization of outcomes</a:t>
            </a:r>
          </a:p>
          <a:p>
            <a:pPr marL="168244" indent="-168244">
              <a:buFont typeface="Arial" pitchFamily="34" charset="0"/>
              <a:buChar char="•"/>
              <a:defRPr/>
            </a:pPr>
            <a:r>
              <a:rPr lang="en-US" dirty="0" smtClean="0"/>
              <a:t>Measurable outcomes</a:t>
            </a:r>
          </a:p>
          <a:p>
            <a:pPr marL="168244" indent="-168244">
              <a:buFont typeface="Arial" pitchFamily="34" charset="0"/>
              <a:buChar char="•"/>
              <a:defRPr/>
            </a:pPr>
            <a:r>
              <a:rPr lang="en-US" dirty="0" smtClean="0"/>
              <a:t>Focuses on learners developmental needs</a:t>
            </a:r>
          </a:p>
          <a:p>
            <a:pPr marL="168244" indent="-168244">
              <a:buFont typeface="Arial" pitchFamily="34" charset="0"/>
              <a:buChar char="•"/>
              <a:defRPr/>
            </a:pPr>
            <a:r>
              <a:rPr lang="en-US" dirty="0" smtClean="0"/>
              <a:t>The full continuum – practice-based continuous learning and improvement in all domains and </a:t>
            </a:r>
            <a:r>
              <a:rPr lang="en-US" dirty="0" err="1" smtClean="0"/>
              <a:t>CanMEDS</a:t>
            </a:r>
            <a:r>
              <a:rPr lang="en-US" dirty="0" smtClean="0"/>
              <a:t> roles</a:t>
            </a:r>
          </a:p>
          <a:p>
            <a:pPr>
              <a:defRPr/>
            </a:pPr>
            <a:endParaRPr lang="en-US" dirty="0" smtClean="0"/>
          </a:p>
          <a:p>
            <a:pPr>
              <a:defRPr/>
            </a:pPr>
            <a:r>
              <a:rPr lang="en-US" dirty="0" smtClean="0"/>
              <a:t>Text on this slide is adapted from a definition published in an article about CBME by Royal College scholars (Frank, Snell, </a:t>
            </a:r>
            <a:r>
              <a:rPr lang="en-US" dirty="0" err="1" smtClean="0"/>
              <a:t>Dath</a:t>
            </a:r>
            <a:r>
              <a:rPr lang="en-US" dirty="0" smtClean="0"/>
              <a:t>, </a:t>
            </a:r>
            <a:r>
              <a:rPr lang="en-US" dirty="0" err="1" smtClean="0"/>
              <a:t>Sherbino</a:t>
            </a:r>
            <a:r>
              <a:rPr lang="en-US" dirty="0" smtClean="0"/>
              <a:t> etc.)</a:t>
            </a:r>
          </a:p>
          <a:p>
            <a:pPr>
              <a:defRPr/>
            </a:pPr>
            <a:r>
              <a:rPr lang="en-US" dirty="0" smtClean="0"/>
              <a:t>This definition has been adapted widely, shows we have leadership in this field</a:t>
            </a:r>
          </a:p>
          <a:p>
            <a:pPr>
              <a:defRPr/>
            </a:pPr>
            <a:endParaRPr lang="en-CA" dirty="0"/>
          </a:p>
        </p:txBody>
      </p:sp>
      <p:sp>
        <p:nvSpPr>
          <p:cNvPr id="8192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charset="0"/>
                <a:ea typeface="Osaka" charset="-128"/>
              </a:defRPr>
            </a:lvl1pPr>
            <a:lvl2pPr marL="729057" indent="-280406">
              <a:defRPr sz="2400">
                <a:solidFill>
                  <a:schemeClr val="tx1"/>
                </a:solidFill>
                <a:latin typeface="Times" charset="0"/>
                <a:ea typeface="Osaka" charset="-128"/>
              </a:defRPr>
            </a:lvl2pPr>
            <a:lvl3pPr marL="1121626" indent="-224325">
              <a:defRPr sz="2400">
                <a:solidFill>
                  <a:schemeClr val="tx1"/>
                </a:solidFill>
                <a:latin typeface="Times" charset="0"/>
                <a:ea typeface="Osaka" charset="-128"/>
              </a:defRPr>
            </a:lvl3pPr>
            <a:lvl4pPr marL="1570276" indent="-224325">
              <a:defRPr sz="2400">
                <a:solidFill>
                  <a:schemeClr val="tx1"/>
                </a:solidFill>
                <a:latin typeface="Times" charset="0"/>
                <a:ea typeface="Osaka" charset="-128"/>
              </a:defRPr>
            </a:lvl4pPr>
            <a:lvl5pPr marL="2018927" indent="-224325">
              <a:defRPr sz="2400">
                <a:solidFill>
                  <a:schemeClr val="tx1"/>
                </a:solidFill>
                <a:latin typeface="Times" charset="0"/>
                <a:ea typeface="Osaka" charset="-128"/>
              </a:defRPr>
            </a:lvl5pPr>
            <a:lvl6pPr marL="2467577" indent="-2243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Osaka" charset="-128"/>
              </a:defRPr>
            </a:lvl6pPr>
            <a:lvl7pPr marL="2916227" indent="-2243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Osaka" charset="-128"/>
              </a:defRPr>
            </a:lvl7pPr>
            <a:lvl8pPr marL="3364878" indent="-2243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Osaka" charset="-128"/>
              </a:defRPr>
            </a:lvl8pPr>
            <a:lvl9pPr marL="3813528" indent="-2243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Osaka" charset="-128"/>
              </a:defRPr>
            </a:lvl9pPr>
          </a:lstStyle>
          <a:p>
            <a:fld id="{0BFFB233-30C0-420A-B953-3352F3D5810D}" type="slidenum">
              <a:rPr lang="en-US" sz="1200"/>
              <a:pPr/>
              <a:t>5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17660495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2" descr="Title Slide_option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5588" cy="6859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9600" y="2667000"/>
            <a:ext cx="7953375" cy="1143000"/>
          </a:xfrm>
        </p:spPr>
        <p:txBody>
          <a:bodyPr anchor="t"/>
          <a:lstStyle>
            <a:lvl1pPr>
              <a:lnSpc>
                <a:spcPct val="90000"/>
              </a:lnSpc>
              <a:defRPr sz="44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267200" y="5213350"/>
            <a:ext cx="3957638" cy="1069975"/>
          </a:xfrm>
        </p:spPr>
        <p:txBody>
          <a:bodyPr anchor="ctr"/>
          <a:lstStyle>
            <a:lvl1pPr marL="0" indent="0">
              <a:buFont typeface="Times" pitchFamily="1" charset="0"/>
              <a:buNone/>
              <a:defRPr sz="15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86124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37E3D4B-CF54-4258-AFAB-B6B3F9A921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28862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3"/>
          <p:cNvSpPr>
            <a:spLocks noChangeArrowheads="1"/>
          </p:cNvSpPr>
          <p:nvPr/>
        </p:nvSpPr>
        <p:spPr bwMode="auto">
          <a:xfrm>
            <a:off x="0" y="1219200"/>
            <a:ext cx="9144000" cy="5638800"/>
          </a:xfrm>
          <a:prstGeom prst="rect">
            <a:avLst/>
          </a:prstGeom>
          <a:solidFill>
            <a:srgbClr val="003152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" pitchFamily="1" charset="0"/>
                <a:ea typeface="Osaka" pitchFamily="1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1" charset="0"/>
                <a:ea typeface="Osaka" pitchFamily="1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1" charset="0"/>
                <a:ea typeface="Osaka" pitchFamily="1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1" charset="0"/>
                <a:ea typeface="Osaka" pitchFamily="1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1" charset="0"/>
                <a:ea typeface="Osaka" pitchFamily="1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  <a:ea typeface="Osaka" pitchFamily="1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  <a:ea typeface="Osaka" pitchFamily="1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  <a:ea typeface="Osaka" pitchFamily="1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  <a:ea typeface="Osaka" pitchFamily="1" charset="-128"/>
              </a:defRPr>
            </a:lvl9pPr>
          </a:lstStyle>
          <a:p>
            <a:pPr>
              <a:defRPr/>
            </a:pPr>
            <a:endParaRPr lang="en-US" altLang="en-US" smtClean="0">
              <a:solidFill>
                <a:srgbClr val="000000"/>
              </a:solidFill>
            </a:endParaRPr>
          </a:p>
        </p:txBody>
      </p:sp>
      <p:sp>
        <p:nvSpPr>
          <p:cNvPr id="1027" name="Rectangle 14"/>
          <p:cNvSpPr>
            <a:spLocks noChangeArrowheads="1"/>
          </p:cNvSpPr>
          <p:nvPr/>
        </p:nvSpPr>
        <p:spPr bwMode="auto">
          <a:xfrm>
            <a:off x="381000" y="1022350"/>
            <a:ext cx="8382000" cy="5334000"/>
          </a:xfrm>
          <a:prstGeom prst="rect">
            <a:avLst/>
          </a:prstGeom>
          <a:solidFill>
            <a:schemeClr val="bg1"/>
          </a:solidFill>
          <a:ln w="38100">
            <a:solidFill>
              <a:srgbClr val="998D5F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" pitchFamily="1" charset="0"/>
                <a:ea typeface="Osaka" pitchFamily="1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1" charset="0"/>
                <a:ea typeface="Osaka" pitchFamily="1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1" charset="0"/>
                <a:ea typeface="Osaka" pitchFamily="1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1" charset="0"/>
                <a:ea typeface="Osaka" pitchFamily="1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1" charset="0"/>
                <a:ea typeface="Osaka" pitchFamily="1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  <a:ea typeface="Osaka" pitchFamily="1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  <a:ea typeface="Osaka" pitchFamily="1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  <a:ea typeface="Osaka" pitchFamily="1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  <a:ea typeface="Osaka" pitchFamily="1" charset="-128"/>
              </a:defRPr>
            </a:lvl9pPr>
          </a:lstStyle>
          <a:p>
            <a:pPr>
              <a:defRPr/>
            </a:pPr>
            <a:endParaRPr lang="en-US" altLang="en-US" smtClean="0">
              <a:solidFill>
                <a:srgbClr val="000000"/>
              </a:solidFill>
            </a:endParaRPr>
          </a:p>
        </p:txBody>
      </p:sp>
      <p:pic>
        <p:nvPicPr>
          <p:cNvPr id="1028" name="Picture 18" descr="Content Slide Header External_FIN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588" y="0"/>
            <a:ext cx="9145588" cy="1230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9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819400" y="160338"/>
            <a:ext cx="59436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30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1524000"/>
            <a:ext cx="7391400" cy="441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  <a:endParaRPr lang="en-US" altLang="en-US" dirty="0" smtClean="0"/>
          </a:p>
        </p:txBody>
      </p:sp>
      <p:sp>
        <p:nvSpPr>
          <p:cNvPr id="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305800" y="6453188"/>
            <a:ext cx="536575" cy="328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>
                <a:solidFill>
                  <a:srgbClr val="998D5F"/>
                </a:solidFill>
                <a:latin typeface="+mn-lt"/>
              </a:defRPr>
            </a:lvl1pPr>
          </a:lstStyle>
          <a:p>
            <a:fld id="{037E3D4B-CF54-4258-AFAB-B6B3F9A921E2}" type="slidenum">
              <a:rPr lang="en-US" smtClean="0"/>
              <a:t>‹#›</a:t>
            </a:fld>
            <a:endParaRPr lang="en-US"/>
          </a:p>
        </p:txBody>
      </p:sp>
      <p:sp>
        <p:nvSpPr>
          <p:cNvPr id="1033" name="Text Box 12"/>
          <p:cNvSpPr txBox="1">
            <a:spLocks noChangeArrowheads="1"/>
          </p:cNvSpPr>
          <p:nvPr/>
        </p:nvSpPr>
        <p:spPr bwMode="auto">
          <a:xfrm>
            <a:off x="4876800" y="1676400"/>
            <a:ext cx="3886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itchFamily="1" charset="0"/>
                <a:ea typeface="Osaka" pitchFamily="1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1" charset="0"/>
                <a:ea typeface="Osaka" pitchFamily="1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1" charset="0"/>
                <a:ea typeface="Osaka" pitchFamily="1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1" charset="0"/>
                <a:ea typeface="Osaka" pitchFamily="1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1" charset="0"/>
                <a:ea typeface="Osaka" pitchFamily="1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  <a:ea typeface="Osaka" pitchFamily="1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  <a:ea typeface="Osaka" pitchFamily="1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  <a:ea typeface="Osaka" pitchFamily="1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  <a:ea typeface="Osaka" pitchFamily="1" charset="-128"/>
              </a:defRPr>
            </a:lvl9pPr>
          </a:lstStyle>
          <a:p>
            <a:pPr>
              <a:spcBef>
                <a:spcPct val="50000"/>
              </a:spcBef>
              <a:defRPr/>
            </a:pPr>
            <a:endParaRPr lang="en-US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539765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1" r:id="rId1"/>
    <p:sldLayoutId id="2147483712" r:id="rId2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Verdana" pitchFamily="1" charset="0"/>
          <a:ea typeface="Osaka" pitchFamily="1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Verdana" pitchFamily="1" charset="0"/>
          <a:ea typeface="Osaka" pitchFamily="1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Verdana" pitchFamily="1" charset="0"/>
          <a:ea typeface="Osaka" pitchFamily="1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Verdana" pitchFamily="1" charset="0"/>
          <a:ea typeface="Osaka" pitchFamily="1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Verdana" pitchFamily="1" charset="0"/>
          <a:ea typeface="Osaka" pitchFamily="1" charset="-12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Verdana" pitchFamily="1" charset="0"/>
          <a:ea typeface="Osaka" pitchFamily="1" charset="-12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Verdana" pitchFamily="1" charset="0"/>
          <a:ea typeface="Osaka" pitchFamily="1" charset="-12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Verdana" pitchFamily="1" charset="0"/>
          <a:ea typeface="Osaka" pitchFamily="1" charset="-128"/>
        </a:defRPr>
      </a:lvl9pPr>
    </p:titleStyle>
    <p:bodyStyle>
      <a:lvl1pPr marL="230188" indent="-230188" algn="l" rtl="0" eaLnBrk="1" fontAlgn="base" hangingPunct="1">
        <a:spcBef>
          <a:spcPct val="20000"/>
        </a:spcBef>
        <a:spcAft>
          <a:spcPct val="30000"/>
        </a:spcAft>
        <a:buFont typeface="Times" pitchFamily="1" charset="0"/>
        <a:buChar char="•"/>
        <a:defRPr sz="2400">
          <a:solidFill>
            <a:srgbClr val="003152"/>
          </a:solidFill>
          <a:latin typeface="+mn-lt"/>
          <a:ea typeface="+mn-ea"/>
          <a:cs typeface="+mn-cs"/>
        </a:defRPr>
      </a:lvl1pPr>
      <a:lvl2pPr marL="688975" indent="-230188" algn="l" rtl="0" eaLnBrk="1" fontAlgn="base" hangingPunct="1">
        <a:spcBef>
          <a:spcPct val="20000"/>
        </a:spcBef>
        <a:spcAft>
          <a:spcPct val="0"/>
        </a:spcAft>
        <a:buFont typeface="Times" pitchFamily="1" charset="0"/>
        <a:buChar char="•"/>
        <a:defRPr sz="2000">
          <a:solidFill>
            <a:schemeClr val="tx1"/>
          </a:solidFill>
          <a:latin typeface="+mn-lt"/>
          <a:ea typeface="+mn-ea"/>
        </a:defRPr>
      </a:lvl2pPr>
      <a:lvl3pPr marL="1196975" indent="-222250" algn="l" rtl="0" eaLnBrk="1" fontAlgn="base" hangingPunct="1">
        <a:spcBef>
          <a:spcPct val="20000"/>
        </a:spcBef>
        <a:spcAft>
          <a:spcPct val="0"/>
        </a:spcAft>
        <a:buFont typeface="Times" pitchFamily="1" charset="0"/>
        <a:buChar char="-"/>
        <a:defRPr>
          <a:solidFill>
            <a:schemeClr val="tx1"/>
          </a:solidFill>
          <a:latin typeface="+mn-lt"/>
          <a:ea typeface="+mn-ea"/>
        </a:defRPr>
      </a:lvl3pPr>
      <a:lvl4pPr marL="1770063" indent="-230188" algn="l" rtl="0" eaLnBrk="1" fontAlgn="base" hangingPunct="1">
        <a:spcBef>
          <a:spcPct val="20000"/>
        </a:spcBef>
        <a:spcAft>
          <a:spcPct val="0"/>
        </a:spcAft>
        <a:buFont typeface="Times" pitchFamily="1" charset="0"/>
        <a:buChar char="-"/>
        <a:defRPr sz="1600">
          <a:solidFill>
            <a:schemeClr val="tx1"/>
          </a:solidFill>
          <a:latin typeface="+mn-lt"/>
          <a:ea typeface="+mn-ea"/>
        </a:defRPr>
      </a:lvl4pPr>
      <a:lvl5pPr marL="2286000" indent="-246063" algn="l" rtl="0" eaLnBrk="1" fontAlgn="base" hangingPunct="1">
        <a:spcBef>
          <a:spcPct val="20000"/>
        </a:spcBef>
        <a:spcAft>
          <a:spcPct val="0"/>
        </a:spcAft>
        <a:buFont typeface="Times" pitchFamily="1" charset="0"/>
        <a:buChar char="-"/>
        <a:defRPr sz="1600">
          <a:solidFill>
            <a:schemeClr val="tx1"/>
          </a:solidFill>
          <a:latin typeface="+mn-lt"/>
          <a:ea typeface="+mn-ea"/>
        </a:defRPr>
      </a:lvl5pPr>
      <a:lvl6pPr marL="2743200" indent="-246063" algn="l" rtl="0" eaLnBrk="1" fontAlgn="base" hangingPunct="1">
        <a:spcBef>
          <a:spcPct val="20000"/>
        </a:spcBef>
        <a:spcAft>
          <a:spcPct val="0"/>
        </a:spcAft>
        <a:buFont typeface="Times" pitchFamily="1" charset="0"/>
        <a:buChar char="-"/>
        <a:defRPr sz="1600">
          <a:solidFill>
            <a:srgbClr val="998D5F"/>
          </a:solidFill>
          <a:latin typeface="+mn-lt"/>
          <a:ea typeface="+mn-ea"/>
        </a:defRPr>
      </a:lvl6pPr>
      <a:lvl7pPr marL="3200400" indent="-246063" algn="l" rtl="0" eaLnBrk="1" fontAlgn="base" hangingPunct="1">
        <a:spcBef>
          <a:spcPct val="20000"/>
        </a:spcBef>
        <a:spcAft>
          <a:spcPct val="0"/>
        </a:spcAft>
        <a:buFont typeface="Times" pitchFamily="1" charset="0"/>
        <a:buChar char="-"/>
        <a:defRPr sz="1600">
          <a:solidFill>
            <a:srgbClr val="998D5F"/>
          </a:solidFill>
          <a:latin typeface="+mn-lt"/>
          <a:ea typeface="+mn-ea"/>
        </a:defRPr>
      </a:lvl7pPr>
      <a:lvl8pPr marL="3657600" indent="-246063" algn="l" rtl="0" eaLnBrk="1" fontAlgn="base" hangingPunct="1">
        <a:spcBef>
          <a:spcPct val="20000"/>
        </a:spcBef>
        <a:spcAft>
          <a:spcPct val="0"/>
        </a:spcAft>
        <a:buFont typeface="Times" pitchFamily="1" charset="0"/>
        <a:buChar char="-"/>
        <a:defRPr sz="1600">
          <a:solidFill>
            <a:srgbClr val="998D5F"/>
          </a:solidFill>
          <a:latin typeface="+mn-lt"/>
          <a:ea typeface="+mn-ea"/>
        </a:defRPr>
      </a:lvl8pPr>
      <a:lvl9pPr marL="4114800" indent="-246063" algn="l" rtl="0" eaLnBrk="1" fontAlgn="base" hangingPunct="1">
        <a:spcBef>
          <a:spcPct val="20000"/>
        </a:spcBef>
        <a:spcAft>
          <a:spcPct val="0"/>
        </a:spcAft>
        <a:buFont typeface="Times" pitchFamily="1" charset="0"/>
        <a:buChar char="-"/>
        <a:defRPr sz="1600">
          <a:solidFill>
            <a:srgbClr val="998D5F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609600" y="2667000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en-US" sz="2800" b="1" dirty="0" smtClean="0"/>
              <a:t>Competence Committees</a:t>
            </a:r>
            <a:br>
              <a:rPr lang="en-US" sz="2800" b="1" dirty="0" smtClean="0"/>
            </a:br>
            <a:r>
              <a:rPr lang="en-US" sz="2200" dirty="0" smtClean="0"/>
              <a:t>A critical step in the move to Competency Based Medical Education?</a:t>
            </a:r>
            <a:endParaRPr lang="en-US" sz="2200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1400" dirty="0" smtClean="0"/>
              <a:t>Farhan Bhanji</a:t>
            </a:r>
          </a:p>
          <a:p>
            <a:r>
              <a:rPr lang="en-US" sz="1400" dirty="0" smtClean="0"/>
              <a:t>Associate Director, Assessment</a:t>
            </a:r>
          </a:p>
          <a:p>
            <a:r>
              <a:rPr lang="en-US" sz="1400" dirty="0" smtClean="0"/>
              <a:t>May 30</a:t>
            </a:r>
            <a:r>
              <a:rPr lang="en-US" sz="1400" baseline="30000" dirty="0" smtClean="0"/>
              <a:t>th</a:t>
            </a:r>
            <a:r>
              <a:rPr lang="en-US" sz="1400" dirty="0" smtClean="0"/>
              <a:t> 2016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20101224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838200" y="2895600"/>
            <a:ext cx="7391400" cy="4419600"/>
          </a:xfrm>
        </p:spPr>
        <p:txBody>
          <a:bodyPr/>
          <a:lstStyle/>
          <a:p>
            <a:pPr marL="0" indent="0" algn="ctr">
              <a:buNone/>
            </a:pPr>
            <a:r>
              <a:rPr lang="en-US" sz="3200" dirty="0" smtClean="0"/>
              <a:t>What is a Competence Committee?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2604698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Role of the Competence Committee?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600200"/>
            <a:ext cx="7924800" cy="4648200"/>
          </a:xfrm>
        </p:spPr>
        <p:txBody>
          <a:bodyPr>
            <a:normAutofit/>
          </a:bodyPr>
          <a:lstStyle/>
          <a:p>
            <a:pPr defTabSz="457200">
              <a:spcAft>
                <a:spcPct val="0"/>
              </a:spcAft>
              <a:defRPr/>
            </a:pPr>
            <a:endParaRPr lang="en-CA" kern="1200" dirty="0" smtClean="0">
              <a:latin typeface="+mj-lt"/>
            </a:endParaRPr>
          </a:p>
          <a:p>
            <a:pPr defTabSz="457200">
              <a:spcAft>
                <a:spcPct val="0"/>
              </a:spcAft>
              <a:defRPr/>
            </a:pPr>
            <a:r>
              <a:rPr lang="en-CA" kern="1200" dirty="0" smtClean="0">
                <a:latin typeface="+mj-lt"/>
              </a:rPr>
              <a:t>Provides a periodic resident performance review</a:t>
            </a:r>
          </a:p>
          <a:p>
            <a:pPr defTabSz="457200">
              <a:spcAft>
                <a:spcPct val="0"/>
              </a:spcAft>
              <a:defRPr/>
            </a:pPr>
            <a:r>
              <a:rPr lang="en-CA" kern="1200" dirty="0" smtClean="0">
                <a:latin typeface="+mj-lt"/>
              </a:rPr>
              <a:t>Occurs at each stage of training</a:t>
            </a:r>
          </a:p>
          <a:p>
            <a:pPr defTabSz="457200">
              <a:spcAft>
                <a:spcPct val="0"/>
              </a:spcAft>
              <a:defRPr/>
            </a:pPr>
            <a:r>
              <a:rPr lang="en-CA" kern="1200" dirty="0" smtClean="0">
                <a:latin typeface="+mj-lt"/>
              </a:rPr>
              <a:t>Aim to provide robust and transparent process</a:t>
            </a:r>
          </a:p>
          <a:p>
            <a:pPr defTabSz="457200">
              <a:spcAft>
                <a:spcPct val="0"/>
              </a:spcAft>
              <a:defRPr/>
            </a:pPr>
            <a:r>
              <a:rPr lang="en-CA" kern="1200" dirty="0" smtClean="0">
                <a:latin typeface="+mj-lt"/>
              </a:rPr>
              <a:t>Ensure ALL learners achieve requirements of the discipline</a:t>
            </a:r>
          </a:p>
          <a:p>
            <a:pPr defTabSz="457200">
              <a:spcAft>
                <a:spcPct val="0"/>
              </a:spcAft>
              <a:defRPr/>
            </a:pPr>
            <a:r>
              <a:rPr lang="en-CA" kern="1200" dirty="0" smtClean="0">
                <a:latin typeface="+mj-lt"/>
              </a:rPr>
              <a:t>Synthesis and review of quantitative and qualitative assessment data</a:t>
            </a:r>
          </a:p>
          <a:p>
            <a:pPr defTabSz="457200">
              <a:spcAft>
                <a:spcPct val="0"/>
              </a:spcAft>
              <a:defRPr/>
            </a:pPr>
            <a:r>
              <a:rPr lang="en-CA" kern="1200" dirty="0" smtClean="0">
                <a:latin typeface="+mj-lt"/>
              </a:rPr>
              <a:t>Provide recommendations for future learning activities</a:t>
            </a:r>
          </a:p>
          <a:p>
            <a:pPr defTabSz="457200">
              <a:spcAft>
                <a:spcPct val="0"/>
              </a:spcAft>
              <a:defRPr/>
            </a:pPr>
            <a:endParaRPr lang="en-CA" kern="1200" dirty="0" smtClean="0">
              <a:latin typeface="+mj-lt"/>
            </a:endParaRPr>
          </a:p>
          <a:p>
            <a:pPr defTabSz="457200">
              <a:spcAft>
                <a:spcPct val="0"/>
              </a:spcAft>
              <a:defRPr/>
            </a:pPr>
            <a:endParaRPr lang="en-CA" kern="12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40254127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Role of the Competence Committee?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600200"/>
            <a:ext cx="7924800" cy="4648200"/>
          </a:xfrm>
        </p:spPr>
        <p:txBody>
          <a:bodyPr>
            <a:normAutofit/>
          </a:bodyPr>
          <a:lstStyle/>
          <a:p>
            <a:pPr defTabSz="457200">
              <a:spcAft>
                <a:spcPct val="0"/>
              </a:spcAft>
              <a:defRPr/>
            </a:pPr>
            <a:endParaRPr lang="en-CA" kern="1200" dirty="0" smtClean="0">
              <a:latin typeface="+mj-lt"/>
            </a:endParaRPr>
          </a:p>
          <a:p>
            <a:pPr marL="0" indent="0" defTabSz="457200">
              <a:spcAft>
                <a:spcPct val="0"/>
              </a:spcAft>
              <a:buNone/>
              <a:defRPr/>
            </a:pPr>
            <a:r>
              <a:rPr lang="en-CA" kern="1200" dirty="0" smtClean="0">
                <a:latin typeface="+mj-lt"/>
              </a:rPr>
              <a:t>Make decisions on:</a:t>
            </a:r>
          </a:p>
          <a:p>
            <a:pPr defTabSz="457200">
              <a:spcAft>
                <a:spcPct val="0"/>
              </a:spcAft>
              <a:defRPr/>
            </a:pPr>
            <a:r>
              <a:rPr lang="en-CA" kern="1200" dirty="0" smtClean="0">
                <a:latin typeface="+mj-lt"/>
              </a:rPr>
              <a:t>Progressing from one stage to the next</a:t>
            </a:r>
          </a:p>
          <a:p>
            <a:pPr defTabSz="457200">
              <a:spcAft>
                <a:spcPct val="0"/>
              </a:spcAft>
              <a:defRPr/>
            </a:pPr>
            <a:r>
              <a:rPr lang="en-CA" kern="1200" dirty="0" smtClean="0">
                <a:latin typeface="+mj-lt"/>
              </a:rPr>
              <a:t>Review individual learning programs (and monitor)</a:t>
            </a:r>
          </a:p>
          <a:p>
            <a:pPr defTabSz="457200">
              <a:spcAft>
                <a:spcPct val="0"/>
              </a:spcAft>
              <a:defRPr/>
            </a:pPr>
            <a:r>
              <a:rPr lang="en-CA" kern="1200" dirty="0" smtClean="0">
                <a:latin typeface="+mj-lt"/>
              </a:rPr>
              <a:t>Readiness for RC exams</a:t>
            </a:r>
          </a:p>
          <a:p>
            <a:pPr defTabSz="457200">
              <a:spcAft>
                <a:spcPct val="0"/>
              </a:spcAft>
              <a:defRPr/>
            </a:pPr>
            <a:r>
              <a:rPr lang="en-CA" kern="1200" dirty="0" smtClean="0">
                <a:latin typeface="+mj-lt"/>
              </a:rPr>
              <a:t>Readiness for unsupervised practice</a:t>
            </a:r>
          </a:p>
          <a:p>
            <a:pPr defTabSz="457200">
              <a:spcAft>
                <a:spcPct val="0"/>
              </a:spcAft>
              <a:defRPr/>
            </a:pPr>
            <a:endParaRPr lang="en-CA" kern="1200" dirty="0">
              <a:latin typeface="+mj-lt"/>
            </a:endParaRPr>
          </a:p>
          <a:p>
            <a:pPr marL="0" indent="0" defTabSz="457200">
              <a:spcAft>
                <a:spcPct val="0"/>
              </a:spcAft>
              <a:buNone/>
              <a:defRPr/>
            </a:pPr>
            <a:r>
              <a:rPr lang="en-CA" kern="1200" dirty="0" smtClean="0">
                <a:latin typeface="+mj-lt"/>
              </a:rPr>
              <a:t>Guided by a National Competency Framework</a:t>
            </a:r>
          </a:p>
          <a:p>
            <a:pPr defTabSz="457200">
              <a:spcAft>
                <a:spcPct val="0"/>
              </a:spcAft>
              <a:defRPr/>
            </a:pPr>
            <a:endParaRPr lang="en-CA" kern="12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40808985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How would you build a Competence Committee?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600200"/>
            <a:ext cx="7924800" cy="4648200"/>
          </a:xfrm>
        </p:spPr>
        <p:txBody>
          <a:bodyPr>
            <a:normAutofit/>
          </a:bodyPr>
          <a:lstStyle/>
          <a:p>
            <a:pPr defTabSz="457200">
              <a:spcAft>
                <a:spcPct val="0"/>
              </a:spcAft>
              <a:defRPr/>
            </a:pPr>
            <a:endParaRPr lang="en-CA" kern="1200" dirty="0" smtClean="0">
              <a:latin typeface="+mj-lt"/>
            </a:endParaRPr>
          </a:p>
          <a:p>
            <a:pPr defTabSz="457200">
              <a:spcAft>
                <a:spcPct val="0"/>
              </a:spcAft>
              <a:defRPr/>
            </a:pPr>
            <a:r>
              <a:rPr lang="en-CA" kern="1200" dirty="0" smtClean="0">
                <a:latin typeface="+mj-lt"/>
              </a:rPr>
              <a:t>Membership? Who? Size?</a:t>
            </a:r>
          </a:p>
          <a:p>
            <a:pPr defTabSz="457200">
              <a:spcAft>
                <a:spcPct val="0"/>
              </a:spcAft>
              <a:defRPr/>
            </a:pPr>
            <a:r>
              <a:rPr lang="en-CA" kern="1200" dirty="0" smtClean="0">
                <a:latin typeface="+mj-lt"/>
              </a:rPr>
              <a:t>Chair?</a:t>
            </a:r>
          </a:p>
          <a:p>
            <a:pPr defTabSz="457200">
              <a:spcAft>
                <a:spcPct val="0"/>
              </a:spcAft>
              <a:defRPr/>
            </a:pPr>
            <a:r>
              <a:rPr lang="en-CA" kern="1200" dirty="0" smtClean="0">
                <a:latin typeface="+mj-lt"/>
              </a:rPr>
              <a:t>Meeting frequency?</a:t>
            </a:r>
          </a:p>
          <a:p>
            <a:pPr defTabSz="457200">
              <a:spcAft>
                <a:spcPct val="0"/>
              </a:spcAft>
              <a:defRPr/>
            </a:pPr>
            <a:r>
              <a:rPr lang="en-CA" kern="1200" dirty="0" smtClean="0">
                <a:latin typeface="+mj-lt"/>
              </a:rPr>
              <a:t>Role of resident in their own learning</a:t>
            </a:r>
            <a:endParaRPr lang="en-CA" kern="12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9655795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dirty="0" smtClean="0"/>
              <a:t>Thank you!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65480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Royal College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 Presentation">
      <a:majorFont>
        <a:latin typeface="Verdana"/>
        <a:ea typeface="Osaka"/>
        <a:cs typeface=""/>
      </a:majorFont>
      <a:minorFont>
        <a:latin typeface="Verdana"/>
        <a:ea typeface="Osaka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pitchFamily="1" charset="0"/>
            <a:ea typeface="Osaka" pitchFamily="1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pitchFamily="1" charset="0"/>
            <a:ea typeface="Osaka" pitchFamily="1" charset="-128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Royal College</Template>
  <TotalTime>474</TotalTime>
  <Words>458</Words>
  <Application>Microsoft Office PowerPoint</Application>
  <PresentationFormat>On-screen Show (4:3)</PresentationFormat>
  <Paragraphs>71</Paragraphs>
  <Slides>6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Arial</vt:lpstr>
      <vt:lpstr>Calibri</vt:lpstr>
      <vt:lpstr>Osaka</vt:lpstr>
      <vt:lpstr>Times</vt:lpstr>
      <vt:lpstr>Verdana</vt:lpstr>
      <vt:lpstr>Royal College</vt:lpstr>
      <vt:lpstr>Competence Committees A critical step in the move to Competency Based Medical Education?</vt:lpstr>
      <vt:lpstr>PowerPoint Presentation</vt:lpstr>
      <vt:lpstr>Role of the Competence Committee?</vt:lpstr>
      <vt:lpstr>Role of the Competence Committee?</vt:lpstr>
      <vt:lpstr>How would you build a Competence Committee?</vt:lpstr>
      <vt:lpstr>Thank you!</vt:lpstr>
    </vt:vector>
  </TitlesOfParts>
  <Company>Royal College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Planning your CBME curriculum  Teaching and Learning in CBME</dc:title>
  <dc:creator>Karpinski, Jolanta</dc:creator>
  <cp:lastModifiedBy>isadmin</cp:lastModifiedBy>
  <cp:revision>31</cp:revision>
  <dcterms:created xsi:type="dcterms:W3CDTF">2016-05-27T14:18:53Z</dcterms:created>
  <dcterms:modified xsi:type="dcterms:W3CDTF">2016-07-13T15:22:53Z</dcterms:modified>
</cp:coreProperties>
</file>