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8"/>
  </p:notesMasterIdLst>
  <p:sldIdLst>
    <p:sldId id="264" r:id="rId5"/>
    <p:sldId id="281" r:id="rId6"/>
    <p:sldId id="256" r:id="rId7"/>
    <p:sldId id="309" r:id="rId8"/>
    <p:sldId id="265" r:id="rId9"/>
    <p:sldId id="257" r:id="rId10"/>
    <p:sldId id="308" r:id="rId11"/>
    <p:sldId id="307" r:id="rId12"/>
    <p:sldId id="425" r:id="rId13"/>
    <p:sldId id="277" r:id="rId14"/>
    <p:sldId id="278" r:id="rId15"/>
    <p:sldId id="279" r:id="rId16"/>
    <p:sldId id="311" r:id="rId17"/>
    <p:sldId id="312" r:id="rId18"/>
    <p:sldId id="313" r:id="rId19"/>
    <p:sldId id="318" r:id="rId20"/>
    <p:sldId id="317" r:id="rId21"/>
    <p:sldId id="320" r:id="rId22"/>
    <p:sldId id="321" r:id="rId23"/>
    <p:sldId id="280" r:id="rId24"/>
    <p:sldId id="323" r:id="rId25"/>
    <p:sldId id="324" r:id="rId26"/>
    <p:sldId id="326" r:id="rId27"/>
    <p:sldId id="325" r:id="rId28"/>
    <p:sldId id="327" r:id="rId29"/>
    <p:sldId id="328" r:id="rId30"/>
    <p:sldId id="331" r:id="rId31"/>
    <p:sldId id="330" r:id="rId32"/>
    <p:sldId id="329" r:id="rId33"/>
    <p:sldId id="332" r:id="rId34"/>
    <p:sldId id="333" r:id="rId35"/>
    <p:sldId id="335" r:id="rId36"/>
    <p:sldId id="334" r:id="rId37"/>
    <p:sldId id="337" r:id="rId38"/>
    <p:sldId id="336" r:id="rId39"/>
    <p:sldId id="342" r:id="rId40"/>
    <p:sldId id="341" r:id="rId41"/>
    <p:sldId id="340" r:id="rId42"/>
    <p:sldId id="339" r:id="rId43"/>
    <p:sldId id="338" r:id="rId44"/>
    <p:sldId id="343" r:id="rId45"/>
    <p:sldId id="348" r:id="rId46"/>
    <p:sldId id="347" r:id="rId47"/>
    <p:sldId id="346" r:id="rId48"/>
    <p:sldId id="345" r:id="rId49"/>
    <p:sldId id="354" r:id="rId50"/>
    <p:sldId id="353" r:id="rId51"/>
    <p:sldId id="351" r:id="rId52"/>
    <p:sldId id="352" r:id="rId53"/>
    <p:sldId id="350" r:id="rId54"/>
    <p:sldId id="349" r:id="rId55"/>
    <p:sldId id="360" r:id="rId56"/>
    <p:sldId id="359" r:id="rId57"/>
    <p:sldId id="358" r:id="rId58"/>
    <p:sldId id="357" r:id="rId59"/>
    <p:sldId id="356" r:id="rId60"/>
    <p:sldId id="355" r:id="rId61"/>
    <p:sldId id="364" r:id="rId62"/>
    <p:sldId id="363" r:id="rId63"/>
    <p:sldId id="362" r:id="rId64"/>
    <p:sldId id="361" r:id="rId65"/>
    <p:sldId id="370" r:id="rId66"/>
    <p:sldId id="369" r:id="rId67"/>
    <p:sldId id="368" r:id="rId68"/>
    <p:sldId id="367" r:id="rId69"/>
    <p:sldId id="366" r:id="rId70"/>
    <p:sldId id="365" r:id="rId71"/>
    <p:sldId id="459" r:id="rId72"/>
    <p:sldId id="460" r:id="rId73"/>
    <p:sldId id="461" r:id="rId74"/>
    <p:sldId id="462" r:id="rId75"/>
    <p:sldId id="463" r:id="rId76"/>
    <p:sldId id="464" r:id="rId77"/>
    <p:sldId id="465" r:id="rId78"/>
    <p:sldId id="468" r:id="rId79"/>
    <p:sldId id="469" r:id="rId80"/>
    <p:sldId id="467" r:id="rId81"/>
    <p:sldId id="466" r:id="rId82"/>
    <p:sldId id="470" r:id="rId83"/>
    <p:sldId id="471" r:id="rId84"/>
    <p:sldId id="472" r:id="rId85"/>
    <p:sldId id="473" r:id="rId86"/>
    <p:sldId id="474" r:id="rId87"/>
    <p:sldId id="513" r:id="rId88"/>
    <p:sldId id="475" r:id="rId89"/>
    <p:sldId id="290" r:id="rId90"/>
    <p:sldId id="386" r:id="rId91"/>
    <p:sldId id="391" r:id="rId92"/>
    <p:sldId id="387" r:id="rId93"/>
    <p:sldId id="388" r:id="rId94"/>
    <p:sldId id="404" r:id="rId95"/>
    <p:sldId id="405" r:id="rId96"/>
    <p:sldId id="392" r:id="rId97"/>
    <p:sldId id="393" r:id="rId98"/>
    <p:sldId id="394" r:id="rId99"/>
    <p:sldId id="395" r:id="rId100"/>
    <p:sldId id="396" r:id="rId101"/>
    <p:sldId id="397" r:id="rId102"/>
    <p:sldId id="400" r:id="rId103"/>
    <p:sldId id="398" r:id="rId104"/>
    <p:sldId id="399" r:id="rId105"/>
    <p:sldId id="401" r:id="rId106"/>
    <p:sldId id="406" r:id="rId107"/>
    <p:sldId id="407" r:id="rId108"/>
    <p:sldId id="408" r:id="rId109"/>
    <p:sldId id="409" r:id="rId110"/>
    <p:sldId id="411" r:id="rId111"/>
    <p:sldId id="412" r:id="rId112"/>
    <p:sldId id="413" r:id="rId113"/>
    <p:sldId id="416" r:id="rId114"/>
    <p:sldId id="458" r:id="rId115"/>
    <p:sldId id="457" r:id="rId116"/>
    <p:sldId id="414" r:id="rId117"/>
    <p:sldId id="417" r:id="rId118"/>
    <p:sldId id="418" r:id="rId119"/>
    <p:sldId id="419" r:id="rId120"/>
    <p:sldId id="421" r:id="rId121"/>
    <p:sldId id="420" r:id="rId122"/>
    <p:sldId id="514" r:id="rId123"/>
    <p:sldId id="285" r:id="rId124"/>
    <p:sldId id="292" r:id="rId125"/>
    <p:sldId id="293" r:id="rId126"/>
    <p:sldId id="294" r:id="rId127"/>
    <p:sldId id="371" r:id="rId128"/>
    <p:sldId id="372" r:id="rId129"/>
    <p:sldId id="373" r:id="rId130"/>
    <p:sldId id="374" r:id="rId131"/>
    <p:sldId id="375" r:id="rId132"/>
    <p:sldId id="376" r:id="rId133"/>
    <p:sldId id="377" r:id="rId134"/>
    <p:sldId id="378" r:id="rId135"/>
    <p:sldId id="382" r:id="rId136"/>
    <p:sldId id="379" r:id="rId137"/>
    <p:sldId id="380" r:id="rId138"/>
    <p:sldId id="381" r:id="rId139"/>
    <p:sldId id="383" r:id="rId140"/>
    <p:sldId id="267" r:id="rId141"/>
    <p:sldId id="270" r:id="rId142"/>
    <p:sldId id="295" r:id="rId143"/>
    <p:sldId id="271" r:id="rId144"/>
    <p:sldId id="296" r:id="rId145"/>
    <p:sldId id="297" r:id="rId146"/>
    <p:sldId id="298" r:id="rId147"/>
    <p:sldId id="272" r:id="rId148"/>
    <p:sldId id="275" r:id="rId149"/>
    <p:sldId id="274" r:id="rId150"/>
    <p:sldId id="273" r:id="rId151"/>
    <p:sldId id="276" r:id="rId152"/>
    <p:sldId id="302" r:id="rId153"/>
    <p:sldId id="426" r:id="rId154"/>
    <p:sldId id="427" r:id="rId155"/>
    <p:sldId id="447" r:id="rId156"/>
    <p:sldId id="477" r:id="rId157"/>
    <p:sldId id="428" r:id="rId158"/>
    <p:sldId id="478" r:id="rId159"/>
    <p:sldId id="429" r:id="rId160"/>
    <p:sldId id="430" r:id="rId161"/>
    <p:sldId id="523" r:id="rId162"/>
    <p:sldId id="487" r:id="rId163"/>
    <p:sldId id="486" r:id="rId164"/>
    <p:sldId id="431" r:id="rId165"/>
    <p:sldId id="489" r:id="rId166"/>
    <p:sldId id="432" r:id="rId167"/>
    <p:sldId id="490" r:id="rId168"/>
    <p:sldId id="492" r:id="rId169"/>
    <p:sldId id="491" r:id="rId170"/>
    <p:sldId id="433" r:id="rId171"/>
    <p:sldId id="493" r:id="rId172"/>
    <p:sldId id="434" r:id="rId173"/>
    <p:sldId id="494" r:id="rId174"/>
    <p:sldId id="495" r:id="rId175"/>
    <p:sldId id="483" r:id="rId176"/>
    <p:sldId id="484" r:id="rId177"/>
    <p:sldId id="485" r:id="rId178"/>
    <p:sldId id="435" r:id="rId179"/>
    <p:sldId id="436" r:id="rId180"/>
    <p:sldId id="437" r:id="rId181"/>
    <p:sldId id="439" r:id="rId182"/>
    <p:sldId id="438" r:id="rId183"/>
    <p:sldId id="440" r:id="rId184"/>
    <p:sldId id="443" r:id="rId185"/>
    <p:sldId id="442" r:id="rId186"/>
    <p:sldId id="444" r:id="rId187"/>
    <p:sldId id="445" r:id="rId188"/>
    <p:sldId id="446" r:id="rId189"/>
    <p:sldId id="496" r:id="rId190"/>
    <p:sldId id="450" r:id="rId191"/>
    <p:sldId id="452" r:id="rId192"/>
    <p:sldId id="451" r:id="rId193"/>
    <p:sldId id="497" r:id="rId194"/>
    <p:sldId id="498" r:id="rId195"/>
    <p:sldId id="454" r:id="rId196"/>
    <p:sldId id="455" r:id="rId197"/>
    <p:sldId id="524" r:id="rId198"/>
    <p:sldId id="500" r:id="rId199"/>
    <p:sldId id="499" r:id="rId200"/>
    <p:sldId id="502" r:id="rId201"/>
    <p:sldId id="503" r:id="rId202"/>
    <p:sldId id="504" r:id="rId203"/>
    <p:sldId id="505" r:id="rId204"/>
    <p:sldId id="509" r:id="rId205"/>
    <p:sldId id="510" r:id="rId206"/>
    <p:sldId id="511" r:id="rId207"/>
    <p:sldId id="512" r:id="rId208"/>
    <p:sldId id="456" r:id="rId209"/>
    <p:sldId id="506" r:id="rId210"/>
    <p:sldId id="507" r:id="rId211"/>
    <p:sldId id="525" r:id="rId212"/>
    <p:sldId id="516" r:id="rId213"/>
    <p:sldId id="517" r:id="rId214"/>
    <p:sldId id="518" r:id="rId215"/>
    <p:sldId id="521" r:id="rId216"/>
    <p:sldId id="520" r:id="rId217"/>
    <p:sldId id="522" r:id="rId218"/>
    <p:sldId id="526" r:id="rId219"/>
    <p:sldId id="527" r:id="rId220"/>
    <p:sldId id="528" r:id="rId221"/>
    <p:sldId id="529" r:id="rId222"/>
    <p:sldId id="537" r:id="rId223"/>
    <p:sldId id="538" r:id="rId224"/>
    <p:sldId id="539" r:id="rId225"/>
    <p:sldId id="536" r:id="rId226"/>
    <p:sldId id="540" r:id="rId22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4966AA-61B8-4406-82F1-0659C58E9B42}">
          <p14:sldIdLst>
            <p14:sldId id="264"/>
            <p14:sldId id="281"/>
            <p14:sldId id="256"/>
            <p14:sldId id="309"/>
            <p14:sldId id="265"/>
            <p14:sldId id="257"/>
            <p14:sldId id="308"/>
            <p14:sldId id="307"/>
            <p14:sldId id="425"/>
            <p14:sldId id="277"/>
            <p14:sldId id="278"/>
            <p14:sldId id="279"/>
            <p14:sldId id="311"/>
            <p14:sldId id="312"/>
            <p14:sldId id="313"/>
            <p14:sldId id="318"/>
            <p14:sldId id="317"/>
            <p14:sldId id="320"/>
            <p14:sldId id="321"/>
            <p14:sldId id="280"/>
            <p14:sldId id="323"/>
            <p14:sldId id="324"/>
            <p14:sldId id="326"/>
            <p14:sldId id="325"/>
            <p14:sldId id="327"/>
            <p14:sldId id="328"/>
            <p14:sldId id="331"/>
            <p14:sldId id="330"/>
            <p14:sldId id="329"/>
            <p14:sldId id="332"/>
            <p14:sldId id="333"/>
            <p14:sldId id="335"/>
            <p14:sldId id="334"/>
            <p14:sldId id="337"/>
            <p14:sldId id="336"/>
            <p14:sldId id="342"/>
            <p14:sldId id="341"/>
            <p14:sldId id="340"/>
            <p14:sldId id="339"/>
            <p14:sldId id="338"/>
            <p14:sldId id="343"/>
            <p14:sldId id="348"/>
            <p14:sldId id="347"/>
            <p14:sldId id="346"/>
            <p14:sldId id="345"/>
            <p14:sldId id="354"/>
            <p14:sldId id="353"/>
            <p14:sldId id="351"/>
            <p14:sldId id="352"/>
            <p14:sldId id="350"/>
            <p14:sldId id="349"/>
            <p14:sldId id="360"/>
            <p14:sldId id="359"/>
            <p14:sldId id="358"/>
            <p14:sldId id="357"/>
            <p14:sldId id="356"/>
            <p14:sldId id="355"/>
            <p14:sldId id="364"/>
            <p14:sldId id="363"/>
            <p14:sldId id="362"/>
            <p14:sldId id="361"/>
            <p14:sldId id="370"/>
            <p14:sldId id="369"/>
            <p14:sldId id="368"/>
            <p14:sldId id="367"/>
            <p14:sldId id="366"/>
            <p14:sldId id="365"/>
            <p14:sldId id="459"/>
            <p14:sldId id="460"/>
            <p14:sldId id="461"/>
            <p14:sldId id="462"/>
            <p14:sldId id="463"/>
            <p14:sldId id="464"/>
            <p14:sldId id="465"/>
            <p14:sldId id="468"/>
            <p14:sldId id="469"/>
            <p14:sldId id="467"/>
            <p14:sldId id="466"/>
            <p14:sldId id="470"/>
            <p14:sldId id="471"/>
            <p14:sldId id="472"/>
            <p14:sldId id="473"/>
            <p14:sldId id="474"/>
            <p14:sldId id="513"/>
            <p14:sldId id="475"/>
            <p14:sldId id="290"/>
            <p14:sldId id="386"/>
            <p14:sldId id="391"/>
            <p14:sldId id="387"/>
            <p14:sldId id="388"/>
            <p14:sldId id="404"/>
            <p14:sldId id="405"/>
            <p14:sldId id="392"/>
            <p14:sldId id="393"/>
            <p14:sldId id="394"/>
            <p14:sldId id="395"/>
            <p14:sldId id="396"/>
            <p14:sldId id="397"/>
            <p14:sldId id="400"/>
            <p14:sldId id="398"/>
            <p14:sldId id="399"/>
            <p14:sldId id="401"/>
            <p14:sldId id="406"/>
            <p14:sldId id="407"/>
            <p14:sldId id="408"/>
            <p14:sldId id="409"/>
            <p14:sldId id="411"/>
            <p14:sldId id="412"/>
            <p14:sldId id="413"/>
            <p14:sldId id="416"/>
            <p14:sldId id="458"/>
            <p14:sldId id="457"/>
            <p14:sldId id="414"/>
            <p14:sldId id="417"/>
            <p14:sldId id="418"/>
            <p14:sldId id="419"/>
            <p14:sldId id="421"/>
            <p14:sldId id="420"/>
            <p14:sldId id="514"/>
            <p14:sldId id="285"/>
            <p14:sldId id="292"/>
            <p14:sldId id="293"/>
            <p14:sldId id="294"/>
            <p14:sldId id="371"/>
            <p14:sldId id="372"/>
            <p14:sldId id="373"/>
            <p14:sldId id="374"/>
            <p14:sldId id="375"/>
            <p14:sldId id="376"/>
            <p14:sldId id="377"/>
            <p14:sldId id="378"/>
            <p14:sldId id="382"/>
            <p14:sldId id="379"/>
            <p14:sldId id="380"/>
            <p14:sldId id="381"/>
            <p14:sldId id="383"/>
            <p14:sldId id="267"/>
            <p14:sldId id="270"/>
            <p14:sldId id="295"/>
            <p14:sldId id="271"/>
            <p14:sldId id="296"/>
            <p14:sldId id="297"/>
            <p14:sldId id="298"/>
            <p14:sldId id="272"/>
            <p14:sldId id="275"/>
            <p14:sldId id="274"/>
            <p14:sldId id="273"/>
            <p14:sldId id="276"/>
            <p14:sldId id="302"/>
            <p14:sldId id="426"/>
            <p14:sldId id="427"/>
            <p14:sldId id="447"/>
            <p14:sldId id="477"/>
            <p14:sldId id="428"/>
            <p14:sldId id="478"/>
            <p14:sldId id="429"/>
            <p14:sldId id="430"/>
            <p14:sldId id="523"/>
            <p14:sldId id="487"/>
            <p14:sldId id="486"/>
            <p14:sldId id="431"/>
            <p14:sldId id="489"/>
            <p14:sldId id="432"/>
            <p14:sldId id="490"/>
            <p14:sldId id="492"/>
            <p14:sldId id="491"/>
            <p14:sldId id="433"/>
            <p14:sldId id="493"/>
            <p14:sldId id="434"/>
            <p14:sldId id="494"/>
            <p14:sldId id="495"/>
            <p14:sldId id="483"/>
            <p14:sldId id="484"/>
            <p14:sldId id="485"/>
            <p14:sldId id="435"/>
            <p14:sldId id="436"/>
            <p14:sldId id="437"/>
            <p14:sldId id="439"/>
            <p14:sldId id="438"/>
            <p14:sldId id="440"/>
            <p14:sldId id="443"/>
            <p14:sldId id="442"/>
            <p14:sldId id="444"/>
            <p14:sldId id="445"/>
            <p14:sldId id="446"/>
            <p14:sldId id="496"/>
            <p14:sldId id="450"/>
            <p14:sldId id="452"/>
            <p14:sldId id="451"/>
            <p14:sldId id="497"/>
            <p14:sldId id="498"/>
            <p14:sldId id="454"/>
            <p14:sldId id="455"/>
            <p14:sldId id="524"/>
            <p14:sldId id="500"/>
            <p14:sldId id="499"/>
            <p14:sldId id="502"/>
            <p14:sldId id="503"/>
            <p14:sldId id="504"/>
            <p14:sldId id="505"/>
            <p14:sldId id="509"/>
            <p14:sldId id="510"/>
            <p14:sldId id="511"/>
            <p14:sldId id="512"/>
            <p14:sldId id="456"/>
            <p14:sldId id="506"/>
            <p14:sldId id="507"/>
            <p14:sldId id="525"/>
            <p14:sldId id="516"/>
            <p14:sldId id="517"/>
            <p14:sldId id="518"/>
            <p14:sldId id="521"/>
            <p14:sldId id="520"/>
            <p14:sldId id="522"/>
            <p14:sldId id="526"/>
            <p14:sldId id="527"/>
            <p14:sldId id="528"/>
            <p14:sldId id="529"/>
            <p14:sldId id="537"/>
            <p14:sldId id="538"/>
            <p14:sldId id="539"/>
            <p14:sldId id="536"/>
            <p14:sldId id="54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7F71"/>
    <a:srgbClr val="EB7B6E"/>
    <a:srgbClr val="FFFFCC"/>
    <a:srgbClr val="ED8376"/>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D32A11-2AC7-EA98-85D6-3EBBB1A25751}" v="405" dt="2026-04-14T00:07:01.695"/>
    <p1510:client id="{34E57F6F-4975-451F-89E2-6D06073FBF42}" v="12990" dt="2026-04-14T01:43:06.588"/>
    <p1510:client id="{42717870-6155-4E4C-A7B8-B4AAD8D0707A}" v="1112" dt="2026-04-14T03:08:16.235"/>
    <p1510:client id="{5436F6EB-C8DA-4568-A345-CE9A382A55B7}" v="12474" dt="2026-04-14T02:41:36.815"/>
    <p1510:client id="{659898B3-537E-ED71-7577-553C01454E4F}" v="187" dt="2026-04-13T17:35:19.508"/>
    <p1510:client id="{66E663F5-C63B-40F7-AF27-2275DF2208EC}" v="8600" dt="2026-04-13T21:17:29.019"/>
    <p1510:client id="{AC8DECA1-0569-2150-B47D-076B9CC94C6A}" v="178" dt="2026-04-13T17:28:35.278"/>
    <p1510:client id="{C49623DB-3974-0A4E-E337-0D4196B4914D}" v="4" dt="2026-04-13T22:33:16.206"/>
    <p1510:client id="{E743B5FD-3743-1C4D-9DB5-C50596455812}" v="6910" dt="2026-04-14T02:34:04.2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notesMaster" Target="notesMasters/notesMaster1.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presProps" Target="presProps.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viewProps" Target="viewProps.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6" Type="http://schemas.openxmlformats.org/officeDocument/2006/relationships/slide" Target="slides/slide22.xml"/><Relationship Id="rId231" Type="http://schemas.openxmlformats.org/officeDocument/2006/relationships/theme" Target="theme/theme1.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tableStyles" Target="tableStyle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microsoft.com/office/2015/10/relationships/revisionInfo" Target="revisionInfo.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D35BCCA2-F37D-4771-A6E0-8367CBDA5049}" type="datetimeFigureOut">
              <a:rPr lang="en-CA" smtClean="0"/>
              <a:t>2026-04-13</a:t>
            </a:fld>
            <a:endParaRPr lang="en-CA"/>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0FE3CB79-E269-4105-BCA0-9771559BC902}" type="slidenum">
              <a:rPr lang="en-CA" smtClean="0"/>
              <a:t>‹#›</a:t>
            </a:fld>
            <a:endParaRPr lang="en-CA"/>
          </a:p>
        </p:txBody>
      </p:sp>
    </p:spTree>
    <p:extLst>
      <p:ext uri="{BB962C8B-B14F-4D97-AF65-F5344CB8AC3E}">
        <p14:creationId xmlns:p14="http://schemas.microsoft.com/office/powerpoint/2010/main" val="3766134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0FE3CB79-E269-4105-BCA0-9771559BC902}" type="slidenum">
              <a:rPr lang="en-CA" smtClean="0"/>
              <a:t>1</a:t>
            </a:fld>
            <a:endParaRPr lang="en-CA"/>
          </a:p>
        </p:txBody>
      </p:sp>
    </p:spTree>
    <p:extLst>
      <p:ext uri="{BB962C8B-B14F-4D97-AF65-F5344CB8AC3E}">
        <p14:creationId xmlns:p14="http://schemas.microsoft.com/office/powerpoint/2010/main" val="2121367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D0C06-48C5-B067-0B57-BE63FA03C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F60DA-62F4-D0B7-6164-8680ECCEE0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1B38ED-BEBA-C3B9-C996-620ECCBE0462}"/>
              </a:ext>
            </a:extLst>
          </p:cNvPr>
          <p:cNvSpPr>
            <a:spLocks noGrp="1"/>
          </p:cNvSpPr>
          <p:nvPr>
            <p:ph type="body" idx="1"/>
          </p:nvPr>
        </p:nvSpPr>
        <p:spPr/>
        <p:txBody>
          <a:bodyPr/>
          <a:lstStyle/>
          <a:p>
            <a:r>
              <a:rPr lang="en-US"/>
              <a:t>https://pmc.ncbi.nlm.nih.gov/articles/PMC8828243/ -&gt; Image + Text   THIS IS [3]</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439C7D24-D53E-4C71-232B-0076D043B919}"/>
              </a:ext>
            </a:extLst>
          </p:cNvPr>
          <p:cNvSpPr>
            <a:spLocks noGrp="1"/>
          </p:cNvSpPr>
          <p:nvPr>
            <p:ph type="sldNum" sz="quarter" idx="5"/>
          </p:nvPr>
        </p:nvSpPr>
        <p:spPr/>
        <p:txBody>
          <a:bodyPr/>
          <a:lstStyle/>
          <a:p>
            <a:fld id="{0FE3CB79-E269-4105-BCA0-9771559BC902}" type="slidenum">
              <a:rPr lang="en-CA" smtClean="0"/>
              <a:t>13</a:t>
            </a:fld>
            <a:endParaRPr lang="en-CA"/>
          </a:p>
        </p:txBody>
      </p:sp>
    </p:spTree>
    <p:extLst>
      <p:ext uri="{BB962C8B-B14F-4D97-AF65-F5344CB8AC3E}">
        <p14:creationId xmlns:p14="http://schemas.microsoft.com/office/powerpoint/2010/main" val="185327256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slides 2: https://westernu.brightspace.com/content/enforced/126670-UGRD_1259_3645/Lecture%20Slides/Lecture%20Slides%202025-2026/Section%20C%20-%20W26/Path3500%20Diseases%20of%20the%20GI%20tract%20part%20II%202026%2001%2019.pdf</a:t>
            </a:r>
          </a:p>
          <a:p>
            <a:endParaRPr lang="en-CA"/>
          </a:p>
        </p:txBody>
      </p:sp>
      <p:sp>
        <p:nvSpPr>
          <p:cNvPr id="4" name="Slide Number Placeholder 3"/>
          <p:cNvSpPr>
            <a:spLocks noGrp="1"/>
          </p:cNvSpPr>
          <p:nvPr>
            <p:ph type="sldNum" sz="quarter" idx="5"/>
          </p:nvPr>
        </p:nvSpPr>
        <p:spPr/>
        <p:txBody>
          <a:bodyPr/>
          <a:lstStyle/>
          <a:p>
            <a:fld id="{0FE3CB79-E269-4105-BCA0-9771559BC902}" type="slidenum">
              <a:rPr lang="en-CA" smtClean="0"/>
              <a:t>163</a:t>
            </a:fld>
            <a:endParaRPr lang="en-CA"/>
          </a:p>
        </p:txBody>
      </p:sp>
    </p:spTree>
    <p:extLst>
      <p:ext uri="{BB962C8B-B14F-4D97-AF65-F5344CB8AC3E}">
        <p14:creationId xmlns:p14="http://schemas.microsoft.com/office/powerpoint/2010/main" val="224765838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EA362-8048-C800-03F1-1E9AD5F1C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19EA9-2CE1-F59B-F0DF-442F112B13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1265C1-F1B5-2180-A970-C3BCB043B8CE}"/>
              </a:ext>
            </a:extLst>
          </p:cNvPr>
          <p:cNvSpPr>
            <a:spLocks noGrp="1"/>
          </p:cNvSpPr>
          <p:nvPr>
            <p:ph type="body" idx="1"/>
          </p:nvPr>
        </p:nvSpPr>
        <p:spPr/>
        <p:txBody>
          <a:bodyPr/>
          <a:lstStyle/>
          <a:p>
            <a:r>
              <a:rPr lang="en-CA"/>
              <a:t>Patient 9 patient lifestyle</a:t>
            </a:r>
          </a:p>
        </p:txBody>
      </p:sp>
      <p:sp>
        <p:nvSpPr>
          <p:cNvPr id="4" name="Slide Number Placeholder 3">
            <a:extLst>
              <a:ext uri="{FF2B5EF4-FFF2-40B4-BE49-F238E27FC236}">
                <a16:creationId xmlns:a16="http://schemas.microsoft.com/office/drawing/2014/main" id="{7CD79B50-2BBF-A718-3479-9B5484395D2A}"/>
              </a:ext>
            </a:extLst>
          </p:cNvPr>
          <p:cNvSpPr>
            <a:spLocks noGrp="1"/>
          </p:cNvSpPr>
          <p:nvPr>
            <p:ph type="sldNum" sz="quarter" idx="5"/>
          </p:nvPr>
        </p:nvSpPr>
        <p:spPr/>
        <p:txBody>
          <a:bodyPr/>
          <a:lstStyle/>
          <a:p>
            <a:fld id="{0FE3CB79-E269-4105-BCA0-9771559BC902}" type="slidenum">
              <a:rPr lang="en-CA" smtClean="0"/>
              <a:t>164</a:t>
            </a:fld>
            <a:endParaRPr lang="en-CA"/>
          </a:p>
        </p:txBody>
      </p:sp>
    </p:spTree>
    <p:extLst>
      <p:ext uri="{BB962C8B-B14F-4D97-AF65-F5344CB8AC3E}">
        <p14:creationId xmlns:p14="http://schemas.microsoft.com/office/powerpoint/2010/main" val="331313945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CEB95-1C81-20C3-9B44-B252905DB9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0AD54-A22E-DA08-6BBC-F3C8267165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5B11FA-9C28-571B-7155-2201F19D72A5}"/>
              </a:ext>
            </a:extLst>
          </p:cNvPr>
          <p:cNvSpPr>
            <a:spLocks noGrp="1"/>
          </p:cNvSpPr>
          <p:nvPr>
            <p:ph type="body" idx="1"/>
          </p:nvPr>
        </p:nvSpPr>
        <p:spPr/>
        <p:txBody>
          <a:bodyPr/>
          <a:lstStyle/>
          <a:p>
            <a:r>
              <a:rPr lang="en-CA"/>
              <a:t>Lecture notes:</a:t>
            </a:r>
          </a:p>
          <a:p>
            <a:r>
              <a:rPr lang="en-CA"/>
              <a:t>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7F464ECE-F971-CC3A-E782-6E67752B9EF4}"/>
              </a:ext>
            </a:extLst>
          </p:cNvPr>
          <p:cNvSpPr>
            <a:spLocks noGrp="1"/>
          </p:cNvSpPr>
          <p:nvPr>
            <p:ph type="sldNum" sz="quarter" idx="5"/>
          </p:nvPr>
        </p:nvSpPr>
        <p:spPr/>
        <p:txBody>
          <a:bodyPr/>
          <a:lstStyle/>
          <a:p>
            <a:fld id="{0FE3CB79-E269-4105-BCA0-9771559BC902}" type="slidenum">
              <a:rPr lang="en-CA" smtClean="0"/>
              <a:t>165</a:t>
            </a:fld>
            <a:endParaRPr lang="en-CA"/>
          </a:p>
        </p:txBody>
      </p:sp>
    </p:spTree>
    <p:extLst>
      <p:ext uri="{BB962C8B-B14F-4D97-AF65-F5344CB8AC3E}">
        <p14:creationId xmlns:p14="http://schemas.microsoft.com/office/powerpoint/2010/main" val="253178008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0BCF2-3B65-A78B-5315-CE0372CFF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89C0E-A988-3873-4624-B9CF10F960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382F3F-FC01-E966-2A87-7B5C64117ABF}"/>
              </a:ext>
            </a:extLst>
          </p:cNvPr>
          <p:cNvSpPr>
            <a:spLocks noGrp="1"/>
          </p:cNvSpPr>
          <p:nvPr>
            <p:ph type="body" idx="1"/>
          </p:nvPr>
        </p:nvSpPr>
        <p:spPr/>
        <p:txBody>
          <a:bodyPr/>
          <a:lstStyle/>
          <a:p>
            <a:r>
              <a:rPr lang="en-CA"/>
              <a:t>Patient 9 patient lifestyle</a:t>
            </a:r>
          </a:p>
        </p:txBody>
      </p:sp>
      <p:sp>
        <p:nvSpPr>
          <p:cNvPr id="4" name="Slide Number Placeholder 3">
            <a:extLst>
              <a:ext uri="{FF2B5EF4-FFF2-40B4-BE49-F238E27FC236}">
                <a16:creationId xmlns:a16="http://schemas.microsoft.com/office/drawing/2014/main" id="{A1F9117A-8135-E570-580F-C3898FAC645A}"/>
              </a:ext>
            </a:extLst>
          </p:cNvPr>
          <p:cNvSpPr>
            <a:spLocks noGrp="1"/>
          </p:cNvSpPr>
          <p:nvPr>
            <p:ph type="sldNum" sz="quarter" idx="5"/>
          </p:nvPr>
        </p:nvSpPr>
        <p:spPr/>
        <p:txBody>
          <a:bodyPr/>
          <a:lstStyle/>
          <a:p>
            <a:fld id="{0FE3CB79-E269-4105-BCA0-9771559BC902}" type="slidenum">
              <a:rPr lang="en-CA" smtClean="0"/>
              <a:t>166</a:t>
            </a:fld>
            <a:endParaRPr lang="en-CA"/>
          </a:p>
        </p:txBody>
      </p:sp>
    </p:spTree>
    <p:extLst>
      <p:ext uri="{BB962C8B-B14F-4D97-AF65-F5344CB8AC3E}">
        <p14:creationId xmlns:p14="http://schemas.microsoft.com/office/powerpoint/2010/main" val="219829649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167</a:t>
            </a:fld>
            <a:endParaRPr lang="en-CA"/>
          </a:p>
        </p:txBody>
      </p:sp>
    </p:spTree>
    <p:extLst>
      <p:ext uri="{BB962C8B-B14F-4D97-AF65-F5344CB8AC3E}">
        <p14:creationId xmlns:p14="http://schemas.microsoft.com/office/powerpoint/2010/main" val="235240779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394C7-5CC5-5124-D787-15BB0F361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D9DCF-EDB2-425A-2E9C-0DB5477DBD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2469F6-D95C-172C-D245-E7A31D7F5550}"/>
              </a:ext>
            </a:extLst>
          </p:cNvPr>
          <p:cNvSpPr>
            <a:spLocks noGrp="1"/>
          </p:cNvSpPr>
          <p:nvPr>
            <p:ph type="body" idx="1"/>
          </p:nvPr>
        </p:nvSpPr>
        <p:spPr/>
        <p:txBody>
          <a:bodyPr/>
          <a:lstStyle/>
          <a:p>
            <a:r>
              <a:rPr lang="en-CA"/>
              <a:t>Patient 9 RS</a:t>
            </a:r>
          </a:p>
        </p:txBody>
      </p:sp>
      <p:sp>
        <p:nvSpPr>
          <p:cNvPr id="4" name="Slide Number Placeholder 3">
            <a:extLst>
              <a:ext uri="{FF2B5EF4-FFF2-40B4-BE49-F238E27FC236}">
                <a16:creationId xmlns:a16="http://schemas.microsoft.com/office/drawing/2014/main" id="{AD1505D2-C4C6-3686-7EEF-D56ED4F5DE85}"/>
              </a:ext>
            </a:extLst>
          </p:cNvPr>
          <p:cNvSpPr>
            <a:spLocks noGrp="1"/>
          </p:cNvSpPr>
          <p:nvPr>
            <p:ph type="sldNum" sz="quarter" idx="5"/>
          </p:nvPr>
        </p:nvSpPr>
        <p:spPr/>
        <p:txBody>
          <a:bodyPr/>
          <a:lstStyle/>
          <a:p>
            <a:fld id="{0FE3CB79-E269-4105-BCA0-9771559BC902}" type="slidenum">
              <a:rPr lang="en-CA" smtClean="0"/>
              <a:t>168</a:t>
            </a:fld>
            <a:endParaRPr lang="en-CA"/>
          </a:p>
        </p:txBody>
      </p:sp>
    </p:spTree>
    <p:extLst>
      <p:ext uri="{BB962C8B-B14F-4D97-AF65-F5344CB8AC3E}">
        <p14:creationId xmlns:p14="http://schemas.microsoft.com/office/powerpoint/2010/main" val="41120486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slides 2: https://westernu.brightspace.com/content/enforced/126670-UGRD_1259_3645/Lecture%20Slides/Lecture%20Slides%202025-2026/Section%20C%20-%20W26/Path3500%20Diseases%20of%20the%20GI%20tract%20part%20II%202026%2001%2019.pdf</a:t>
            </a:r>
          </a:p>
        </p:txBody>
      </p:sp>
      <p:sp>
        <p:nvSpPr>
          <p:cNvPr id="4" name="Slide Number Placeholder 3"/>
          <p:cNvSpPr>
            <a:spLocks noGrp="1"/>
          </p:cNvSpPr>
          <p:nvPr>
            <p:ph type="sldNum" sz="quarter" idx="5"/>
          </p:nvPr>
        </p:nvSpPr>
        <p:spPr/>
        <p:txBody>
          <a:bodyPr/>
          <a:lstStyle/>
          <a:p>
            <a:fld id="{0FE3CB79-E269-4105-BCA0-9771559BC902}" type="slidenum">
              <a:rPr lang="en-CA" smtClean="0"/>
              <a:t>169</a:t>
            </a:fld>
            <a:endParaRPr lang="en-CA"/>
          </a:p>
        </p:txBody>
      </p:sp>
    </p:spTree>
    <p:extLst>
      <p:ext uri="{BB962C8B-B14F-4D97-AF65-F5344CB8AC3E}">
        <p14:creationId xmlns:p14="http://schemas.microsoft.com/office/powerpoint/2010/main" val="405853035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77076-A3F8-0A2B-039E-85232B3CA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D564D-C7C5-6C4E-D7E9-8D82129051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B1C3AD6-812F-1C4B-C89F-6E415740D7B2}"/>
              </a:ext>
            </a:extLst>
          </p:cNvPr>
          <p:cNvSpPr>
            <a:spLocks noGrp="1"/>
          </p:cNvSpPr>
          <p:nvPr>
            <p:ph type="body" idx="1"/>
          </p:nvPr>
        </p:nvSpPr>
        <p:spPr/>
        <p:txBody>
          <a:bodyPr/>
          <a:lstStyle/>
          <a:p>
            <a:r>
              <a:rPr lang="en-CA"/>
              <a:t>Lecture slides 2: https://westernu.brightspace.com/content/enforced/126670-UGRD_1259_3645/Lecture%20Slides/Lecture%20Slides%202025-2026/Section%20C%20-%20W26/Path3500%20Diseases%20of%20the%20GI%20tract%20part%20II%202026%2001%2019.pdf</a:t>
            </a:r>
          </a:p>
          <a:p>
            <a:r>
              <a:rPr lang="en-CA"/>
              <a:t>Mucosa: https://www.mypathologyreport.ca/pathology-dictionary/colonic-mucosa/</a:t>
            </a:r>
          </a:p>
        </p:txBody>
      </p:sp>
      <p:sp>
        <p:nvSpPr>
          <p:cNvPr id="4" name="Slide Number Placeholder 3">
            <a:extLst>
              <a:ext uri="{FF2B5EF4-FFF2-40B4-BE49-F238E27FC236}">
                <a16:creationId xmlns:a16="http://schemas.microsoft.com/office/drawing/2014/main" id="{496071C0-7424-438D-1F1D-54E51560051D}"/>
              </a:ext>
            </a:extLst>
          </p:cNvPr>
          <p:cNvSpPr>
            <a:spLocks noGrp="1"/>
          </p:cNvSpPr>
          <p:nvPr>
            <p:ph type="sldNum" sz="quarter" idx="5"/>
          </p:nvPr>
        </p:nvSpPr>
        <p:spPr/>
        <p:txBody>
          <a:bodyPr/>
          <a:lstStyle/>
          <a:p>
            <a:fld id="{0FE3CB79-E269-4105-BCA0-9771559BC902}" type="slidenum">
              <a:rPr lang="en-CA" smtClean="0"/>
              <a:t>170</a:t>
            </a:fld>
            <a:endParaRPr lang="en-CA"/>
          </a:p>
        </p:txBody>
      </p:sp>
    </p:spTree>
    <p:extLst>
      <p:ext uri="{BB962C8B-B14F-4D97-AF65-F5344CB8AC3E}">
        <p14:creationId xmlns:p14="http://schemas.microsoft.com/office/powerpoint/2010/main" val="135607243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C170C-8918-F10F-7660-322BA19A4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D415E-C1A4-6C69-13EB-CD632BA0CC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5610FB-3DCC-8EA3-0025-5D3A43578F6B}"/>
              </a:ext>
            </a:extLst>
          </p:cNvPr>
          <p:cNvSpPr>
            <a:spLocks noGrp="1"/>
          </p:cNvSpPr>
          <p:nvPr>
            <p:ph type="body" idx="1"/>
          </p:nvPr>
        </p:nvSpPr>
        <p:spPr/>
        <p:txBody>
          <a:bodyPr/>
          <a:lstStyle/>
          <a:p>
            <a:r>
              <a:rPr lang="en-CA"/>
              <a:t>Colon cancer: https://www.ncbi.nlm.nih.gov/books/NBK470380/#:~:text=Histologic%20grade:%20Adenocarcinomas%20are%20graded%20by%20the,cells%20of%20colonic%20origin%2C%20except%20medullary%2Dtype%20carcinomas</a:t>
            </a:r>
          </a:p>
          <a:p>
            <a:endParaRPr lang="en-CA"/>
          </a:p>
          <a:p>
            <a:r>
              <a:rPr lang="en-CA"/>
              <a:t>https://www.mypathologyreport.ca/pathology-dictionary/colonic-mucosa/</a:t>
            </a:r>
          </a:p>
        </p:txBody>
      </p:sp>
      <p:sp>
        <p:nvSpPr>
          <p:cNvPr id="4" name="Slide Number Placeholder 3">
            <a:extLst>
              <a:ext uri="{FF2B5EF4-FFF2-40B4-BE49-F238E27FC236}">
                <a16:creationId xmlns:a16="http://schemas.microsoft.com/office/drawing/2014/main" id="{ECA2E679-F2B4-C365-5DB8-1D22B4A01535}"/>
              </a:ext>
            </a:extLst>
          </p:cNvPr>
          <p:cNvSpPr>
            <a:spLocks noGrp="1"/>
          </p:cNvSpPr>
          <p:nvPr>
            <p:ph type="sldNum" sz="quarter" idx="5"/>
          </p:nvPr>
        </p:nvSpPr>
        <p:spPr/>
        <p:txBody>
          <a:bodyPr/>
          <a:lstStyle/>
          <a:p>
            <a:fld id="{0FE3CB79-E269-4105-BCA0-9771559BC902}" type="slidenum">
              <a:rPr lang="en-CA" smtClean="0"/>
              <a:t>171</a:t>
            </a:fld>
            <a:endParaRPr lang="en-CA"/>
          </a:p>
        </p:txBody>
      </p:sp>
    </p:spTree>
    <p:extLst>
      <p:ext uri="{BB962C8B-B14F-4D97-AF65-F5344CB8AC3E}">
        <p14:creationId xmlns:p14="http://schemas.microsoft.com/office/powerpoint/2010/main" val="369250357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7B2EF-1C6B-5AFB-D22A-F4E891053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4040B-4A36-6457-7DB6-6E28739050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D9A1B1-64C5-EF16-80E5-285B8D832FF0}"/>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BBC5277B-1AEB-3E13-5A10-EFFFA05630CA}"/>
              </a:ext>
            </a:extLst>
          </p:cNvPr>
          <p:cNvSpPr>
            <a:spLocks noGrp="1"/>
          </p:cNvSpPr>
          <p:nvPr>
            <p:ph type="sldNum" sz="quarter" idx="5"/>
          </p:nvPr>
        </p:nvSpPr>
        <p:spPr/>
        <p:txBody>
          <a:bodyPr/>
          <a:lstStyle/>
          <a:p>
            <a:fld id="{0FE3CB79-E269-4105-BCA0-9771559BC902}" type="slidenum">
              <a:rPr lang="en-CA" smtClean="0"/>
              <a:t>172</a:t>
            </a:fld>
            <a:endParaRPr lang="en-CA"/>
          </a:p>
        </p:txBody>
      </p:sp>
    </p:spTree>
    <p:extLst>
      <p:ext uri="{BB962C8B-B14F-4D97-AF65-F5344CB8AC3E}">
        <p14:creationId xmlns:p14="http://schemas.microsoft.com/office/powerpoint/2010/main" val="785154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FE3CB79-E269-4105-BCA0-9771559BC902}" type="slidenum">
              <a:rPr lang="en-CA" smtClean="0"/>
              <a:t>15</a:t>
            </a:fld>
            <a:endParaRPr lang="en-CA"/>
          </a:p>
        </p:txBody>
      </p:sp>
    </p:spTree>
    <p:extLst>
      <p:ext uri="{BB962C8B-B14F-4D97-AF65-F5344CB8AC3E}">
        <p14:creationId xmlns:p14="http://schemas.microsoft.com/office/powerpoint/2010/main" val="158785766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A798A-7589-C955-6649-5E48DC23F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711419-B13F-C30C-25AA-39381ED670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6EC72F0-56AF-AD45-F1A2-B0B2DA7EB753}"/>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E30D1471-6E61-EF11-2696-13CDECCCA7C5}"/>
              </a:ext>
            </a:extLst>
          </p:cNvPr>
          <p:cNvSpPr>
            <a:spLocks noGrp="1"/>
          </p:cNvSpPr>
          <p:nvPr>
            <p:ph type="sldNum" sz="quarter" idx="5"/>
          </p:nvPr>
        </p:nvSpPr>
        <p:spPr/>
        <p:txBody>
          <a:bodyPr/>
          <a:lstStyle/>
          <a:p>
            <a:fld id="{0FE3CB79-E269-4105-BCA0-9771559BC902}" type="slidenum">
              <a:rPr lang="en-CA" smtClean="0"/>
              <a:t>173</a:t>
            </a:fld>
            <a:endParaRPr lang="en-CA"/>
          </a:p>
        </p:txBody>
      </p:sp>
    </p:spTree>
    <p:extLst>
      <p:ext uri="{BB962C8B-B14F-4D97-AF65-F5344CB8AC3E}">
        <p14:creationId xmlns:p14="http://schemas.microsoft.com/office/powerpoint/2010/main" val="234229537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21BAF-3A1D-B0BC-FAF0-9A0243801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C00CE5-2EFC-9232-5A72-5CE0BB81B5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BB87F4-CD9C-7FEB-1135-72860CC34875}"/>
              </a:ext>
            </a:extLst>
          </p:cNvPr>
          <p:cNvSpPr>
            <a:spLocks noGrp="1"/>
          </p:cNvSpPr>
          <p:nvPr>
            <p:ph type="body" idx="1"/>
          </p:nvPr>
        </p:nvSpPr>
        <p:spPr/>
        <p:txBody>
          <a:bodyPr/>
          <a:lstStyle/>
          <a:p>
            <a:r>
              <a:rPr lang="en-CA" err="1"/>
              <a:t>Lecure</a:t>
            </a:r>
            <a:r>
              <a:rPr lang="en-CA"/>
              <a:t>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FC950C81-A905-BBE3-F17C-DF6D0EC992C3}"/>
              </a:ext>
            </a:extLst>
          </p:cNvPr>
          <p:cNvSpPr>
            <a:spLocks noGrp="1"/>
          </p:cNvSpPr>
          <p:nvPr>
            <p:ph type="sldNum" sz="quarter" idx="5"/>
          </p:nvPr>
        </p:nvSpPr>
        <p:spPr/>
        <p:txBody>
          <a:bodyPr/>
          <a:lstStyle/>
          <a:p>
            <a:fld id="{0FE3CB79-E269-4105-BCA0-9771559BC902}" type="slidenum">
              <a:rPr lang="en-CA" smtClean="0"/>
              <a:t>174</a:t>
            </a:fld>
            <a:endParaRPr lang="en-CA"/>
          </a:p>
        </p:txBody>
      </p:sp>
    </p:spTree>
    <p:extLst>
      <p:ext uri="{BB962C8B-B14F-4D97-AF65-F5344CB8AC3E}">
        <p14:creationId xmlns:p14="http://schemas.microsoft.com/office/powerpoint/2010/main" val="57624471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180</a:t>
            </a:fld>
            <a:endParaRPr lang="en-CA"/>
          </a:p>
        </p:txBody>
      </p:sp>
    </p:spTree>
    <p:extLst>
      <p:ext uri="{BB962C8B-B14F-4D97-AF65-F5344CB8AC3E}">
        <p14:creationId xmlns:p14="http://schemas.microsoft.com/office/powerpoint/2010/main" val="109054163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181</a:t>
            </a:fld>
            <a:endParaRPr lang="en-CA"/>
          </a:p>
        </p:txBody>
      </p:sp>
    </p:spTree>
    <p:extLst>
      <p:ext uri="{BB962C8B-B14F-4D97-AF65-F5344CB8AC3E}">
        <p14:creationId xmlns:p14="http://schemas.microsoft.com/office/powerpoint/2010/main" val="342264627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183</a:t>
            </a:fld>
            <a:endParaRPr lang="en-CA"/>
          </a:p>
        </p:txBody>
      </p:sp>
    </p:spTree>
    <p:extLst>
      <p:ext uri="{BB962C8B-B14F-4D97-AF65-F5344CB8AC3E}">
        <p14:creationId xmlns:p14="http://schemas.microsoft.com/office/powerpoint/2010/main" val="253085825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Pathology textbook</a:t>
            </a:r>
          </a:p>
        </p:txBody>
      </p:sp>
      <p:sp>
        <p:nvSpPr>
          <p:cNvPr id="4" name="Slide Number Placeholder 3"/>
          <p:cNvSpPr>
            <a:spLocks noGrp="1"/>
          </p:cNvSpPr>
          <p:nvPr>
            <p:ph type="sldNum" sz="quarter" idx="5"/>
          </p:nvPr>
        </p:nvSpPr>
        <p:spPr/>
        <p:txBody>
          <a:bodyPr/>
          <a:lstStyle/>
          <a:p>
            <a:fld id="{0FE3CB79-E269-4105-BCA0-9771559BC902}" type="slidenum">
              <a:rPr lang="en-CA" smtClean="0"/>
              <a:t>185</a:t>
            </a:fld>
            <a:endParaRPr lang="en-CA"/>
          </a:p>
        </p:txBody>
      </p:sp>
    </p:spTree>
    <p:extLst>
      <p:ext uri="{BB962C8B-B14F-4D97-AF65-F5344CB8AC3E}">
        <p14:creationId xmlns:p14="http://schemas.microsoft.com/office/powerpoint/2010/main" val="306188571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3AC4D-EBF1-0C5E-67B1-9A120685B6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B3001-AA93-72AD-931C-5C0F0CA5CD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E3015B-5E10-4697-7C0D-C6E07D6AFF4E}"/>
              </a:ext>
            </a:extLst>
          </p:cNvPr>
          <p:cNvSpPr>
            <a:spLocks noGrp="1"/>
          </p:cNvSpPr>
          <p:nvPr>
            <p:ph type="body" idx="1"/>
          </p:nvPr>
        </p:nvSpPr>
        <p:spPr/>
        <p:txBody>
          <a:bodyPr/>
          <a:lstStyle/>
          <a:p>
            <a:r>
              <a:rPr lang="en-CA"/>
              <a:t>Patient 9 diagnostic testing</a:t>
            </a:r>
          </a:p>
        </p:txBody>
      </p:sp>
      <p:sp>
        <p:nvSpPr>
          <p:cNvPr id="4" name="Slide Number Placeholder 3">
            <a:extLst>
              <a:ext uri="{FF2B5EF4-FFF2-40B4-BE49-F238E27FC236}">
                <a16:creationId xmlns:a16="http://schemas.microsoft.com/office/drawing/2014/main" id="{E68E759D-F79F-71AC-3231-D318B9452754}"/>
              </a:ext>
            </a:extLst>
          </p:cNvPr>
          <p:cNvSpPr>
            <a:spLocks noGrp="1"/>
          </p:cNvSpPr>
          <p:nvPr>
            <p:ph type="sldNum" sz="quarter" idx="5"/>
          </p:nvPr>
        </p:nvSpPr>
        <p:spPr/>
        <p:txBody>
          <a:bodyPr/>
          <a:lstStyle/>
          <a:p>
            <a:fld id="{0FE3CB79-E269-4105-BCA0-9771559BC902}" type="slidenum">
              <a:rPr lang="en-CA" smtClean="0"/>
              <a:t>186</a:t>
            </a:fld>
            <a:endParaRPr lang="en-CA"/>
          </a:p>
        </p:txBody>
      </p:sp>
    </p:spTree>
    <p:extLst>
      <p:ext uri="{BB962C8B-B14F-4D97-AF65-F5344CB8AC3E}">
        <p14:creationId xmlns:p14="http://schemas.microsoft.com/office/powerpoint/2010/main" val="308017656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FOBT: https://www.ncbi.nlm.nih.gov/books/NBK537138/#:~:text=FOBT%20is%20employed%20to%20detect,Go%20to:</a:t>
            </a:r>
          </a:p>
          <a:p>
            <a:endParaRPr lang="en-CA"/>
          </a:p>
          <a:p>
            <a:endParaRPr lang="en-CA"/>
          </a:p>
          <a:p>
            <a:endParaRPr lang="en-CA"/>
          </a:p>
          <a:p>
            <a:endParaRPr lang="en-CA"/>
          </a:p>
          <a:p>
            <a:r>
              <a:rPr lang="en-CA"/>
              <a:t>Pathology textbook</a:t>
            </a:r>
          </a:p>
        </p:txBody>
      </p:sp>
      <p:sp>
        <p:nvSpPr>
          <p:cNvPr id="4" name="Slide Number Placeholder 3"/>
          <p:cNvSpPr>
            <a:spLocks noGrp="1"/>
          </p:cNvSpPr>
          <p:nvPr>
            <p:ph type="sldNum" sz="quarter" idx="5"/>
          </p:nvPr>
        </p:nvSpPr>
        <p:spPr/>
        <p:txBody>
          <a:bodyPr/>
          <a:lstStyle/>
          <a:p>
            <a:fld id="{0FE3CB79-E269-4105-BCA0-9771559BC902}" type="slidenum">
              <a:rPr lang="en-CA" smtClean="0"/>
              <a:t>187</a:t>
            </a:fld>
            <a:endParaRPr lang="en-CA"/>
          </a:p>
        </p:txBody>
      </p:sp>
    </p:spTree>
    <p:extLst>
      <p:ext uri="{BB962C8B-B14F-4D97-AF65-F5344CB8AC3E}">
        <p14:creationId xmlns:p14="http://schemas.microsoft.com/office/powerpoint/2010/main" val="152788611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188</a:t>
            </a:fld>
            <a:endParaRPr lang="en-CA"/>
          </a:p>
        </p:txBody>
      </p:sp>
    </p:spTree>
    <p:extLst>
      <p:ext uri="{BB962C8B-B14F-4D97-AF65-F5344CB8AC3E}">
        <p14:creationId xmlns:p14="http://schemas.microsoft.com/office/powerpoint/2010/main" val="427617547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https://www.gastrolab.net/</a:t>
            </a:r>
          </a:p>
          <a:p>
            <a:endParaRPr lang="en-CA"/>
          </a:p>
          <a:p>
            <a:r>
              <a:rPr lang="en-CA"/>
              <a:t>Lecture slides 2: https://westernu.brightspace.com/content/enforced/126670-UGRD_1259_3645/Lecture%20Notes/Lecture%20Notes%202024-2025/Parfitt-GI%20Tract.pdf</a:t>
            </a:r>
          </a:p>
          <a:p>
            <a:endParaRPr lang="en-CA"/>
          </a:p>
          <a:p>
            <a:r>
              <a:rPr lang="en-CA"/>
              <a:t>LS vs RS: https://pmc.ncbi.nlm.nih.gov/articles/PMC5206358/</a:t>
            </a:r>
          </a:p>
        </p:txBody>
      </p:sp>
      <p:sp>
        <p:nvSpPr>
          <p:cNvPr id="4" name="Slide Number Placeholder 3"/>
          <p:cNvSpPr>
            <a:spLocks noGrp="1"/>
          </p:cNvSpPr>
          <p:nvPr>
            <p:ph type="sldNum" sz="quarter" idx="5"/>
          </p:nvPr>
        </p:nvSpPr>
        <p:spPr/>
        <p:txBody>
          <a:bodyPr/>
          <a:lstStyle/>
          <a:p>
            <a:fld id="{0FE3CB79-E269-4105-BCA0-9771559BC902}" type="slidenum">
              <a:rPr lang="en-CA" smtClean="0"/>
              <a:t>189</a:t>
            </a:fld>
            <a:endParaRPr lang="en-CA"/>
          </a:p>
        </p:txBody>
      </p:sp>
    </p:spTree>
    <p:extLst>
      <p:ext uri="{BB962C8B-B14F-4D97-AF65-F5344CB8AC3E}">
        <p14:creationId xmlns:p14="http://schemas.microsoft.com/office/powerpoint/2010/main" val="3360379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09D96-F784-DFAC-149E-F030B9259B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B4B18-2B87-42A5-92EC-A338865970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E9642A-0017-30DF-C210-CA78A88A269F}"/>
              </a:ext>
            </a:extLst>
          </p:cNvPr>
          <p:cNvSpPr>
            <a:spLocks noGrp="1"/>
          </p:cNvSpPr>
          <p:nvPr>
            <p:ph type="body" idx="1"/>
          </p:nvPr>
        </p:nvSpPr>
        <p:spPr/>
        <p:txBody>
          <a:bodyPr/>
          <a:lstStyle/>
          <a:p>
            <a:pPr defTabSz="966612">
              <a:defRPr/>
            </a:pPr>
            <a:r>
              <a:rPr lang="en-US"/>
              <a:t>https://pmc.ncbi.nlm.nih.gov/articles/PMC10245082/#S1   THIS IS [1]</a:t>
            </a:r>
            <a:endParaRPr lang="en-US">
              <a:latin typeface="Calibri"/>
              <a:ea typeface="Calibri"/>
              <a:cs typeface="Calibri"/>
            </a:endParaRP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DBFED7A-E51B-11EB-3080-BE462840B670}"/>
              </a:ext>
            </a:extLst>
          </p:cNvPr>
          <p:cNvSpPr>
            <a:spLocks noGrp="1"/>
          </p:cNvSpPr>
          <p:nvPr>
            <p:ph type="sldNum" sz="quarter" idx="5"/>
          </p:nvPr>
        </p:nvSpPr>
        <p:spPr/>
        <p:txBody>
          <a:bodyPr/>
          <a:lstStyle/>
          <a:p>
            <a:fld id="{0FE3CB79-E269-4105-BCA0-9771559BC902}" type="slidenum">
              <a:rPr lang="en-CA" smtClean="0"/>
              <a:t>16</a:t>
            </a:fld>
            <a:endParaRPr lang="en-CA"/>
          </a:p>
        </p:txBody>
      </p:sp>
    </p:spTree>
    <p:extLst>
      <p:ext uri="{BB962C8B-B14F-4D97-AF65-F5344CB8AC3E}">
        <p14:creationId xmlns:p14="http://schemas.microsoft.com/office/powerpoint/2010/main" val="50733750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128C5-F4CB-A26C-A50C-90280B0BF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A6E76-8871-59C9-E528-3BB6D9F825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B520F2-1630-39BF-59A5-78D51DBB3C58}"/>
              </a:ext>
            </a:extLst>
          </p:cNvPr>
          <p:cNvSpPr>
            <a:spLocks noGrp="1"/>
          </p:cNvSpPr>
          <p:nvPr>
            <p:ph type="body" idx="1"/>
          </p:nvPr>
        </p:nvSpPr>
        <p:spPr/>
        <p:txBody>
          <a:bodyPr/>
          <a:lstStyle/>
          <a:p>
            <a:r>
              <a:rPr lang="en-CA"/>
              <a:t>https://www.gastrolab.net/</a:t>
            </a:r>
          </a:p>
          <a:p>
            <a:endParaRPr lang="en-CA"/>
          </a:p>
          <a:p>
            <a:r>
              <a:rPr lang="en-CA"/>
              <a:t>Colon cancer screening: https://pmc.ncbi.nlm.nih.gov/articles/PMC4448630/</a:t>
            </a:r>
          </a:p>
        </p:txBody>
      </p:sp>
      <p:sp>
        <p:nvSpPr>
          <p:cNvPr id="4" name="Slide Number Placeholder 3">
            <a:extLst>
              <a:ext uri="{FF2B5EF4-FFF2-40B4-BE49-F238E27FC236}">
                <a16:creationId xmlns:a16="http://schemas.microsoft.com/office/drawing/2014/main" id="{32C2BE68-5A3F-A6BA-435C-7D76242F940C}"/>
              </a:ext>
            </a:extLst>
          </p:cNvPr>
          <p:cNvSpPr>
            <a:spLocks noGrp="1"/>
          </p:cNvSpPr>
          <p:nvPr>
            <p:ph type="sldNum" sz="quarter" idx="5"/>
          </p:nvPr>
        </p:nvSpPr>
        <p:spPr/>
        <p:txBody>
          <a:bodyPr/>
          <a:lstStyle/>
          <a:p>
            <a:fld id="{0FE3CB79-E269-4105-BCA0-9771559BC902}" type="slidenum">
              <a:rPr lang="en-CA" smtClean="0"/>
              <a:t>190</a:t>
            </a:fld>
            <a:endParaRPr lang="en-CA"/>
          </a:p>
        </p:txBody>
      </p:sp>
    </p:spTree>
    <p:extLst>
      <p:ext uri="{BB962C8B-B14F-4D97-AF65-F5344CB8AC3E}">
        <p14:creationId xmlns:p14="http://schemas.microsoft.com/office/powerpoint/2010/main" val="162586790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1AF0-F853-BCF6-3F22-C925CF8996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CCEEB-A10B-C96B-7406-959B04FB6B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A27A98-D980-B432-0F5A-FBEF72B31E34}"/>
              </a:ext>
            </a:extLst>
          </p:cNvPr>
          <p:cNvSpPr>
            <a:spLocks noGrp="1"/>
          </p:cNvSpPr>
          <p:nvPr>
            <p:ph type="body" idx="1"/>
          </p:nvPr>
        </p:nvSpPr>
        <p:spPr/>
        <p:txBody>
          <a:bodyPr/>
          <a:lstStyle/>
          <a:p>
            <a:r>
              <a:rPr lang="en-CA"/>
              <a:t>Patient 9 diagnosis</a:t>
            </a:r>
          </a:p>
        </p:txBody>
      </p:sp>
      <p:sp>
        <p:nvSpPr>
          <p:cNvPr id="4" name="Slide Number Placeholder 3">
            <a:extLst>
              <a:ext uri="{FF2B5EF4-FFF2-40B4-BE49-F238E27FC236}">
                <a16:creationId xmlns:a16="http://schemas.microsoft.com/office/drawing/2014/main" id="{22F8D7E0-43AD-B3FC-35D4-C62B1A2684ED}"/>
              </a:ext>
            </a:extLst>
          </p:cNvPr>
          <p:cNvSpPr>
            <a:spLocks noGrp="1"/>
          </p:cNvSpPr>
          <p:nvPr>
            <p:ph type="sldNum" sz="quarter" idx="5"/>
          </p:nvPr>
        </p:nvSpPr>
        <p:spPr/>
        <p:txBody>
          <a:bodyPr/>
          <a:lstStyle/>
          <a:p>
            <a:fld id="{0FE3CB79-E269-4105-BCA0-9771559BC902}" type="slidenum">
              <a:rPr lang="en-CA" smtClean="0"/>
              <a:t>191</a:t>
            </a:fld>
            <a:endParaRPr lang="en-CA"/>
          </a:p>
        </p:txBody>
      </p:sp>
    </p:spTree>
    <p:extLst>
      <p:ext uri="{BB962C8B-B14F-4D97-AF65-F5344CB8AC3E}">
        <p14:creationId xmlns:p14="http://schemas.microsoft.com/office/powerpoint/2010/main" val="86180363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Colon cancer screening: https://pmc.ncbi.nlm.nih.gov/articles/PMC4448630/</a:t>
            </a:r>
          </a:p>
          <a:p>
            <a:endParaRPr lang="en-CA"/>
          </a:p>
          <a:p>
            <a:r>
              <a:rPr lang="en-CA"/>
              <a:t>LS vs. RS: https://pmc.ncbi.nlm.nih.gov/articles/PMC4448630/</a:t>
            </a:r>
          </a:p>
        </p:txBody>
      </p:sp>
      <p:sp>
        <p:nvSpPr>
          <p:cNvPr id="4" name="Slide Number Placeholder 3"/>
          <p:cNvSpPr>
            <a:spLocks noGrp="1"/>
          </p:cNvSpPr>
          <p:nvPr>
            <p:ph type="sldNum" sz="quarter" idx="5"/>
          </p:nvPr>
        </p:nvSpPr>
        <p:spPr/>
        <p:txBody>
          <a:bodyPr/>
          <a:lstStyle/>
          <a:p>
            <a:fld id="{0FE3CB79-E269-4105-BCA0-9771559BC902}" type="slidenum">
              <a:rPr lang="en-CA" smtClean="0"/>
              <a:t>192</a:t>
            </a:fld>
            <a:endParaRPr lang="en-CA"/>
          </a:p>
        </p:txBody>
      </p:sp>
    </p:spTree>
    <p:extLst>
      <p:ext uri="{BB962C8B-B14F-4D97-AF65-F5344CB8AC3E}">
        <p14:creationId xmlns:p14="http://schemas.microsoft.com/office/powerpoint/2010/main" val="258295500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Pathology textbook</a:t>
            </a:r>
          </a:p>
        </p:txBody>
      </p:sp>
      <p:sp>
        <p:nvSpPr>
          <p:cNvPr id="4" name="Slide Number Placeholder 3"/>
          <p:cNvSpPr>
            <a:spLocks noGrp="1"/>
          </p:cNvSpPr>
          <p:nvPr>
            <p:ph type="sldNum" sz="quarter" idx="5"/>
          </p:nvPr>
        </p:nvSpPr>
        <p:spPr/>
        <p:txBody>
          <a:bodyPr/>
          <a:lstStyle/>
          <a:p>
            <a:fld id="{0FE3CB79-E269-4105-BCA0-9771559BC902}" type="slidenum">
              <a:rPr lang="en-CA" smtClean="0"/>
              <a:t>193</a:t>
            </a:fld>
            <a:endParaRPr lang="en-CA"/>
          </a:p>
        </p:txBody>
      </p:sp>
    </p:spTree>
    <p:extLst>
      <p:ext uri="{BB962C8B-B14F-4D97-AF65-F5344CB8AC3E}">
        <p14:creationId xmlns:p14="http://schemas.microsoft.com/office/powerpoint/2010/main" val="108111580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13DD2-200E-9302-C8FC-BC2CC859F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496EC-B90F-2F25-8114-AF570791EE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294B6-F8F2-BE48-BBA8-56C540B159E0}"/>
              </a:ext>
            </a:extLst>
          </p:cNvPr>
          <p:cNvSpPr>
            <a:spLocks noGrp="1"/>
          </p:cNvSpPr>
          <p:nvPr>
            <p:ph type="body" idx="1"/>
          </p:nvPr>
        </p:nvSpPr>
        <p:spPr/>
        <p:txBody>
          <a:bodyPr/>
          <a:lstStyle/>
          <a:p>
            <a:r>
              <a:rPr lang="en-CA"/>
              <a:t>Pathology textbook</a:t>
            </a:r>
          </a:p>
        </p:txBody>
      </p:sp>
      <p:sp>
        <p:nvSpPr>
          <p:cNvPr id="4" name="Slide Number Placeholder 3">
            <a:extLst>
              <a:ext uri="{FF2B5EF4-FFF2-40B4-BE49-F238E27FC236}">
                <a16:creationId xmlns:a16="http://schemas.microsoft.com/office/drawing/2014/main" id="{864333C7-C033-0881-BF25-DC5E764AE578}"/>
              </a:ext>
            </a:extLst>
          </p:cNvPr>
          <p:cNvSpPr>
            <a:spLocks noGrp="1"/>
          </p:cNvSpPr>
          <p:nvPr>
            <p:ph type="sldNum" sz="quarter" idx="5"/>
          </p:nvPr>
        </p:nvSpPr>
        <p:spPr/>
        <p:txBody>
          <a:bodyPr/>
          <a:lstStyle/>
          <a:p>
            <a:fld id="{0FE3CB79-E269-4105-BCA0-9771559BC902}" type="slidenum">
              <a:rPr lang="en-CA" smtClean="0"/>
              <a:t>194</a:t>
            </a:fld>
            <a:endParaRPr lang="en-CA"/>
          </a:p>
        </p:txBody>
      </p:sp>
    </p:spTree>
    <p:extLst>
      <p:ext uri="{BB962C8B-B14F-4D97-AF65-F5344CB8AC3E}">
        <p14:creationId xmlns:p14="http://schemas.microsoft.com/office/powerpoint/2010/main" val="343829479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BB0DB-BE1E-B702-7268-2A0D178F9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B51AB0-05C6-0E68-C4B0-597170D461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477DA3-B400-C9A8-A231-891802F69C77}"/>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7827CAD6-37E9-F378-F7E3-0183BC4C142E}"/>
              </a:ext>
            </a:extLst>
          </p:cNvPr>
          <p:cNvSpPr>
            <a:spLocks noGrp="1"/>
          </p:cNvSpPr>
          <p:nvPr>
            <p:ph type="sldNum" sz="quarter" idx="5"/>
          </p:nvPr>
        </p:nvSpPr>
        <p:spPr/>
        <p:txBody>
          <a:bodyPr/>
          <a:lstStyle/>
          <a:p>
            <a:fld id="{0FE3CB79-E269-4105-BCA0-9771559BC902}" type="slidenum">
              <a:rPr lang="en-CA" smtClean="0"/>
              <a:t>195</a:t>
            </a:fld>
            <a:endParaRPr lang="en-CA"/>
          </a:p>
        </p:txBody>
      </p:sp>
    </p:spTree>
    <p:extLst>
      <p:ext uri="{BB962C8B-B14F-4D97-AF65-F5344CB8AC3E}">
        <p14:creationId xmlns:p14="http://schemas.microsoft.com/office/powerpoint/2010/main" val="243976510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A8F36-FD95-98D4-9152-48D6FCE69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B0D30-A25E-F4A3-290A-F7A9BF96AC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A8E7B6-A251-8F34-B6DD-A43CE837995E}"/>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274172EF-6DA2-89D7-D14D-2543AC9CDD5D}"/>
              </a:ext>
            </a:extLst>
          </p:cNvPr>
          <p:cNvSpPr>
            <a:spLocks noGrp="1"/>
          </p:cNvSpPr>
          <p:nvPr>
            <p:ph type="sldNum" sz="quarter" idx="5"/>
          </p:nvPr>
        </p:nvSpPr>
        <p:spPr/>
        <p:txBody>
          <a:bodyPr/>
          <a:lstStyle/>
          <a:p>
            <a:fld id="{0FE3CB79-E269-4105-BCA0-9771559BC902}" type="slidenum">
              <a:rPr lang="en-CA" smtClean="0"/>
              <a:t>196</a:t>
            </a:fld>
            <a:endParaRPr lang="en-CA"/>
          </a:p>
        </p:txBody>
      </p:sp>
    </p:spTree>
    <p:extLst>
      <p:ext uri="{BB962C8B-B14F-4D97-AF65-F5344CB8AC3E}">
        <p14:creationId xmlns:p14="http://schemas.microsoft.com/office/powerpoint/2010/main" val="77529625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F3F1C-8349-B5F1-D780-89E9DD4B0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7E0D8-68A7-A9F3-ADAC-8E68853399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97D4B3-1EA6-FC17-3A7C-38481C0C2779}"/>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a:p>
            <a:endParaRPr lang="en-CA"/>
          </a:p>
          <a:p>
            <a:r>
              <a:rPr lang="en-CA"/>
              <a:t>Colon cancer: https://www.ncbi.nlm.nih.gov/books/NBK470380/#:~:text=Histologic%20grade:%20Adenocarcinomas%20are%20graded%20by%20the,cells%20of%20colonic%20origin%2C%20except%20medullary%2Dtype%20carcinomas</a:t>
            </a:r>
          </a:p>
        </p:txBody>
      </p:sp>
      <p:sp>
        <p:nvSpPr>
          <p:cNvPr id="4" name="Slide Number Placeholder 3">
            <a:extLst>
              <a:ext uri="{FF2B5EF4-FFF2-40B4-BE49-F238E27FC236}">
                <a16:creationId xmlns:a16="http://schemas.microsoft.com/office/drawing/2014/main" id="{F0857F2B-4F0A-297E-F385-3968D5D9D218}"/>
              </a:ext>
            </a:extLst>
          </p:cNvPr>
          <p:cNvSpPr>
            <a:spLocks noGrp="1"/>
          </p:cNvSpPr>
          <p:nvPr>
            <p:ph type="sldNum" sz="quarter" idx="5"/>
          </p:nvPr>
        </p:nvSpPr>
        <p:spPr/>
        <p:txBody>
          <a:bodyPr/>
          <a:lstStyle/>
          <a:p>
            <a:fld id="{0FE3CB79-E269-4105-BCA0-9771559BC902}" type="slidenum">
              <a:rPr lang="en-CA" smtClean="0"/>
              <a:t>198</a:t>
            </a:fld>
            <a:endParaRPr lang="en-CA"/>
          </a:p>
        </p:txBody>
      </p:sp>
    </p:spTree>
    <p:extLst>
      <p:ext uri="{BB962C8B-B14F-4D97-AF65-F5344CB8AC3E}">
        <p14:creationId xmlns:p14="http://schemas.microsoft.com/office/powerpoint/2010/main" val="156265627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A0786-20C4-B076-DC50-038DF41C1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99482-A6A1-B7A0-0058-1B6E3F2C8B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EEBD7C-5EA4-CD0D-8FBE-3FC4BC614ACF}"/>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11BDD24B-4DFD-7C07-D869-1262A2326954}"/>
              </a:ext>
            </a:extLst>
          </p:cNvPr>
          <p:cNvSpPr>
            <a:spLocks noGrp="1"/>
          </p:cNvSpPr>
          <p:nvPr>
            <p:ph type="sldNum" sz="quarter" idx="5"/>
          </p:nvPr>
        </p:nvSpPr>
        <p:spPr/>
        <p:txBody>
          <a:bodyPr/>
          <a:lstStyle/>
          <a:p>
            <a:fld id="{0FE3CB79-E269-4105-BCA0-9771559BC902}" type="slidenum">
              <a:rPr lang="en-CA" smtClean="0"/>
              <a:t>200</a:t>
            </a:fld>
            <a:endParaRPr lang="en-CA"/>
          </a:p>
        </p:txBody>
      </p:sp>
    </p:spTree>
    <p:extLst>
      <p:ext uri="{BB962C8B-B14F-4D97-AF65-F5344CB8AC3E}">
        <p14:creationId xmlns:p14="http://schemas.microsoft.com/office/powerpoint/2010/main" val="427560928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A7F61-2C41-EA13-26A6-36E058A0A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4C6640-5366-18BE-0CFB-D805B5EB23B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202F9F-DFFB-8F4D-3F29-EFEFA50AA281}"/>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8951771B-A402-4689-D201-18D67C4A1684}"/>
              </a:ext>
            </a:extLst>
          </p:cNvPr>
          <p:cNvSpPr>
            <a:spLocks noGrp="1"/>
          </p:cNvSpPr>
          <p:nvPr>
            <p:ph type="sldNum" sz="quarter" idx="5"/>
          </p:nvPr>
        </p:nvSpPr>
        <p:spPr/>
        <p:txBody>
          <a:bodyPr/>
          <a:lstStyle/>
          <a:p>
            <a:fld id="{0FE3CB79-E269-4105-BCA0-9771559BC902}" type="slidenum">
              <a:rPr lang="en-CA" smtClean="0"/>
              <a:t>202</a:t>
            </a:fld>
            <a:endParaRPr lang="en-CA"/>
          </a:p>
        </p:txBody>
      </p:sp>
    </p:spTree>
    <p:extLst>
      <p:ext uri="{BB962C8B-B14F-4D97-AF65-F5344CB8AC3E}">
        <p14:creationId xmlns:p14="http://schemas.microsoft.com/office/powerpoint/2010/main" val="3023653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CCEAC-566A-A5B5-E603-44421B5DE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6535F-4EC8-BCE5-B2A7-7F17D2C6A0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72552D-3A23-8A35-3465-A326D375F3CC}"/>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9721644-AE01-7E43-9CCD-C94A4F16102E}"/>
              </a:ext>
            </a:extLst>
          </p:cNvPr>
          <p:cNvSpPr>
            <a:spLocks noGrp="1"/>
          </p:cNvSpPr>
          <p:nvPr>
            <p:ph type="sldNum" sz="quarter" idx="5"/>
          </p:nvPr>
        </p:nvSpPr>
        <p:spPr/>
        <p:txBody>
          <a:bodyPr/>
          <a:lstStyle/>
          <a:p>
            <a:fld id="{0FE3CB79-E269-4105-BCA0-9771559BC902}" type="slidenum">
              <a:rPr lang="en-CA" smtClean="0"/>
              <a:t>17</a:t>
            </a:fld>
            <a:endParaRPr lang="en-CA"/>
          </a:p>
        </p:txBody>
      </p:sp>
    </p:spTree>
    <p:extLst>
      <p:ext uri="{BB962C8B-B14F-4D97-AF65-F5344CB8AC3E}">
        <p14:creationId xmlns:p14="http://schemas.microsoft.com/office/powerpoint/2010/main" val="259937886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8F578-A3CA-3335-E6C3-2E340BAE6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6E7979-6432-6676-16E1-068D5DF8B7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5318A44-08E8-3088-452A-338003DD5DF7}"/>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A143CF51-F71A-0B33-C0B1-D3B9111B2AE5}"/>
              </a:ext>
            </a:extLst>
          </p:cNvPr>
          <p:cNvSpPr>
            <a:spLocks noGrp="1"/>
          </p:cNvSpPr>
          <p:nvPr>
            <p:ph type="sldNum" sz="quarter" idx="5"/>
          </p:nvPr>
        </p:nvSpPr>
        <p:spPr/>
        <p:txBody>
          <a:bodyPr/>
          <a:lstStyle/>
          <a:p>
            <a:fld id="{0FE3CB79-E269-4105-BCA0-9771559BC902}" type="slidenum">
              <a:rPr lang="en-CA" smtClean="0"/>
              <a:t>203</a:t>
            </a:fld>
            <a:endParaRPr lang="en-CA"/>
          </a:p>
        </p:txBody>
      </p:sp>
    </p:spTree>
    <p:extLst>
      <p:ext uri="{BB962C8B-B14F-4D97-AF65-F5344CB8AC3E}">
        <p14:creationId xmlns:p14="http://schemas.microsoft.com/office/powerpoint/2010/main" val="46075512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E9F0-076D-8D2C-07AC-4EDF126098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BBDCF-AD05-198E-6727-0E26FB9648C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2D266F4-D8B9-6AC0-9726-380B40728FAA}"/>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731C0527-6CF4-ED8A-8FE9-95D76BC57C6F}"/>
              </a:ext>
            </a:extLst>
          </p:cNvPr>
          <p:cNvSpPr>
            <a:spLocks noGrp="1"/>
          </p:cNvSpPr>
          <p:nvPr>
            <p:ph type="sldNum" sz="quarter" idx="5"/>
          </p:nvPr>
        </p:nvSpPr>
        <p:spPr/>
        <p:txBody>
          <a:bodyPr/>
          <a:lstStyle/>
          <a:p>
            <a:fld id="{0FE3CB79-E269-4105-BCA0-9771559BC902}" type="slidenum">
              <a:rPr lang="en-CA" smtClean="0"/>
              <a:t>204</a:t>
            </a:fld>
            <a:endParaRPr lang="en-CA"/>
          </a:p>
        </p:txBody>
      </p:sp>
    </p:spTree>
    <p:extLst>
      <p:ext uri="{BB962C8B-B14F-4D97-AF65-F5344CB8AC3E}">
        <p14:creationId xmlns:p14="http://schemas.microsoft.com/office/powerpoint/2010/main" val="239361568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34A0D-79D6-DDDD-C8F6-5CA3B76D7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021D3-0B83-D790-07A3-74DB939060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7B71A1-5EE2-E90E-F9C8-1F9888A02563}"/>
              </a:ext>
            </a:extLst>
          </p:cNvPr>
          <p:cNvSpPr>
            <a:spLocks noGrp="1"/>
          </p:cNvSpPr>
          <p:nvPr>
            <p:ph type="body" idx="1"/>
          </p:nvPr>
        </p:nvSpPr>
        <p:spPr/>
        <p:txBody>
          <a:bodyPr/>
          <a:lstStyle/>
          <a:p>
            <a:r>
              <a:rPr lang="en-CA"/>
              <a:t>Lecture slide 2: https://westernu.brightspace.com/content/enforced/126670-UGRD_1259_3645/Lecture%20Slides/Lecture%20Slides%202025-2026/Section%20C%20-%20W26/Path3500%20Diseases%20of%20the%20GI%20tract%20part%20II%202026%2001%2019.pdf</a:t>
            </a:r>
          </a:p>
        </p:txBody>
      </p:sp>
      <p:sp>
        <p:nvSpPr>
          <p:cNvPr id="4" name="Slide Number Placeholder 3">
            <a:extLst>
              <a:ext uri="{FF2B5EF4-FFF2-40B4-BE49-F238E27FC236}">
                <a16:creationId xmlns:a16="http://schemas.microsoft.com/office/drawing/2014/main" id="{1CAC08C4-39DF-77CE-7BEC-8D6B6DB35BCD}"/>
              </a:ext>
            </a:extLst>
          </p:cNvPr>
          <p:cNvSpPr>
            <a:spLocks noGrp="1"/>
          </p:cNvSpPr>
          <p:nvPr>
            <p:ph type="sldNum" sz="quarter" idx="5"/>
          </p:nvPr>
        </p:nvSpPr>
        <p:spPr/>
        <p:txBody>
          <a:bodyPr/>
          <a:lstStyle/>
          <a:p>
            <a:fld id="{0FE3CB79-E269-4105-BCA0-9771559BC902}" type="slidenum">
              <a:rPr lang="en-CA" smtClean="0"/>
              <a:t>206</a:t>
            </a:fld>
            <a:endParaRPr lang="en-CA"/>
          </a:p>
        </p:txBody>
      </p:sp>
    </p:spTree>
    <p:extLst>
      <p:ext uri="{BB962C8B-B14F-4D97-AF65-F5344CB8AC3E}">
        <p14:creationId xmlns:p14="http://schemas.microsoft.com/office/powerpoint/2010/main" val="353050472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9CBA8-8B8F-9258-F479-B71CDDE94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4CE3E-25FF-67AD-0F3D-903EB84EE5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F143845-1D34-0A7F-42C1-12E327025F07}"/>
              </a:ext>
            </a:extLst>
          </p:cNvPr>
          <p:cNvSpPr>
            <a:spLocks noGrp="1"/>
          </p:cNvSpPr>
          <p:nvPr>
            <p:ph type="body" idx="1"/>
          </p:nvPr>
        </p:nvSpPr>
        <p:spPr/>
        <p:txBody>
          <a:bodyPr/>
          <a:lstStyle/>
          <a:p>
            <a:r>
              <a:rPr lang="en-CA"/>
              <a:t>Lecture 2 slides: https://westernu.brightspace.com/content/enforced/126670-UGRD_1259_3645/Lecture%20Slides/Lecture%20Slides%202025-2026/Section%20C%20-%20W26/Path3500%20Diseases%20of%20the%20GI%20tract%20part%20II%202026%2001%2019.pdf https://www.mypathologyreport.ca/pathology-dictionary/colonic-mucosa/</a:t>
            </a:r>
          </a:p>
        </p:txBody>
      </p:sp>
      <p:sp>
        <p:nvSpPr>
          <p:cNvPr id="4" name="Slide Number Placeholder 3">
            <a:extLst>
              <a:ext uri="{FF2B5EF4-FFF2-40B4-BE49-F238E27FC236}">
                <a16:creationId xmlns:a16="http://schemas.microsoft.com/office/drawing/2014/main" id="{0902BA24-060D-FE39-7D92-E54411DE1140}"/>
              </a:ext>
            </a:extLst>
          </p:cNvPr>
          <p:cNvSpPr>
            <a:spLocks noGrp="1"/>
          </p:cNvSpPr>
          <p:nvPr>
            <p:ph type="sldNum" sz="quarter" idx="5"/>
          </p:nvPr>
        </p:nvSpPr>
        <p:spPr/>
        <p:txBody>
          <a:bodyPr/>
          <a:lstStyle/>
          <a:p>
            <a:fld id="{0FE3CB79-E269-4105-BCA0-9771559BC902}" type="slidenum">
              <a:rPr lang="en-CA" smtClean="0"/>
              <a:t>207</a:t>
            </a:fld>
            <a:endParaRPr lang="en-CA"/>
          </a:p>
        </p:txBody>
      </p:sp>
    </p:spTree>
    <p:extLst>
      <p:ext uri="{BB962C8B-B14F-4D97-AF65-F5344CB8AC3E}">
        <p14:creationId xmlns:p14="http://schemas.microsoft.com/office/powerpoint/2010/main" val="323451371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F169-91B3-82C2-0A08-3225C87EE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4CEA1-9BFF-4F1B-4145-40048F86656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651F90-AAD7-55AA-7085-461A6AA568FE}"/>
              </a:ext>
            </a:extLst>
          </p:cNvPr>
          <p:cNvSpPr>
            <a:spLocks noGrp="1"/>
          </p:cNvSpPr>
          <p:nvPr>
            <p:ph type="body" idx="1"/>
          </p:nvPr>
        </p:nvSpPr>
        <p:spPr/>
        <p:txBody>
          <a:bodyPr/>
          <a:lstStyle/>
          <a:p>
            <a:r>
              <a:rPr lang="en-CA"/>
              <a:t>Colon cancer: https://www.ncbi.nlm.nih.gov/books/NBK470380/#:~:text=Histologic%20grade:%20Adenocarcinomas%20are%20graded%20by%20the,cells%20of%20colonic%20origin%2C%20except%20medullary%2Dtype%20carcinomas</a:t>
            </a:r>
          </a:p>
          <a:p>
            <a:endParaRPr lang="en-CA"/>
          </a:p>
          <a:p>
            <a:r>
              <a:rPr lang="en-CA"/>
              <a:t>https://www.mypathologyreport.ca/pathology-dictionary/colonic-mucosa/</a:t>
            </a:r>
          </a:p>
        </p:txBody>
      </p:sp>
      <p:sp>
        <p:nvSpPr>
          <p:cNvPr id="4" name="Slide Number Placeholder 3">
            <a:extLst>
              <a:ext uri="{FF2B5EF4-FFF2-40B4-BE49-F238E27FC236}">
                <a16:creationId xmlns:a16="http://schemas.microsoft.com/office/drawing/2014/main" id="{30B1504C-61F3-27DE-AE86-882AF704E035}"/>
              </a:ext>
            </a:extLst>
          </p:cNvPr>
          <p:cNvSpPr>
            <a:spLocks noGrp="1"/>
          </p:cNvSpPr>
          <p:nvPr>
            <p:ph type="sldNum" sz="quarter" idx="5"/>
          </p:nvPr>
        </p:nvSpPr>
        <p:spPr/>
        <p:txBody>
          <a:bodyPr/>
          <a:lstStyle/>
          <a:p>
            <a:fld id="{0FE3CB79-E269-4105-BCA0-9771559BC902}" type="slidenum">
              <a:rPr lang="en-CA" smtClean="0"/>
              <a:t>208</a:t>
            </a:fld>
            <a:endParaRPr lang="en-CA"/>
          </a:p>
        </p:txBody>
      </p:sp>
    </p:spTree>
    <p:extLst>
      <p:ext uri="{BB962C8B-B14F-4D97-AF65-F5344CB8AC3E}">
        <p14:creationId xmlns:p14="http://schemas.microsoft.com/office/powerpoint/2010/main" val="24963165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Calibri"/>
                <a:ea typeface="Calibri"/>
                <a:cs typeface="Calibri"/>
              </a:rPr>
              <a:t>Symptoms -&gt; 212</a:t>
            </a:r>
          </a:p>
          <a:p>
            <a:r>
              <a:rPr lang="en-US">
                <a:latin typeface="Calibri"/>
                <a:ea typeface="Calibri"/>
                <a:cs typeface="Calibri"/>
              </a:rPr>
              <a:t>Diet -&gt; 214</a:t>
            </a:r>
          </a:p>
          <a:p>
            <a:r>
              <a:rPr lang="en-US">
                <a:latin typeface="Calibri"/>
                <a:ea typeface="Calibri"/>
                <a:cs typeface="Calibri"/>
              </a:rPr>
              <a:t>Lifestyle -&gt; 213</a:t>
            </a:r>
          </a:p>
          <a:p>
            <a:r>
              <a:rPr lang="en-US">
                <a:latin typeface="Calibri"/>
                <a:ea typeface="Calibri"/>
                <a:cs typeface="Calibri"/>
              </a:rPr>
              <a:t>Diagnostic Tests -&gt;21 </a:t>
            </a:r>
          </a:p>
        </p:txBody>
      </p:sp>
      <p:sp>
        <p:nvSpPr>
          <p:cNvPr id="4" name="Slide Number Placeholder 3"/>
          <p:cNvSpPr>
            <a:spLocks noGrp="1"/>
          </p:cNvSpPr>
          <p:nvPr>
            <p:ph type="sldNum" sz="quarter" idx="5"/>
          </p:nvPr>
        </p:nvSpPr>
        <p:spPr/>
        <p:txBody>
          <a:bodyPr/>
          <a:lstStyle/>
          <a:p>
            <a:fld id="{0FE3CB79-E269-4105-BCA0-9771559BC902}" type="slidenum">
              <a:rPr lang="en-CA" smtClean="0"/>
              <a:t>210</a:t>
            </a:fld>
            <a:endParaRPr lang="en-CA"/>
          </a:p>
        </p:txBody>
      </p:sp>
    </p:spTree>
    <p:extLst>
      <p:ext uri="{BB962C8B-B14F-4D97-AF65-F5344CB8AC3E}">
        <p14:creationId xmlns:p14="http://schemas.microsoft.com/office/powerpoint/2010/main" val="266751806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Calibri"/>
                <a:ea typeface="Calibri"/>
                <a:cs typeface="Calibri"/>
              </a:rPr>
              <a:t>Symptoms</a:t>
            </a:r>
          </a:p>
          <a:p>
            <a:endParaRPr lang="en-US"/>
          </a:p>
          <a:p>
            <a:r>
              <a:rPr lang="en-US"/>
              <a:t>Hernia Information</a:t>
            </a:r>
          </a:p>
        </p:txBody>
      </p:sp>
      <p:sp>
        <p:nvSpPr>
          <p:cNvPr id="4" name="Slide Number Placeholder 3"/>
          <p:cNvSpPr>
            <a:spLocks noGrp="1"/>
          </p:cNvSpPr>
          <p:nvPr>
            <p:ph type="sldNum" sz="quarter" idx="5"/>
          </p:nvPr>
        </p:nvSpPr>
        <p:spPr/>
        <p:txBody>
          <a:bodyPr/>
          <a:lstStyle/>
          <a:p>
            <a:fld id="{0FE3CB79-E269-4105-BCA0-9771559BC902}" type="slidenum">
              <a:rPr lang="en-CA" smtClean="0"/>
              <a:t>211</a:t>
            </a:fld>
            <a:endParaRPr lang="en-CA"/>
          </a:p>
        </p:txBody>
      </p:sp>
    </p:spTree>
    <p:extLst>
      <p:ext uri="{BB962C8B-B14F-4D97-AF65-F5344CB8AC3E}">
        <p14:creationId xmlns:p14="http://schemas.microsoft.com/office/powerpoint/2010/main" val="266412815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0B9F9-3331-9B75-0B4B-6850EA2AC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A19C2-FF6E-3D13-A8F4-86D6D48568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412343-90C4-8C1E-C2AA-6F27D5EBD888}"/>
              </a:ext>
            </a:extLst>
          </p:cNvPr>
          <p:cNvSpPr>
            <a:spLocks noGrp="1"/>
          </p:cNvSpPr>
          <p:nvPr>
            <p:ph type="body" idx="1"/>
          </p:nvPr>
        </p:nvSpPr>
        <p:spPr/>
        <p:txBody>
          <a:bodyPr/>
          <a:lstStyle/>
          <a:p>
            <a:r>
              <a:rPr lang="en-US">
                <a:latin typeface="Calibri"/>
                <a:ea typeface="Calibri"/>
                <a:cs typeface="Calibri"/>
              </a:rPr>
              <a:t>Lifestyle and Job</a:t>
            </a:r>
          </a:p>
        </p:txBody>
      </p:sp>
      <p:sp>
        <p:nvSpPr>
          <p:cNvPr id="4" name="Slide Number Placeholder 3">
            <a:extLst>
              <a:ext uri="{FF2B5EF4-FFF2-40B4-BE49-F238E27FC236}">
                <a16:creationId xmlns:a16="http://schemas.microsoft.com/office/drawing/2014/main" id="{26A27793-6D7E-A5AD-5E24-21B6600DFBD2}"/>
              </a:ext>
            </a:extLst>
          </p:cNvPr>
          <p:cNvSpPr>
            <a:spLocks noGrp="1"/>
          </p:cNvSpPr>
          <p:nvPr>
            <p:ph type="sldNum" sz="quarter" idx="5"/>
          </p:nvPr>
        </p:nvSpPr>
        <p:spPr/>
        <p:txBody>
          <a:bodyPr/>
          <a:lstStyle/>
          <a:p>
            <a:fld id="{0FE3CB79-E269-4105-BCA0-9771559BC902}" type="slidenum">
              <a:rPr lang="en-CA" smtClean="0"/>
              <a:t>212</a:t>
            </a:fld>
            <a:endParaRPr lang="en-CA"/>
          </a:p>
        </p:txBody>
      </p:sp>
    </p:spTree>
    <p:extLst>
      <p:ext uri="{BB962C8B-B14F-4D97-AF65-F5344CB8AC3E}">
        <p14:creationId xmlns:p14="http://schemas.microsoft.com/office/powerpoint/2010/main" val="242178338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6617-6936-E5C7-898B-8B509890FD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B770FF-E41A-24D6-A364-AD4D07448B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57B16A-20C4-73E0-D38F-A2CF38D7E389}"/>
              </a:ext>
            </a:extLst>
          </p:cNvPr>
          <p:cNvSpPr>
            <a:spLocks noGrp="1"/>
          </p:cNvSpPr>
          <p:nvPr>
            <p:ph type="body" idx="1"/>
          </p:nvPr>
        </p:nvSpPr>
        <p:spPr/>
        <p:txBody>
          <a:bodyPr/>
          <a:lstStyle/>
          <a:p>
            <a:r>
              <a:rPr lang="en-US">
                <a:latin typeface="Calibri"/>
                <a:ea typeface="Calibri"/>
                <a:cs typeface="Calibri"/>
              </a:rPr>
              <a:t>Diet </a:t>
            </a:r>
            <a:endParaRPr lang="en-US"/>
          </a:p>
        </p:txBody>
      </p:sp>
      <p:sp>
        <p:nvSpPr>
          <p:cNvPr id="4" name="Slide Number Placeholder 3">
            <a:extLst>
              <a:ext uri="{FF2B5EF4-FFF2-40B4-BE49-F238E27FC236}">
                <a16:creationId xmlns:a16="http://schemas.microsoft.com/office/drawing/2014/main" id="{2F96B775-6AA6-22CC-2E99-8B80351284E8}"/>
              </a:ext>
            </a:extLst>
          </p:cNvPr>
          <p:cNvSpPr>
            <a:spLocks noGrp="1"/>
          </p:cNvSpPr>
          <p:nvPr>
            <p:ph type="sldNum" sz="quarter" idx="5"/>
          </p:nvPr>
        </p:nvSpPr>
        <p:spPr/>
        <p:txBody>
          <a:bodyPr/>
          <a:lstStyle/>
          <a:p>
            <a:fld id="{0FE3CB79-E269-4105-BCA0-9771559BC902}" type="slidenum">
              <a:rPr lang="en-CA" smtClean="0"/>
              <a:t>213</a:t>
            </a:fld>
            <a:endParaRPr lang="en-CA"/>
          </a:p>
        </p:txBody>
      </p:sp>
    </p:spTree>
    <p:extLst>
      <p:ext uri="{BB962C8B-B14F-4D97-AF65-F5344CB8AC3E}">
        <p14:creationId xmlns:p14="http://schemas.microsoft.com/office/powerpoint/2010/main" val="61401262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38E1A-EBA6-D50D-361B-024F9DB90E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32EEE8-1626-E99A-D937-1023E6D2D8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28E26E-4A76-5A02-CEBD-53C41FA63869}"/>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4563B6D-780B-4779-CF04-6357EA330A35}"/>
              </a:ext>
            </a:extLst>
          </p:cNvPr>
          <p:cNvSpPr>
            <a:spLocks noGrp="1"/>
          </p:cNvSpPr>
          <p:nvPr>
            <p:ph type="sldNum" sz="quarter" idx="5"/>
          </p:nvPr>
        </p:nvSpPr>
        <p:spPr/>
        <p:txBody>
          <a:bodyPr/>
          <a:lstStyle/>
          <a:p>
            <a:fld id="{0FE3CB79-E269-4105-BCA0-9771559BC902}" type="slidenum">
              <a:rPr lang="en-CA" smtClean="0"/>
              <a:t>214</a:t>
            </a:fld>
            <a:endParaRPr lang="en-CA"/>
          </a:p>
        </p:txBody>
      </p:sp>
    </p:spTree>
    <p:extLst>
      <p:ext uri="{BB962C8B-B14F-4D97-AF65-F5344CB8AC3E}">
        <p14:creationId xmlns:p14="http://schemas.microsoft.com/office/powerpoint/2010/main" val="2517477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https://pmc.ncbi.nlm.nih.gov/articles/PMC10245082/#S1\   THIS IS [1]</a:t>
            </a:r>
          </a:p>
        </p:txBody>
      </p:sp>
      <p:sp>
        <p:nvSpPr>
          <p:cNvPr id="4" name="Slide Number Placeholder 3"/>
          <p:cNvSpPr>
            <a:spLocks noGrp="1"/>
          </p:cNvSpPr>
          <p:nvPr>
            <p:ph type="sldNum" sz="quarter" idx="5"/>
          </p:nvPr>
        </p:nvSpPr>
        <p:spPr/>
        <p:txBody>
          <a:bodyPr/>
          <a:lstStyle/>
          <a:p>
            <a:fld id="{0FE3CB79-E269-4105-BCA0-9771559BC902}" type="slidenum">
              <a:rPr lang="en-CA" smtClean="0"/>
              <a:t>18</a:t>
            </a:fld>
            <a:endParaRPr lang="en-CA"/>
          </a:p>
        </p:txBody>
      </p:sp>
    </p:spTree>
    <p:extLst>
      <p:ext uri="{BB962C8B-B14F-4D97-AF65-F5344CB8AC3E}">
        <p14:creationId xmlns:p14="http://schemas.microsoft.com/office/powerpoint/2010/main" val="184086763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0DE21-E957-2D36-D2FF-C70522FB5A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34921-BC60-C43A-8BCF-9C60559694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2510E3-EEF9-536D-90D3-CBF32CFB69CE}"/>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7C71801-F393-C3E8-29B4-31CDBAFBF816}"/>
              </a:ext>
            </a:extLst>
          </p:cNvPr>
          <p:cNvSpPr>
            <a:spLocks noGrp="1"/>
          </p:cNvSpPr>
          <p:nvPr>
            <p:ph type="sldNum" sz="quarter" idx="5"/>
          </p:nvPr>
        </p:nvSpPr>
        <p:spPr/>
        <p:txBody>
          <a:bodyPr/>
          <a:lstStyle/>
          <a:p>
            <a:fld id="{0FE3CB79-E269-4105-BCA0-9771559BC902}" type="slidenum">
              <a:rPr lang="en-CA" smtClean="0"/>
              <a:t>215</a:t>
            </a:fld>
            <a:endParaRPr lang="en-CA"/>
          </a:p>
        </p:txBody>
      </p:sp>
    </p:spTree>
    <p:extLst>
      <p:ext uri="{BB962C8B-B14F-4D97-AF65-F5344CB8AC3E}">
        <p14:creationId xmlns:p14="http://schemas.microsoft.com/office/powerpoint/2010/main" val="182407076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AB7D5-321F-F121-277C-8918FEE86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30A81-661D-AD75-B15A-C175E2840C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19108C-9848-6C8D-72D5-CA4E0A895A14}"/>
              </a:ext>
            </a:extLst>
          </p:cNvPr>
          <p:cNvSpPr>
            <a:spLocks noGrp="1"/>
          </p:cNvSpPr>
          <p:nvPr>
            <p:ph type="body" idx="1"/>
          </p:nvPr>
        </p:nvSpPr>
        <p:spPr/>
        <p:txBody>
          <a:bodyPr/>
          <a:lstStyle/>
          <a:p>
            <a:r>
              <a:rPr lang="en-US">
                <a:latin typeface="Calibri"/>
                <a:ea typeface="Calibri"/>
                <a:cs typeface="Calibri"/>
              </a:rPr>
              <a:t>Examination is performed with Neil standing. Asked to cough a few times during the exam to agitate the area.</a:t>
            </a:r>
          </a:p>
        </p:txBody>
      </p:sp>
      <p:sp>
        <p:nvSpPr>
          <p:cNvPr id="4" name="Slide Number Placeholder 3">
            <a:extLst>
              <a:ext uri="{FF2B5EF4-FFF2-40B4-BE49-F238E27FC236}">
                <a16:creationId xmlns:a16="http://schemas.microsoft.com/office/drawing/2014/main" id="{36848774-6E4F-5AAA-A050-7ABF2F75B322}"/>
              </a:ext>
            </a:extLst>
          </p:cNvPr>
          <p:cNvSpPr>
            <a:spLocks noGrp="1"/>
          </p:cNvSpPr>
          <p:nvPr>
            <p:ph type="sldNum" sz="quarter" idx="5"/>
          </p:nvPr>
        </p:nvSpPr>
        <p:spPr/>
        <p:txBody>
          <a:bodyPr/>
          <a:lstStyle/>
          <a:p>
            <a:fld id="{0FE3CB79-E269-4105-BCA0-9771559BC902}" type="slidenum">
              <a:rPr lang="en-CA" smtClean="0"/>
              <a:t>216</a:t>
            </a:fld>
            <a:endParaRPr lang="en-CA"/>
          </a:p>
        </p:txBody>
      </p:sp>
    </p:spTree>
    <p:extLst>
      <p:ext uri="{BB962C8B-B14F-4D97-AF65-F5344CB8AC3E}">
        <p14:creationId xmlns:p14="http://schemas.microsoft.com/office/powerpoint/2010/main" val="385998148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7CED6-4D16-6DB7-0846-22BB6F40F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8AF489-CFBC-0290-4683-B3F81E35CB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685FE5-072B-29FD-40AD-461893C9B5F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6621F6F8-0800-7352-78E6-C3EDDD084DB1}"/>
              </a:ext>
            </a:extLst>
          </p:cNvPr>
          <p:cNvSpPr>
            <a:spLocks noGrp="1"/>
          </p:cNvSpPr>
          <p:nvPr>
            <p:ph type="sldNum" sz="quarter" idx="5"/>
          </p:nvPr>
        </p:nvSpPr>
        <p:spPr/>
        <p:txBody>
          <a:bodyPr/>
          <a:lstStyle/>
          <a:p>
            <a:fld id="{0FE3CB79-E269-4105-BCA0-9771559BC902}" type="slidenum">
              <a:rPr lang="en-CA" smtClean="0"/>
              <a:t>217</a:t>
            </a:fld>
            <a:endParaRPr lang="en-CA"/>
          </a:p>
        </p:txBody>
      </p:sp>
    </p:spTree>
    <p:extLst>
      <p:ext uri="{BB962C8B-B14F-4D97-AF65-F5344CB8AC3E}">
        <p14:creationId xmlns:p14="http://schemas.microsoft.com/office/powerpoint/2010/main" val="210933428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0FE3CB79-E269-4105-BCA0-9771559BC902}" type="slidenum">
              <a:rPr lang="en-CA" smtClean="0"/>
              <a:t>218</a:t>
            </a:fld>
            <a:endParaRPr lang="en-CA"/>
          </a:p>
        </p:txBody>
      </p:sp>
    </p:spTree>
    <p:extLst>
      <p:ext uri="{BB962C8B-B14F-4D97-AF65-F5344CB8AC3E}">
        <p14:creationId xmlns:p14="http://schemas.microsoft.com/office/powerpoint/2010/main" val="152788611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DE4FA-7ABB-308D-D64A-4C7F26B0B2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E26CE-698A-EA9B-56A8-EC03161EED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C4DBE4-FD93-8991-F076-D9D2A882199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A6BA8AF-D48E-1CC9-DC6B-58B47A92860C}"/>
              </a:ext>
            </a:extLst>
          </p:cNvPr>
          <p:cNvSpPr>
            <a:spLocks noGrp="1"/>
          </p:cNvSpPr>
          <p:nvPr>
            <p:ph type="sldNum" sz="quarter" idx="5"/>
          </p:nvPr>
        </p:nvSpPr>
        <p:spPr/>
        <p:txBody>
          <a:bodyPr/>
          <a:lstStyle/>
          <a:p>
            <a:fld id="{0FE3CB79-E269-4105-BCA0-9771559BC902}" type="slidenum">
              <a:rPr lang="en-CA" smtClean="0"/>
              <a:t>219</a:t>
            </a:fld>
            <a:endParaRPr lang="en-CA"/>
          </a:p>
        </p:txBody>
      </p:sp>
    </p:spTree>
    <p:extLst>
      <p:ext uri="{BB962C8B-B14F-4D97-AF65-F5344CB8AC3E}">
        <p14:creationId xmlns:p14="http://schemas.microsoft.com/office/powerpoint/2010/main" val="113490224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52BDD-D7D5-366F-40AE-C4501DDB8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68FF9E-E262-384E-3331-A8ABE924D5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AD28509-8AF8-F3A0-E93D-334CE126F8FA}"/>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376EA18E-A041-1796-72ED-ECF84E877269}"/>
              </a:ext>
            </a:extLst>
          </p:cNvPr>
          <p:cNvSpPr>
            <a:spLocks noGrp="1"/>
          </p:cNvSpPr>
          <p:nvPr>
            <p:ph type="sldNum" sz="quarter" idx="5"/>
          </p:nvPr>
        </p:nvSpPr>
        <p:spPr/>
        <p:txBody>
          <a:bodyPr/>
          <a:lstStyle/>
          <a:p>
            <a:fld id="{0FE3CB79-E269-4105-BCA0-9771559BC902}" type="slidenum">
              <a:rPr lang="en-CA" smtClean="0"/>
              <a:t>220</a:t>
            </a:fld>
            <a:endParaRPr lang="en-CA"/>
          </a:p>
        </p:txBody>
      </p:sp>
    </p:spTree>
    <p:extLst>
      <p:ext uri="{BB962C8B-B14F-4D97-AF65-F5344CB8AC3E}">
        <p14:creationId xmlns:p14="http://schemas.microsoft.com/office/powerpoint/2010/main" val="246954681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F0504-0280-1F9C-8639-82CECEF96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B647C-B485-AACA-F72E-710162FFAD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B514E7-EE93-0804-1663-974134E9CCE3}"/>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A1D94FB-F739-E086-2BE0-1203D2DEE3A8}"/>
              </a:ext>
            </a:extLst>
          </p:cNvPr>
          <p:cNvSpPr>
            <a:spLocks noGrp="1"/>
          </p:cNvSpPr>
          <p:nvPr>
            <p:ph type="sldNum" sz="quarter" idx="5"/>
          </p:nvPr>
        </p:nvSpPr>
        <p:spPr/>
        <p:txBody>
          <a:bodyPr/>
          <a:lstStyle/>
          <a:p>
            <a:fld id="{0FE3CB79-E269-4105-BCA0-9771559BC902}" type="slidenum">
              <a:rPr lang="en-CA" smtClean="0"/>
              <a:t>221</a:t>
            </a:fld>
            <a:endParaRPr lang="en-CA"/>
          </a:p>
        </p:txBody>
      </p:sp>
    </p:spTree>
    <p:extLst>
      <p:ext uri="{BB962C8B-B14F-4D97-AF65-F5344CB8AC3E}">
        <p14:creationId xmlns:p14="http://schemas.microsoft.com/office/powerpoint/2010/main" val="419077048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0B891-D7DC-1CB7-F4D2-BB03632DC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D0497-5CF9-2A94-1310-D3955F452B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DA4C5F8-F0AF-E7FE-AA3A-6CA09610A94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732E2B1-56A9-EF52-5A18-D6957424F137}"/>
              </a:ext>
            </a:extLst>
          </p:cNvPr>
          <p:cNvSpPr>
            <a:spLocks noGrp="1"/>
          </p:cNvSpPr>
          <p:nvPr>
            <p:ph type="sldNum" sz="quarter" idx="5"/>
          </p:nvPr>
        </p:nvSpPr>
        <p:spPr/>
        <p:txBody>
          <a:bodyPr/>
          <a:lstStyle/>
          <a:p>
            <a:fld id="{0FE3CB79-E269-4105-BCA0-9771559BC902}" type="slidenum">
              <a:rPr lang="en-CA" smtClean="0"/>
              <a:t>222</a:t>
            </a:fld>
            <a:endParaRPr lang="en-CA"/>
          </a:p>
        </p:txBody>
      </p:sp>
    </p:spTree>
    <p:extLst>
      <p:ext uri="{BB962C8B-B14F-4D97-AF65-F5344CB8AC3E}">
        <p14:creationId xmlns:p14="http://schemas.microsoft.com/office/powerpoint/2010/main" val="3251970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59D79-E984-56AD-1E76-7EB58FF4BC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1B12C-9435-4773-680D-03AAF40C27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120668-5DB2-6435-8C54-3C80622AC9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525F1A-E7A3-4520-56C1-888D2663E6AE}"/>
              </a:ext>
            </a:extLst>
          </p:cNvPr>
          <p:cNvSpPr>
            <a:spLocks noGrp="1"/>
          </p:cNvSpPr>
          <p:nvPr>
            <p:ph type="sldNum" sz="quarter" idx="5"/>
          </p:nvPr>
        </p:nvSpPr>
        <p:spPr/>
        <p:txBody>
          <a:bodyPr/>
          <a:lstStyle/>
          <a:p>
            <a:fld id="{0FE3CB79-E269-4105-BCA0-9771559BC902}" type="slidenum">
              <a:rPr lang="en-CA" smtClean="0"/>
              <a:t>19</a:t>
            </a:fld>
            <a:endParaRPr lang="en-CA"/>
          </a:p>
        </p:txBody>
      </p:sp>
    </p:spTree>
    <p:extLst>
      <p:ext uri="{BB962C8B-B14F-4D97-AF65-F5344CB8AC3E}">
        <p14:creationId xmlns:p14="http://schemas.microsoft.com/office/powerpoint/2010/main" val="1375286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FE3CB79-E269-4105-BCA0-9771559BC902}" type="slidenum">
              <a:rPr lang="en-CA" smtClean="0"/>
              <a:t>20</a:t>
            </a:fld>
            <a:endParaRPr lang="en-CA"/>
          </a:p>
        </p:txBody>
      </p:sp>
    </p:spTree>
    <p:extLst>
      <p:ext uri="{BB962C8B-B14F-4D97-AF65-F5344CB8AC3E}">
        <p14:creationId xmlns:p14="http://schemas.microsoft.com/office/powerpoint/2010/main" val="66908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CCDA1-3075-A086-F56B-F38A1C68F5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CB6B1-EEC9-F209-17A6-88CB57A428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5112E2-14B5-FFF6-10AE-F938C55CE97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6E7BBC9E-5CA6-E18A-D80E-152FAB85F263}"/>
              </a:ext>
            </a:extLst>
          </p:cNvPr>
          <p:cNvSpPr>
            <a:spLocks noGrp="1"/>
          </p:cNvSpPr>
          <p:nvPr>
            <p:ph type="sldNum" sz="quarter" idx="5"/>
          </p:nvPr>
        </p:nvSpPr>
        <p:spPr/>
        <p:txBody>
          <a:bodyPr/>
          <a:lstStyle/>
          <a:p>
            <a:fld id="{0FE3CB79-E269-4105-BCA0-9771559BC902}" type="slidenum">
              <a:rPr lang="en-CA" smtClean="0"/>
              <a:t>21</a:t>
            </a:fld>
            <a:endParaRPr lang="en-CA"/>
          </a:p>
        </p:txBody>
      </p:sp>
    </p:spTree>
    <p:extLst>
      <p:ext uri="{BB962C8B-B14F-4D97-AF65-F5344CB8AC3E}">
        <p14:creationId xmlns:p14="http://schemas.microsoft.com/office/powerpoint/2010/main" val="1574305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C175E-AE24-511E-0474-3F4945BEB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ACBE8-E2C7-8A14-4844-7F24C1396F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2282009-5CB8-F6BB-6FAB-57E54A4EEA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871651-D92B-8161-AC83-D0E0CBE1D840}"/>
              </a:ext>
            </a:extLst>
          </p:cNvPr>
          <p:cNvSpPr>
            <a:spLocks noGrp="1"/>
          </p:cNvSpPr>
          <p:nvPr>
            <p:ph type="sldNum" sz="quarter" idx="5"/>
          </p:nvPr>
        </p:nvSpPr>
        <p:spPr/>
        <p:txBody>
          <a:bodyPr/>
          <a:lstStyle/>
          <a:p>
            <a:fld id="{0FE3CB79-E269-4105-BCA0-9771559BC902}" type="slidenum">
              <a:rPr lang="en-CA" smtClean="0"/>
              <a:t>22</a:t>
            </a:fld>
            <a:endParaRPr lang="en-CA"/>
          </a:p>
        </p:txBody>
      </p:sp>
    </p:spTree>
    <p:extLst>
      <p:ext uri="{BB962C8B-B14F-4D97-AF65-F5344CB8AC3E}">
        <p14:creationId xmlns:p14="http://schemas.microsoft.com/office/powerpoint/2010/main" val="4202432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97730-706D-0160-6A4F-D8F83A5EF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9840C5-1FFA-C4E0-61BC-60A2046ED4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A86624-B4FC-4E35-6DB0-5913AA93C7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C1FB0B-5EB4-65EB-E80D-2C14D8412607}"/>
              </a:ext>
            </a:extLst>
          </p:cNvPr>
          <p:cNvSpPr>
            <a:spLocks noGrp="1"/>
          </p:cNvSpPr>
          <p:nvPr>
            <p:ph type="sldNum" sz="quarter" idx="5"/>
          </p:nvPr>
        </p:nvSpPr>
        <p:spPr/>
        <p:txBody>
          <a:bodyPr/>
          <a:lstStyle/>
          <a:p>
            <a:fld id="{0FE3CB79-E269-4105-BCA0-9771559BC902}" type="slidenum">
              <a:rPr lang="en-CA" smtClean="0"/>
              <a:t>23</a:t>
            </a:fld>
            <a:endParaRPr lang="en-CA"/>
          </a:p>
        </p:txBody>
      </p:sp>
    </p:spTree>
    <p:extLst>
      <p:ext uri="{BB962C8B-B14F-4D97-AF65-F5344CB8AC3E}">
        <p14:creationId xmlns:p14="http://schemas.microsoft.com/office/powerpoint/2010/main" val="2442902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E3CB79-E269-4105-BCA0-9771559BC902}" type="slidenum">
              <a:rPr lang="en-CA" smtClean="0"/>
              <a:t>3</a:t>
            </a:fld>
            <a:endParaRPr lang="en-CA"/>
          </a:p>
        </p:txBody>
      </p:sp>
    </p:spTree>
    <p:extLst>
      <p:ext uri="{BB962C8B-B14F-4D97-AF65-F5344CB8AC3E}">
        <p14:creationId xmlns:p14="http://schemas.microsoft.com/office/powerpoint/2010/main" val="3959696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3A16E-A43F-FAA0-AED8-66C403442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5D1BE4-D7C4-C508-2F96-2B7781303F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D109BDA-6D42-0269-123E-A0CD6F03B7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834215-4E4F-437D-45C3-71676603A22A}"/>
              </a:ext>
            </a:extLst>
          </p:cNvPr>
          <p:cNvSpPr>
            <a:spLocks noGrp="1"/>
          </p:cNvSpPr>
          <p:nvPr>
            <p:ph type="sldNum" sz="quarter" idx="5"/>
          </p:nvPr>
        </p:nvSpPr>
        <p:spPr/>
        <p:txBody>
          <a:bodyPr/>
          <a:lstStyle/>
          <a:p>
            <a:fld id="{0FE3CB79-E269-4105-BCA0-9771559BC902}" type="slidenum">
              <a:rPr lang="en-CA" smtClean="0"/>
              <a:t>24</a:t>
            </a:fld>
            <a:endParaRPr lang="en-CA"/>
          </a:p>
        </p:txBody>
      </p:sp>
    </p:spTree>
    <p:extLst>
      <p:ext uri="{BB962C8B-B14F-4D97-AF65-F5344CB8AC3E}">
        <p14:creationId xmlns:p14="http://schemas.microsoft.com/office/powerpoint/2010/main" val="4163249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8D018-70F4-17F7-28C3-26BFA59119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889F5-40A4-93DA-AB4F-9CC355C65F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7F82E9-3DD9-59BC-05FE-AC42CD5659EC}"/>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0EE97E76-48BE-66E2-A7A1-3ED5DF28E5ED}"/>
              </a:ext>
            </a:extLst>
          </p:cNvPr>
          <p:cNvSpPr>
            <a:spLocks noGrp="1"/>
          </p:cNvSpPr>
          <p:nvPr>
            <p:ph type="sldNum" sz="quarter" idx="5"/>
          </p:nvPr>
        </p:nvSpPr>
        <p:spPr/>
        <p:txBody>
          <a:bodyPr/>
          <a:lstStyle/>
          <a:p>
            <a:fld id="{0FE3CB79-E269-4105-BCA0-9771559BC902}" type="slidenum">
              <a:rPr lang="en-CA" smtClean="0"/>
              <a:t>25</a:t>
            </a:fld>
            <a:endParaRPr lang="en-CA"/>
          </a:p>
        </p:txBody>
      </p:sp>
    </p:spTree>
    <p:extLst>
      <p:ext uri="{BB962C8B-B14F-4D97-AF65-F5344CB8AC3E}">
        <p14:creationId xmlns:p14="http://schemas.microsoft.com/office/powerpoint/2010/main" val="3543518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26AA6-BE20-1991-006F-08A48E7F0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0B8D5-0C1C-1B85-4299-81F962F80D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13A4B08-0B6F-83D6-CA21-1117D08740D4}"/>
              </a:ext>
            </a:extLst>
          </p:cNvPr>
          <p:cNvSpPr>
            <a:spLocks noGrp="1"/>
          </p:cNvSpPr>
          <p:nvPr>
            <p:ph type="body" idx="1"/>
          </p:nvPr>
        </p:nvSpPr>
        <p:spPr/>
        <p:txBody>
          <a:bodyPr/>
          <a:lstStyle/>
          <a:p>
            <a:r>
              <a:rPr lang="en-US">
                <a:latin typeface="Calibri"/>
                <a:ea typeface="Calibri"/>
                <a:cs typeface="Calibri"/>
              </a:rPr>
              <a:t>https://pmc.ncbi.nlm.nih.gov/articles/PMC6639862/   THIS IS [4] -&gt; Image citations</a:t>
            </a:r>
          </a:p>
        </p:txBody>
      </p:sp>
      <p:sp>
        <p:nvSpPr>
          <p:cNvPr id="4" name="Slide Number Placeholder 3">
            <a:extLst>
              <a:ext uri="{FF2B5EF4-FFF2-40B4-BE49-F238E27FC236}">
                <a16:creationId xmlns:a16="http://schemas.microsoft.com/office/drawing/2014/main" id="{663D8208-72E2-5400-DDE0-BE3E0951C56F}"/>
              </a:ext>
            </a:extLst>
          </p:cNvPr>
          <p:cNvSpPr>
            <a:spLocks noGrp="1"/>
          </p:cNvSpPr>
          <p:nvPr>
            <p:ph type="sldNum" sz="quarter" idx="5"/>
          </p:nvPr>
        </p:nvSpPr>
        <p:spPr/>
        <p:txBody>
          <a:bodyPr/>
          <a:lstStyle/>
          <a:p>
            <a:fld id="{0FE3CB79-E269-4105-BCA0-9771559BC902}" type="slidenum">
              <a:rPr lang="en-CA" smtClean="0"/>
              <a:t>27</a:t>
            </a:fld>
            <a:endParaRPr lang="en-CA"/>
          </a:p>
        </p:txBody>
      </p:sp>
    </p:spTree>
    <p:extLst>
      <p:ext uri="{BB962C8B-B14F-4D97-AF65-F5344CB8AC3E}">
        <p14:creationId xmlns:p14="http://schemas.microsoft.com/office/powerpoint/2010/main" val="764384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B40CA-46A4-B16C-C455-DF2EB9CC3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C2D084-ADDF-2FA2-06EF-0DB5352D75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3FC906-0826-95FD-4736-3B03378CE28B}"/>
              </a:ext>
            </a:extLst>
          </p:cNvPr>
          <p:cNvSpPr>
            <a:spLocks noGrp="1"/>
          </p:cNvSpPr>
          <p:nvPr>
            <p:ph type="body" idx="1"/>
          </p:nvPr>
        </p:nvSpPr>
        <p:spPr/>
        <p:txBody>
          <a:bodyPr/>
          <a:lstStyle/>
          <a:p>
            <a:r>
              <a:rPr lang="en-US"/>
              <a:t>https://pmc.ncbi.nlm.nih.gov/articles/PMC7465394/#sec4-cancers-12-02160   THIS IS [5]</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6911244-D787-3584-3415-12DA86901BE8}"/>
              </a:ext>
            </a:extLst>
          </p:cNvPr>
          <p:cNvSpPr>
            <a:spLocks noGrp="1"/>
          </p:cNvSpPr>
          <p:nvPr>
            <p:ph type="sldNum" sz="quarter" idx="5"/>
          </p:nvPr>
        </p:nvSpPr>
        <p:spPr/>
        <p:txBody>
          <a:bodyPr/>
          <a:lstStyle/>
          <a:p>
            <a:fld id="{0FE3CB79-E269-4105-BCA0-9771559BC902}" type="slidenum">
              <a:rPr lang="en-CA" smtClean="0"/>
              <a:t>28</a:t>
            </a:fld>
            <a:endParaRPr lang="en-CA"/>
          </a:p>
        </p:txBody>
      </p:sp>
    </p:spTree>
    <p:extLst>
      <p:ext uri="{BB962C8B-B14F-4D97-AF65-F5344CB8AC3E}">
        <p14:creationId xmlns:p14="http://schemas.microsoft.com/office/powerpoint/2010/main" val="2348025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19440-32D5-B978-7400-AD053AD7E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BE64D-1F34-0FBC-7877-05CD0C339B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DD8474-8FE9-272C-923C-9F227EC583BC}"/>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D4EC5B57-AAC3-2E94-A96B-4645BB26C848}"/>
              </a:ext>
            </a:extLst>
          </p:cNvPr>
          <p:cNvSpPr>
            <a:spLocks noGrp="1"/>
          </p:cNvSpPr>
          <p:nvPr>
            <p:ph type="sldNum" sz="quarter" idx="5"/>
          </p:nvPr>
        </p:nvSpPr>
        <p:spPr/>
        <p:txBody>
          <a:bodyPr/>
          <a:lstStyle/>
          <a:p>
            <a:fld id="{0FE3CB79-E269-4105-BCA0-9771559BC902}" type="slidenum">
              <a:rPr lang="en-CA" smtClean="0"/>
              <a:t>29</a:t>
            </a:fld>
            <a:endParaRPr lang="en-CA"/>
          </a:p>
        </p:txBody>
      </p:sp>
    </p:spTree>
    <p:extLst>
      <p:ext uri="{BB962C8B-B14F-4D97-AF65-F5344CB8AC3E}">
        <p14:creationId xmlns:p14="http://schemas.microsoft.com/office/powerpoint/2010/main" val="3319901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D9DF7-EB84-6468-D8AA-839A49565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2A95D-ACA2-3553-7543-757D78B9A91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66040A-9B22-9F2E-9C04-22CE47C56B87}"/>
              </a:ext>
            </a:extLst>
          </p:cNvPr>
          <p:cNvSpPr>
            <a:spLocks noGrp="1"/>
          </p:cNvSpPr>
          <p:nvPr>
            <p:ph type="body" idx="1"/>
          </p:nvPr>
        </p:nvSpPr>
        <p:spPr/>
        <p:txBody>
          <a:bodyPr/>
          <a:lstStyle/>
          <a:p>
            <a:pPr defTabSz="966612">
              <a:defRPr/>
            </a:pPr>
            <a:r>
              <a:rPr lang="en-US"/>
              <a:t>https://pmc.ncbi.nlm.nih.gov/articles/PMC10245082/#S1   THIS IS [1]</a:t>
            </a:r>
            <a:endParaRPr lang="en-US">
              <a:latin typeface="Calibri"/>
              <a:ea typeface="Calibri"/>
              <a:cs typeface="Calibri"/>
            </a:endParaRP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24464315-3E6E-3282-7455-618802D32507}"/>
              </a:ext>
            </a:extLst>
          </p:cNvPr>
          <p:cNvSpPr>
            <a:spLocks noGrp="1"/>
          </p:cNvSpPr>
          <p:nvPr>
            <p:ph type="sldNum" sz="quarter" idx="5"/>
          </p:nvPr>
        </p:nvSpPr>
        <p:spPr/>
        <p:txBody>
          <a:bodyPr/>
          <a:lstStyle/>
          <a:p>
            <a:fld id="{0FE3CB79-E269-4105-BCA0-9771559BC902}" type="slidenum">
              <a:rPr lang="en-CA" smtClean="0"/>
              <a:t>31</a:t>
            </a:fld>
            <a:endParaRPr lang="en-CA"/>
          </a:p>
        </p:txBody>
      </p:sp>
    </p:spTree>
    <p:extLst>
      <p:ext uri="{BB962C8B-B14F-4D97-AF65-F5344CB8AC3E}">
        <p14:creationId xmlns:p14="http://schemas.microsoft.com/office/powerpoint/2010/main" val="73498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9E90E-F199-2F28-3E55-E61C59080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D80AD-06E9-10F5-7DF3-1717115770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135659-392A-BECB-5AF6-19D612B2BA7D}"/>
              </a:ext>
            </a:extLst>
          </p:cNvPr>
          <p:cNvSpPr>
            <a:spLocks noGrp="1"/>
          </p:cNvSpPr>
          <p:nvPr>
            <p:ph type="body" idx="1"/>
          </p:nvPr>
        </p:nvSpPr>
        <p:spPr/>
        <p:txBody>
          <a:bodyPr/>
          <a:lstStyle/>
          <a:p>
            <a:r>
              <a:rPr lang="en-US"/>
              <a:t>https://pmc.ncbi.nlm.nih.gov/articles/PMC7465394/#sec4-cancers-12-02160   THIS IS [5]</a:t>
            </a:r>
          </a:p>
          <a:p>
            <a:r>
              <a:rPr lang="en-US" err="1"/>
              <a:t>Lec</a:t>
            </a:r>
            <a:r>
              <a:rPr lang="en-US"/>
              <a:t> slides citation for symptoms [6]</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004EC003-FF37-805A-9E27-A0B03FB6150C}"/>
              </a:ext>
            </a:extLst>
          </p:cNvPr>
          <p:cNvSpPr>
            <a:spLocks noGrp="1"/>
          </p:cNvSpPr>
          <p:nvPr>
            <p:ph type="sldNum" sz="quarter" idx="5"/>
          </p:nvPr>
        </p:nvSpPr>
        <p:spPr/>
        <p:txBody>
          <a:bodyPr/>
          <a:lstStyle/>
          <a:p>
            <a:fld id="{0FE3CB79-E269-4105-BCA0-9771559BC902}" type="slidenum">
              <a:rPr lang="en-CA" smtClean="0"/>
              <a:t>32</a:t>
            </a:fld>
            <a:endParaRPr lang="en-CA"/>
          </a:p>
        </p:txBody>
      </p:sp>
    </p:spTree>
    <p:extLst>
      <p:ext uri="{BB962C8B-B14F-4D97-AF65-F5344CB8AC3E}">
        <p14:creationId xmlns:p14="http://schemas.microsoft.com/office/powerpoint/2010/main" val="9858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D3A0F-9CB5-DE82-AE81-366E4770F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C8617-C42F-BFCE-9098-617C0DACE0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25DAAB-6C97-8E2B-3822-9397542A0665}"/>
              </a:ext>
            </a:extLst>
          </p:cNvPr>
          <p:cNvSpPr>
            <a:spLocks noGrp="1"/>
          </p:cNvSpPr>
          <p:nvPr>
            <p:ph type="body" idx="1"/>
          </p:nvPr>
        </p:nvSpPr>
        <p:spPr/>
        <p:txBody>
          <a:bodyPr/>
          <a:lstStyle/>
          <a:p>
            <a:r>
              <a:rPr lang="en-US">
                <a:latin typeface="Calibri"/>
                <a:ea typeface="Calibri"/>
                <a:cs typeface="Calibri"/>
              </a:rPr>
              <a:t>Lecture note citation: pre-fire (Andrews) [7]</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0AF8373-1A72-8805-267E-C9CBE91D272B}"/>
              </a:ext>
            </a:extLst>
          </p:cNvPr>
          <p:cNvSpPr>
            <a:spLocks noGrp="1"/>
          </p:cNvSpPr>
          <p:nvPr>
            <p:ph type="sldNum" sz="quarter" idx="5"/>
          </p:nvPr>
        </p:nvSpPr>
        <p:spPr/>
        <p:txBody>
          <a:bodyPr/>
          <a:lstStyle/>
          <a:p>
            <a:fld id="{0FE3CB79-E269-4105-BCA0-9771559BC902}" type="slidenum">
              <a:rPr lang="en-CA" smtClean="0"/>
              <a:t>33</a:t>
            </a:fld>
            <a:endParaRPr lang="en-CA"/>
          </a:p>
        </p:txBody>
      </p:sp>
    </p:spTree>
    <p:extLst>
      <p:ext uri="{BB962C8B-B14F-4D97-AF65-F5344CB8AC3E}">
        <p14:creationId xmlns:p14="http://schemas.microsoft.com/office/powerpoint/2010/main" val="188985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Calibri"/>
                <a:ea typeface="Calibri"/>
                <a:cs typeface="Calibri"/>
              </a:rPr>
              <a:t>Might have to explain the palliative stenting -&gt; https://pmc.ncbi.nlm.nih.gov/articles/PMC9329770/ [8]</a:t>
            </a:r>
          </a:p>
        </p:txBody>
      </p:sp>
      <p:sp>
        <p:nvSpPr>
          <p:cNvPr id="4" name="Slide Number Placeholder 3"/>
          <p:cNvSpPr>
            <a:spLocks noGrp="1"/>
          </p:cNvSpPr>
          <p:nvPr>
            <p:ph type="sldNum" sz="quarter" idx="5"/>
          </p:nvPr>
        </p:nvSpPr>
        <p:spPr/>
        <p:txBody>
          <a:bodyPr/>
          <a:lstStyle/>
          <a:p>
            <a:fld id="{0FE3CB79-E269-4105-BCA0-9771559BC902}" type="slidenum">
              <a:rPr lang="en-CA" smtClean="0"/>
              <a:t>34</a:t>
            </a:fld>
            <a:endParaRPr lang="en-CA"/>
          </a:p>
        </p:txBody>
      </p:sp>
    </p:spTree>
    <p:extLst>
      <p:ext uri="{BB962C8B-B14F-4D97-AF65-F5344CB8AC3E}">
        <p14:creationId xmlns:p14="http://schemas.microsoft.com/office/powerpoint/2010/main" val="22497991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A6520-C6F4-8DF2-A9C0-CA87E9E1B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F257CC-2E02-F9FC-DCA1-40BF1F90FC9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C1880D-FF9C-B424-8AD0-45C60659A9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7D3403-47B3-9D4E-C44D-898EB78DFC11}"/>
              </a:ext>
            </a:extLst>
          </p:cNvPr>
          <p:cNvSpPr>
            <a:spLocks noGrp="1"/>
          </p:cNvSpPr>
          <p:nvPr>
            <p:ph type="sldNum" sz="quarter" idx="5"/>
          </p:nvPr>
        </p:nvSpPr>
        <p:spPr/>
        <p:txBody>
          <a:bodyPr/>
          <a:lstStyle/>
          <a:p>
            <a:fld id="{0FE3CB79-E269-4105-BCA0-9771559BC902}" type="slidenum">
              <a:rPr lang="en-CA" smtClean="0"/>
              <a:t>35</a:t>
            </a:fld>
            <a:endParaRPr lang="en-CA"/>
          </a:p>
        </p:txBody>
      </p:sp>
    </p:spTree>
    <p:extLst>
      <p:ext uri="{BB962C8B-B14F-4D97-AF65-F5344CB8AC3E}">
        <p14:creationId xmlns:p14="http://schemas.microsoft.com/office/powerpoint/2010/main" val="770314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FE3CB79-E269-4105-BCA0-9771559BC902}" type="slidenum">
              <a:rPr lang="en-CA" smtClean="0"/>
              <a:t>5</a:t>
            </a:fld>
            <a:endParaRPr lang="en-CA"/>
          </a:p>
        </p:txBody>
      </p:sp>
    </p:spTree>
    <p:extLst>
      <p:ext uri="{BB962C8B-B14F-4D97-AF65-F5344CB8AC3E}">
        <p14:creationId xmlns:p14="http://schemas.microsoft.com/office/powerpoint/2010/main" val="2667518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74CA5-1179-D9F2-0D97-ABA56052E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1835D-5925-2F81-A6B3-11CF650498E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57A00F-FEFD-B482-01C8-9A35AD257FA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6EA6D9CC-EF4C-9FD0-9CF3-4688453739D3}"/>
              </a:ext>
            </a:extLst>
          </p:cNvPr>
          <p:cNvSpPr>
            <a:spLocks noGrp="1"/>
          </p:cNvSpPr>
          <p:nvPr>
            <p:ph type="sldNum" sz="quarter" idx="5"/>
          </p:nvPr>
        </p:nvSpPr>
        <p:spPr/>
        <p:txBody>
          <a:bodyPr/>
          <a:lstStyle/>
          <a:p>
            <a:fld id="{0FE3CB79-E269-4105-BCA0-9771559BC902}" type="slidenum">
              <a:rPr lang="en-CA" smtClean="0"/>
              <a:t>36</a:t>
            </a:fld>
            <a:endParaRPr lang="en-CA"/>
          </a:p>
        </p:txBody>
      </p:sp>
    </p:spTree>
    <p:extLst>
      <p:ext uri="{BB962C8B-B14F-4D97-AF65-F5344CB8AC3E}">
        <p14:creationId xmlns:p14="http://schemas.microsoft.com/office/powerpoint/2010/main" val="28302245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B7146-4052-D359-8318-16A2D71D2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D80DB-F76C-6ECA-87FF-BE1160671A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8FC240B-D045-8DCB-22B0-D292C134F7C3}"/>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07A85694-72DE-F3ED-489C-93776947BB04}"/>
              </a:ext>
            </a:extLst>
          </p:cNvPr>
          <p:cNvSpPr>
            <a:spLocks noGrp="1"/>
          </p:cNvSpPr>
          <p:nvPr>
            <p:ph type="sldNum" sz="quarter" idx="5"/>
          </p:nvPr>
        </p:nvSpPr>
        <p:spPr/>
        <p:txBody>
          <a:bodyPr/>
          <a:lstStyle/>
          <a:p>
            <a:fld id="{0FE3CB79-E269-4105-BCA0-9771559BC902}" type="slidenum">
              <a:rPr lang="en-CA" smtClean="0"/>
              <a:t>37</a:t>
            </a:fld>
            <a:endParaRPr lang="en-CA"/>
          </a:p>
        </p:txBody>
      </p:sp>
    </p:spTree>
    <p:extLst>
      <p:ext uri="{BB962C8B-B14F-4D97-AF65-F5344CB8AC3E}">
        <p14:creationId xmlns:p14="http://schemas.microsoft.com/office/powerpoint/2010/main" val="28879661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82F5B-D9FA-A1D7-5536-BA30BAE38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BA529-BA6B-08BE-C3A7-44DFE25D43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42ED31-B34B-0B6F-4DB0-7DDBDE5C416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B95F20-88AB-BFC5-E219-960FF8E65B31}"/>
              </a:ext>
            </a:extLst>
          </p:cNvPr>
          <p:cNvSpPr>
            <a:spLocks noGrp="1"/>
          </p:cNvSpPr>
          <p:nvPr>
            <p:ph type="sldNum" sz="quarter" idx="5"/>
          </p:nvPr>
        </p:nvSpPr>
        <p:spPr/>
        <p:txBody>
          <a:bodyPr/>
          <a:lstStyle/>
          <a:p>
            <a:fld id="{0FE3CB79-E269-4105-BCA0-9771559BC902}" type="slidenum">
              <a:rPr lang="en-CA" smtClean="0"/>
              <a:t>38</a:t>
            </a:fld>
            <a:endParaRPr lang="en-CA"/>
          </a:p>
        </p:txBody>
      </p:sp>
    </p:spTree>
    <p:extLst>
      <p:ext uri="{BB962C8B-B14F-4D97-AF65-F5344CB8AC3E}">
        <p14:creationId xmlns:p14="http://schemas.microsoft.com/office/powerpoint/2010/main" val="24841971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E23AD-E409-F2DB-039E-D761A8C89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BC3D16-2CC2-C1B1-2E23-1D7DF920E8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769EB0-CB03-421B-332A-E9ED373925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3DAAD4-0776-2185-D41A-F471C4F01AF6}"/>
              </a:ext>
            </a:extLst>
          </p:cNvPr>
          <p:cNvSpPr>
            <a:spLocks noGrp="1"/>
          </p:cNvSpPr>
          <p:nvPr>
            <p:ph type="sldNum" sz="quarter" idx="5"/>
          </p:nvPr>
        </p:nvSpPr>
        <p:spPr/>
        <p:txBody>
          <a:bodyPr/>
          <a:lstStyle/>
          <a:p>
            <a:fld id="{0FE3CB79-E269-4105-BCA0-9771559BC902}" type="slidenum">
              <a:rPr lang="en-CA" smtClean="0"/>
              <a:t>39</a:t>
            </a:fld>
            <a:endParaRPr lang="en-CA"/>
          </a:p>
        </p:txBody>
      </p:sp>
    </p:spTree>
    <p:extLst>
      <p:ext uri="{BB962C8B-B14F-4D97-AF65-F5344CB8AC3E}">
        <p14:creationId xmlns:p14="http://schemas.microsoft.com/office/powerpoint/2010/main" val="9795476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D0085-8D4E-5FC8-701B-826EE39342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FDA73-7589-1D18-BE12-8082937271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31A820-2B1C-51A7-A320-DC84EB5DF8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F206CA-853A-6713-A7E8-EB3374845B1A}"/>
              </a:ext>
            </a:extLst>
          </p:cNvPr>
          <p:cNvSpPr>
            <a:spLocks noGrp="1"/>
          </p:cNvSpPr>
          <p:nvPr>
            <p:ph type="sldNum" sz="quarter" idx="5"/>
          </p:nvPr>
        </p:nvSpPr>
        <p:spPr/>
        <p:txBody>
          <a:bodyPr/>
          <a:lstStyle/>
          <a:p>
            <a:fld id="{0FE3CB79-E269-4105-BCA0-9771559BC902}" type="slidenum">
              <a:rPr lang="en-CA" smtClean="0"/>
              <a:t>40</a:t>
            </a:fld>
            <a:endParaRPr lang="en-CA"/>
          </a:p>
        </p:txBody>
      </p:sp>
    </p:spTree>
    <p:extLst>
      <p:ext uri="{BB962C8B-B14F-4D97-AF65-F5344CB8AC3E}">
        <p14:creationId xmlns:p14="http://schemas.microsoft.com/office/powerpoint/2010/main" val="3108167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D6776-DB99-2188-4BF4-5A39A2204B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22B64-FEA9-B199-AB0A-CA5966CE71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C0D8C4-4003-282F-E616-CC99FC04A002}"/>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E495CDC-15A7-BE70-18F2-69A852AE8DAA}"/>
              </a:ext>
            </a:extLst>
          </p:cNvPr>
          <p:cNvSpPr>
            <a:spLocks noGrp="1"/>
          </p:cNvSpPr>
          <p:nvPr>
            <p:ph type="sldNum" sz="quarter" idx="5"/>
          </p:nvPr>
        </p:nvSpPr>
        <p:spPr/>
        <p:txBody>
          <a:bodyPr/>
          <a:lstStyle/>
          <a:p>
            <a:fld id="{0FE3CB79-E269-4105-BCA0-9771559BC902}" type="slidenum">
              <a:rPr lang="en-CA" smtClean="0"/>
              <a:t>41</a:t>
            </a:fld>
            <a:endParaRPr lang="en-CA"/>
          </a:p>
        </p:txBody>
      </p:sp>
    </p:spTree>
    <p:extLst>
      <p:ext uri="{BB962C8B-B14F-4D97-AF65-F5344CB8AC3E}">
        <p14:creationId xmlns:p14="http://schemas.microsoft.com/office/powerpoint/2010/main" val="819307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ACE39-02F6-F78C-55A8-AF2E7B27C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96A384-F170-F3D6-BCDC-C9561CF9BC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964C0A-0A1A-20E1-7D1C-5E8AE5765EE6}"/>
              </a:ext>
            </a:extLst>
          </p:cNvPr>
          <p:cNvSpPr>
            <a:spLocks noGrp="1"/>
          </p:cNvSpPr>
          <p:nvPr>
            <p:ph type="body" idx="1"/>
          </p:nvPr>
        </p:nvSpPr>
        <p:spPr/>
        <p:txBody>
          <a:bodyPr/>
          <a:lstStyle/>
          <a:p>
            <a:r>
              <a:rPr lang="en-US">
                <a:latin typeface="Calibri"/>
                <a:ea typeface="Calibri"/>
                <a:cs typeface="Calibri"/>
              </a:rPr>
              <a:t>https://www.sciencedirect.com/science/article/pii/S0263931917301345 -&gt; McBurney’s Point image [9]</a:t>
            </a:r>
          </a:p>
        </p:txBody>
      </p:sp>
      <p:sp>
        <p:nvSpPr>
          <p:cNvPr id="4" name="Slide Number Placeholder 3">
            <a:extLst>
              <a:ext uri="{FF2B5EF4-FFF2-40B4-BE49-F238E27FC236}">
                <a16:creationId xmlns:a16="http://schemas.microsoft.com/office/drawing/2014/main" id="{F7F265C8-13E5-73CC-243B-CBDFB8351DF2}"/>
              </a:ext>
            </a:extLst>
          </p:cNvPr>
          <p:cNvSpPr>
            <a:spLocks noGrp="1"/>
          </p:cNvSpPr>
          <p:nvPr>
            <p:ph type="sldNum" sz="quarter" idx="5"/>
          </p:nvPr>
        </p:nvSpPr>
        <p:spPr/>
        <p:txBody>
          <a:bodyPr/>
          <a:lstStyle/>
          <a:p>
            <a:fld id="{0FE3CB79-E269-4105-BCA0-9771559BC902}" type="slidenum">
              <a:rPr lang="en-CA" smtClean="0"/>
              <a:t>43</a:t>
            </a:fld>
            <a:endParaRPr lang="en-CA"/>
          </a:p>
        </p:txBody>
      </p:sp>
    </p:spTree>
    <p:extLst>
      <p:ext uri="{BB962C8B-B14F-4D97-AF65-F5344CB8AC3E}">
        <p14:creationId xmlns:p14="http://schemas.microsoft.com/office/powerpoint/2010/main" val="6366085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8D84-803A-02E4-EAC5-CD96A6482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087873-2BD1-A5D7-8EBA-BF297674E1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E92E26-58FA-D856-85E9-3243451DD49A}"/>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866F85E-8DAA-C52C-11AF-EB33C1F1E797}"/>
              </a:ext>
            </a:extLst>
          </p:cNvPr>
          <p:cNvSpPr>
            <a:spLocks noGrp="1"/>
          </p:cNvSpPr>
          <p:nvPr>
            <p:ph type="sldNum" sz="quarter" idx="5"/>
          </p:nvPr>
        </p:nvSpPr>
        <p:spPr/>
        <p:txBody>
          <a:bodyPr/>
          <a:lstStyle/>
          <a:p>
            <a:fld id="{0FE3CB79-E269-4105-BCA0-9771559BC902}" type="slidenum">
              <a:rPr lang="en-CA" smtClean="0"/>
              <a:t>44</a:t>
            </a:fld>
            <a:endParaRPr lang="en-CA"/>
          </a:p>
        </p:txBody>
      </p:sp>
    </p:spTree>
    <p:extLst>
      <p:ext uri="{BB962C8B-B14F-4D97-AF65-F5344CB8AC3E}">
        <p14:creationId xmlns:p14="http://schemas.microsoft.com/office/powerpoint/2010/main" val="739629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CCA41-D5A1-69B2-2A7F-3466F78BC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F676F-05E3-4D18-658B-4BAC3D824A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AD64B8-5233-8FF3-CD4E-C3A263A2EE99}"/>
              </a:ext>
            </a:extLst>
          </p:cNvPr>
          <p:cNvSpPr>
            <a:spLocks noGrp="1"/>
          </p:cNvSpPr>
          <p:nvPr>
            <p:ph type="body" idx="1"/>
          </p:nvPr>
        </p:nvSpPr>
        <p:spPr/>
        <p:txBody>
          <a:bodyPr/>
          <a:lstStyle/>
          <a:p>
            <a:r>
              <a:rPr lang="en-US"/>
              <a:t>[10] https://pmc.ncbi.nlm.nih.gov/articles/PMC4805616/ Ultrasound IMAGA -&gt; </a:t>
            </a:r>
            <a:r>
              <a:rPr lang="en-US" sz="1300"/>
              <a:t>Longitudinal (</a:t>
            </a:r>
            <a:r>
              <a:rPr lang="en-US" sz="1300" b="1"/>
              <a:t>a</a:t>
            </a:r>
            <a:r>
              <a:rPr lang="en-US" sz="1300"/>
              <a:t>) real-time US scan of acute appendicitis with thickening of the wall (</a:t>
            </a:r>
            <a:r>
              <a:rPr lang="en-US" sz="1300" i="1"/>
              <a:t>crosses 2</a:t>
            </a:r>
            <a:r>
              <a:rPr lang="en-US" sz="1300"/>
              <a:t>), target–sign, diameter &gt; 6 mm (</a:t>
            </a:r>
            <a:r>
              <a:rPr lang="en-US" sz="1300" i="1"/>
              <a:t>crosses 1</a:t>
            </a:r>
            <a:r>
              <a:rPr lang="en-US" sz="1300"/>
              <a:t>) and free fluid surrounding the appendix (+)</a:t>
            </a:r>
            <a:endParaRPr lang="en-US"/>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F032386-4627-7627-76CC-55ABC968FBAD}"/>
              </a:ext>
            </a:extLst>
          </p:cNvPr>
          <p:cNvSpPr>
            <a:spLocks noGrp="1"/>
          </p:cNvSpPr>
          <p:nvPr>
            <p:ph type="sldNum" sz="quarter" idx="5"/>
          </p:nvPr>
        </p:nvSpPr>
        <p:spPr/>
        <p:txBody>
          <a:bodyPr/>
          <a:lstStyle/>
          <a:p>
            <a:fld id="{0FE3CB79-E269-4105-BCA0-9771559BC902}" type="slidenum">
              <a:rPr lang="en-CA" smtClean="0"/>
              <a:t>45</a:t>
            </a:fld>
            <a:endParaRPr lang="en-CA"/>
          </a:p>
        </p:txBody>
      </p:sp>
    </p:spTree>
    <p:extLst>
      <p:ext uri="{BB962C8B-B14F-4D97-AF65-F5344CB8AC3E}">
        <p14:creationId xmlns:p14="http://schemas.microsoft.com/office/powerpoint/2010/main" val="25737009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93F00-3B29-E0B8-C4D5-C2B353996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18BA97-C1DD-C42B-AFF8-70F8530756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EA72A3-EECA-0B08-0127-51B0117685C4}"/>
              </a:ext>
            </a:extLst>
          </p:cNvPr>
          <p:cNvSpPr>
            <a:spLocks noGrp="1"/>
          </p:cNvSpPr>
          <p:nvPr>
            <p:ph type="body" idx="1"/>
          </p:nvPr>
        </p:nvSpPr>
        <p:spPr/>
        <p:txBody>
          <a:bodyPr/>
          <a:lstStyle/>
          <a:p>
            <a:r>
              <a:rPr lang="en-US">
                <a:latin typeface="Calibri"/>
                <a:ea typeface="Calibri"/>
                <a:cs typeface="Calibri"/>
              </a:rPr>
              <a:t>https://jamanetwork.com/journals/jamasurgery/fullarticle/2817649     [11]</a:t>
            </a:r>
          </a:p>
          <a:p>
            <a:r>
              <a:rPr lang="en-US">
                <a:latin typeface="Calibri"/>
                <a:ea typeface="Calibri"/>
                <a:cs typeface="Calibri"/>
              </a:rPr>
              <a:t>Might have to cite </a:t>
            </a:r>
            <a:r>
              <a:rPr lang="en-US" err="1">
                <a:latin typeface="Calibri"/>
                <a:ea typeface="Calibri"/>
                <a:cs typeface="Calibri"/>
              </a:rPr>
              <a:t>lec</a:t>
            </a:r>
            <a:r>
              <a:rPr lang="en-US">
                <a:latin typeface="Calibri"/>
                <a:ea typeface="Calibri"/>
                <a:cs typeface="Calibri"/>
              </a:rPr>
              <a:t> notes/slides   [7]</a:t>
            </a:r>
          </a:p>
        </p:txBody>
      </p:sp>
      <p:sp>
        <p:nvSpPr>
          <p:cNvPr id="4" name="Slide Number Placeholder 3">
            <a:extLst>
              <a:ext uri="{FF2B5EF4-FFF2-40B4-BE49-F238E27FC236}">
                <a16:creationId xmlns:a16="http://schemas.microsoft.com/office/drawing/2014/main" id="{FE226CCD-E8A1-B497-FD29-E92AF49DF1C4}"/>
              </a:ext>
            </a:extLst>
          </p:cNvPr>
          <p:cNvSpPr>
            <a:spLocks noGrp="1"/>
          </p:cNvSpPr>
          <p:nvPr>
            <p:ph type="sldNum" sz="quarter" idx="5"/>
          </p:nvPr>
        </p:nvSpPr>
        <p:spPr/>
        <p:txBody>
          <a:bodyPr/>
          <a:lstStyle/>
          <a:p>
            <a:fld id="{0FE3CB79-E269-4105-BCA0-9771559BC902}" type="slidenum">
              <a:rPr lang="en-CA" smtClean="0"/>
              <a:t>47</a:t>
            </a:fld>
            <a:endParaRPr lang="en-CA"/>
          </a:p>
        </p:txBody>
      </p:sp>
    </p:spTree>
    <p:extLst>
      <p:ext uri="{BB962C8B-B14F-4D97-AF65-F5344CB8AC3E}">
        <p14:creationId xmlns:p14="http://schemas.microsoft.com/office/powerpoint/2010/main" val="4214841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E3CB79-E269-4105-BCA0-9771559BC902}" type="slidenum">
              <a:rPr lang="en-CA" smtClean="0"/>
              <a:t>6</a:t>
            </a:fld>
            <a:endParaRPr lang="en-CA"/>
          </a:p>
        </p:txBody>
      </p:sp>
    </p:spTree>
    <p:extLst>
      <p:ext uri="{BB962C8B-B14F-4D97-AF65-F5344CB8AC3E}">
        <p14:creationId xmlns:p14="http://schemas.microsoft.com/office/powerpoint/2010/main" val="2664128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D5DD0-145A-9388-32A3-F5F2EA8751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9C3C35-ED7E-A51C-A41F-19C641F1E2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6E6717-89B6-A942-0A8B-95662C2A42D6}"/>
              </a:ext>
            </a:extLst>
          </p:cNvPr>
          <p:cNvSpPr>
            <a:spLocks noGrp="1"/>
          </p:cNvSpPr>
          <p:nvPr>
            <p:ph type="body" idx="1"/>
          </p:nvPr>
        </p:nvSpPr>
        <p:spPr/>
        <p:txBody>
          <a:bodyPr/>
          <a:lstStyle/>
          <a:p>
            <a:r>
              <a:rPr lang="en-US">
                <a:latin typeface="Calibri"/>
                <a:ea typeface="Calibri"/>
                <a:cs typeface="Calibri"/>
              </a:rPr>
              <a:t>Cite lecture notes for it -&gt; Andrews stuff [7]</a:t>
            </a:r>
          </a:p>
        </p:txBody>
      </p:sp>
      <p:sp>
        <p:nvSpPr>
          <p:cNvPr id="4" name="Slide Number Placeholder 3">
            <a:extLst>
              <a:ext uri="{FF2B5EF4-FFF2-40B4-BE49-F238E27FC236}">
                <a16:creationId xmlns:a16="http://schemas.microsoft.com/office/drawing/2014/main" id="{E7308C0D-3D59-5C19-7A7C-A4E52DADED6C}"/>
              </a:ext>
            </a:extLst>
          </p:cNvPr>
          <p:cNvSpPr>
            <a:spLocks noGrp="1"/>
          </p:cNvSpPr>
          <p:nvPr>
            <p:ph type="sldNum" sz="quarter" idx="5"/>
          </p:nvPr>
        </p:nvSpPr>
        <p:spPr/>
        <p:txBody>
          <a:bodyPr/>
          <a:lstStyle/>
          <a:p>
            <a:fld id="{0FE3CB79-E269-4105-BCA0-9771559BC902}" type="slidenum">
              <a:rPr lang="en-CA" smtClean="0"/>
              <a:t>48</a:t>
            </a:fld>
            <a:endParaRPr lang="en-CA"/>
          </a:p>
        </p:txBody>
      </p:sp>
    </p:spTree>
    <p:extLst>
      <p:ext uri="{BB962C8B-B14F-4D97-AF65-F5344CB8AC3E}">
        <p14:creationId xmlns:p14="http://schemas.microsoft.com/office/powerpoint/2010/main" val="26899451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3CFBC-AF54-46D3-D22E-B8393DC82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6C9C6B-7617-B085-CCED-00EAD767D5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FD44F4-E8C7-719D-586C-209BD56DFEE5}"/>
              </a:ext>
            </a:extLst>
          </p:cNvPr>
          <p:cNvSpPr>
            <a:spLocks noGrp="1"/>
          </p:cNvSpPr>
          <p:nvPr>
            <p:ph type="body" idx="1"/>
          </p:nvPr>
        </p:nvSpPr>
        <p:spPr/>
        <p:txBody>
          <a:bodyPr/>
          <a:lstStyle/>
          <a:p>
            <a:r>
              <a:rPr lang="en-US"/>
              <a:t>https://my.clevelandclinic.org/health/diseases/8095-appendicitis    [12]</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0F4BCD0-A647-F55D-2B5D-23D4B86F2655}"/>
              </a:ext>
            </a:extLst>
          </p:cNvPr>
          <p:cNvSpPr>
            <a:spLocks noGrp="1"/>
          </p:cNvSpPr>
          <p:nvPr>
            <p:ph type="sldNum" sz="quarter" idx="5"/>
          </p:nvPr>
        </p:nvSpPr>
        <p:spPr/>
        <p:txBody>
          <a:bodyPr/>
          <a:lstStyle/>
          <a:p>
            <a:fld id="{0FE3CB79-E269-4105-BCA0-9771559BC902}" type="slidenum">
              <a:rPr lang="en-CA" smtClean="0"/>
              <a:t>49</a:t>
            </a:fld>
            <a:endParaRPr lang="en-CA"/>
          </a:p>
        </p:txBody>
      </p:sp>
    </p:spTree>
    <p:extLst>
      <p:ext uri="{BB962C8B-B14F-4D97-AF65-F5344CB8AC3E}">
        <p14:creationId xmlns:p14="http://schemas.microsoft.com/office/powerpoint/2010/main" val="18927625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A8444-E5D8-21F6-D030-2E975BD404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C5FD8-AE60-A65D-5A64-60A9C33274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772547E-EA42-817D-0584-81D95144B41F}"/>
              </a:ext>
            </a:extLst>
          </p:cNvPr>
          <p:cNvSpPr>
            <a:spLocks noGrp="1"/>
          </p:cNvSpPr>
          <p:nvPr>
            <p:ph type="body" idx="1"/>
          </p:nvPr>
        </p:nvSpPr>
        <p:spPr/>
        <p:txBody>
          <a:bodyPr/>
          <a:lstStyle/>
          <a:p>
            <a:r>
              <a:rPr lang="en-US">
                <a:latin typeface="Calibri"/>
                <a:ea typeface="Calibri"/>
                <a:cs typeface="Calibri"/>
              </a:rPr>
              <a:t>https://my.clevelandclinic.org/health/diseases/8095-appendicitis   [12]</a:t>
            </a:r>
          </a:p>
        </p:txBody>
      </p:sp>
      <p:sp>
        <p:nvSpPr>
          <p:cNvPr id="4" name="Slide Number Placeholder 3">
            <a:extLst>
              <a:ext uri="{FF2B5EF4-FFF2-40B4-BE49-F238E27FC236}">
                <a16:creationId xmlns:a16="http://schemas.microsoft.com/office/drawing/2014/main" id="{CBC484B9-49B6-7900-8483-A23E8DDCBB81}"/>
              </a:ext>
            </a:extLst>
          </p:cNvPr>
          <p:cNvSpPr>
            <a:spLocks noGrp="1"/>
          </p:cNvSpPr>
          <p:nvPr>
            <p:ph type="sldNum" sz="quarter" idx="5"/>
          </p:nvPr>
        </p:nvSpPr>
        <p:spPr/>
        <p:txBody>
          <a:bodyPr/>
          <a:lstStyle/>
          <a:p>
            <a:fld id="{0FE3CB79-E269-4105-BCA0-9771559BC902}" type="slidenum">
              <a:rPr lang="en-CA" smtClean="0"/>
              <a:t>50</a:t>
            </a:fld>
            <a:endParaRPr lang="en-CA"/>
          </a:p>
        </p:txBody>
      </p:sp>
    </p:spTree>
    <p:extLst>
      <p:ext uri="{BB962C8B-B14F-4D97-AF65-F5344CB8AC3E}">
        <p14:creationId xmlns:p14="http://schemas.microsoft.com/office/powerpoint/2010/main" val="36983466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7E1D0-BB85-FDCD-F08C-9994ABE63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73854-BC11-33A8-5CF4-8F5ED9E69E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652302-05C7-2438-FC9C-8A75DA46BE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A9F5AD-B58E-3200-1B0D-BE9B7E3F7609}"/>
              </a:ext>
            </a:extLst>
          </p:cNvPr>
          <p:cNvSpPr>
            <a:spLocks noGrp="1"/>
          </p:cNvSpPr>
          <p:nvPr>
            <p:ph type="sldNum" sz="quarter" idx="5"/>
          </p:nvPr>
        </p:nvSpPr>
        <p:spPr/>
        <p:txBody>
          <a:bodyPr/>
          <a:lstStyle/>
          <a:p>
            <a:fld id="{0FE3CB79-E269-4105-BCA0-9771559BC902}" type="slidenum">
              <a:rPr lang="en-CA" smtClean="0"/>
              <a:t>51</a:t>
            </a:fld>
            <a:endParaRPr lang="en-CA"/>
          </a:p>
        </p:txBody>
      </p:sp>
    </p:spTree>
    <p:extLst>
      <p:ext uri="{BB962C8B-B14F-4D97-AF65-F5344CB8AC3E}">
        <p14:creationId xmlns:p14="http://schemas.microsoft.com/office/powerpoint/2010/main" val="3608033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5A0C4-CB30-F788-C4BC-5740366AA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53FE5-64E6-72AF-A26C-55C1FAA651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823AAA-0503-5F7B-C64E-3EE11BE91866}"/>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21BFD948-5CFA-56E5-CD54-71E874C37539}"/>
              </a:ext>
            </a:extLst>
          </p:cNvPr>
          <p:cNvSpPr>
            <a:spLocks noGrp="1"/>
          </p:cNvSpPr>
          <p:nvPr>
            <p:ph type="sldNum" sz="quarter" idx="5"/>
          </p:nvPr>
        </p:nvSpPr>
        <p:spPr/>
        <p:txBody>
          <a:bodyPr/>
          <a:lstStyle/>
          <a:p>
            <a:fld id="{0FE3CB79-E269-4105-BCA0-9771559BC902}" type="slidenum">
              <a:rPr lang="en-CA" smtClean="0"/>
              <a:t>52</a:t>
            </a:fld>
            <a:endParaRPr lang="en-CA"/>
          </a:p>
        </p:txBody>
      </p:sp>
    </p:spTree>
    <p:extLst>
      <p:ext uri="{BB962C8B-B14F-4D97-AF65-F5344CB8AC3E}">
        <p14:creationId xmlns:p14="http://schemas.microsoft.com/office/powerpoint/2010/main" val="19466747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79287-FA2B-3C72-901F-58C70ED602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100B9-18C6-5DF1-FE31-C8F7AF48A6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C4B6F9-FDB5-A4C4-3A32-029C587FB2C4}"/>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2C668E5-5B3F-FA61-0C5F-CE13A8E4835A}"/>
              </a:ext>
            </a:extLst>
          </p:cNvPr>
          <p:cNvSpPr>
            <a:spLocks noGrp="1"/>
          </p:cNvSpPr>
          <p:nvPr>
            <p:ph type="sldNum" sz="quarter" idx="5"/>
          </p:nvPr>
        </p:nvSpPr>
        <p:spPr/>
        <p:txBody>
          <a:bodyPr/>
          <a:lstStyle/>
          <a:p>
            <a:fld id="{0FE3CB79-E269-4105-BCA0-9771559BC902}" type="slidenum">
              <a:rPr lang="en-CA" smtClean="0"/>
              <a:t>53</a:t>
            </a:fld>
            <a:endParaRPr lang="en-CA"/>
          </a:p>
        </p:txBody>
      </p:sp>
    </p:spTree>
    <p:extLst>
      <p:ext uri="{BB962C8B-B14F-4D97-AF65-F5344CB8AC3E}">
        <p14:creationId xmlns:p14="http://schemas.microsoft.com/office/powerpoint/2010/main" val="13084427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2775D-2ADC-10E6-547E-1BB566BC1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7EB15A-2B1B-A9F7-38CD-3460734B60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5588F8-90A2-E540-4054-43000FB5AF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6A19E3-091B-E588-AE8C-CD2CC7E6020A}"/>
              </a:ext>
            </a:extLst>
          </p:cNvPr>
          <p:cNvSpPr>
            <a:spLocks noGrp="1"/>
          </p:cNvSpPr>
          <p:nvPr>
            <p:ph type="sldNum" sz="quarter" idx="5"/>
          </p:nvPr>
        </p:nvSpPr>
        <p:spPr/>
        <p:txBody>
          <a:bodyPr/>
          <a:lstStyle/>
          <a:p>
            <a:fld id="{0FE3CB79-E269-4105-BCA0-9771559BC902}" type="slidenum">
              <a:rPr lang="en-CA" smtClean="0"/>
              <a:t>54</a:t>
            </a:fld>
            <a:endParaRPr lang="en-CA"/>
          </a:p>
        </p:txBody>
      </p:sp>
    </p:spTree>
    <p:extLst>
      <p:ext uri="{BB962C8B-B14F-4D97-AF65-F5344CB8AC3E}">
        <p14:creationId xmlns:p14="http://schemas.microsoft.com/office/powerpoint/2010/main" val="17914949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F5BEE-6FB4-BCBE-FE81-EC2EBD671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2A80E-665B-E30D-D7FF-C02ADC0E78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5C94F7-019C-7B15-5ABB-C8C9F908B4E6}"/>
              </a:ext>
            </a:extLst>
          </p:cNvPr>
          <p:cNvSpPr>
            <a:spLocks noGrp="1"/>
          </p:cNvSpPr>
          <p:nvPr>
            <p:ph type="body" idx="1"/>
          </p:nvPr>
        </p:nvSpPr>
        <p:spPr/>
        <p:txBody>
          <a:bodyPr/>
          <a:lstStyle/>
          <a:p>
            <a:r>
              <a:rPr lang="en-US">
                <a:latin typeface="Calibri"/>
                <a:ea typeface="Calibri"/>
                <a:cs typeface="Calibri"/>
              </a:rPr>
              <a:t>Lifestyle</a:t>
            </a:r>
            <a:endParaRPr lang="en-US"/>
          </a:p>
        </p:txBody>
      </p:sp>
      <p:sp>
        <p:nvSpPr>
          <p:cNvPr id="4" name="Slide Number Placeholder 3">
            <a:extLst>
              <a:ext uri="{FF2B5EF4-FFF2-40B4-BE49-F238E27FC236}">
                <a16:creationId xmlns:a16="http://schemas.microsoft.com/office/drawing/2014/main" id="{59C76424-B5DE-1D8C-9FB8-B137C228A4F9}"/>
              </a:ext>
            </a:extLst>
          </p:cNvPr>
          <p:cNvSpPr>
            <a:spLocks noGrp="1"/>
          </p:cNvSpPr>
          <p:nvPr>
            <p:ph type="sldNum" sz="quarter" idx="5"/>
          </p:nvPr>
        </p:nvSpPr>
        <p:spPr/>
        <p:txBody>
          <a:bodyPr/>
          <a:lstStyle/>
          <a:p>
            <a:fld id="{0FE3CB79-E269-4105-BCA0-9771559BC902}" type="slidenum">
              <a:rPr lang="en-CA" smtClean="0"/>
              <a:t>55</a:t>
            </a:fld>
            <a:endParaRPr lang="en-CA"/>
          </a:p>
        </p:txBody>
      </p:sp>
    </p:spTree>
    <p:extLst>
      <p:ext uri="{BB962C8B-B14F-4D97-AF65-F5344CB8AC3E}">
        <p14:creationId xmlns:p14="http://schemas.microsoft.com/office/powerpoint/2010/main" val="16688789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CA90A-B166-A691-E028-439F0B4845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B601E-85D0-3903-2D94-3BA74988A7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81B652-AA04-AF1D-C272-05B3E79DB3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E1B2AD-D338-28ED-9A0E-A2EDB0467749}"/>
              </a:ext>
            </a:extLst>
          </p:cNvPr>
          <p:cNvSpPr>
            <a:spLocks noGrp="1"/>
          </p:cNvSpPr>
          <p:nvPr>
            <p:ph type="sldNum" sz="quarter" idx="5"/>
          </p:nvPr>
        </p:nvSpPr>
        <p:spPr/>
        <p:txBody>
          <a:bodyPr/>
          <a:lstStyle/>
          <a:p>
            <a:fld id="{0FE3CB79-E269-4105-BCA0-9771559BC902}" type="slidenum">
              <a:rPr lang="en-CA" smtClean="0"/>
              <a:t>56</a:t>
            </a:fld>
            <a:endParaRPr lang="en-CA"/>
          </a:p>
        </p:txBody>
      </p:sp>
    </p:spTree>
    <p:extLst>
      <p:ext uri="{BB962C8B-B14F-4D97-AF65-F5344CB8AC3E}">
        <p14:creationId xmlns:p14="http://schemas.microsoft.com/office/powerpoint/2010/main" val="28194088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D4703-7544-0EE5-315E-74C2EEAA6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8AA08-311E-EFE7-B96E-3A2C92B3B3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088552-794A-0936-4943-5468160F2EB3}"/>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5AEC9CB-2634-A5A6-AA6A-1CED78D10DA9}"/>
              </a:ext>
            </a:extLst>
          </p:cNvPr>
          <p:cNvSpPr>
            <a:spLocks noGrp="1"/>
          </p:cNvSpPr>
          <p:nvPr>
            <p:ph type="sldNum" sz="quarter" idx="5"/>
          </p:nvPr>
        </p:nvSpPr>
        <p:spPr/>
        <p:txBody>
          <a:bodyPr/>
          <a:lstStyle/>
          <a:p>
            <a:fld id="{0FE3CB79-E269-4105-BCA0-9771559BC902}" type="slidenum">
              <a:rPr lang="en-CA" smtClean="0"/>
              <a:t>57</a:t>
            </a:fld>
            <a:endParaRPr lang="en-CA"/>
          </a:p>
        </p:txBody>
      </p:sp>
    </p:spTree>
    <p:extLst>
      <p:ext uri="{BB962C8B-B14F-4D97-AF65-F5344CB8AC3E}">
        <p14:creationId xmlns:p14="http://schemas.microsoft.com/office/powerpoint/2010/main" val="326264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0971E-DC5C-DEEF-0324-0197AD129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9A93E-7B63-C48D-4096-8D0B627075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C8C54E-2F1C-5EF2-C994-3ECA359648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E14369-16E7-1946-5050-1DACBCE7A7EB}"/>
              </a:ext>
            </a:extLst>
          </p:cNvPr>
          <p:cNvSpPr>
            <a:spLocks noGrp="1"/>
          </p:cNvSpPr>
          <p:nvPr>
            <p:ph type="sldNum" sz="quarter" idx="5"/>
          </p:nvPr>
        </p:nvSpPr>
        <p:spPr/>
        <p:txBody>
          <a:bodyPr/>
          <a:lstStyle/>
          <a:p>
            <a:fld id="{0FE3CB79-E269-4105-BCA0-9771559BC902}" type="slidenum">
              <a:rPr lang="en-CA" smtClean="0"/>
              <a:t>7</a:t>
            </a:fld>
            <a:endParaRPr lang="en-CA"/>
          </a:p>
        </p:txBody>
      </p:sp>
    </p:spTree>
    <p:extLst>
      <p:ext uri="{BB962C8B-B14F-4D97-AF65-F5344CB8AC3E}">
        <p14:creationId xmlns:p14="http://schemas.microsoft.com/office/powerpoint/2010/main" val="30002521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5749-C2D4-7BAA-7E17-493FCE67C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2A04E1-196D-F924-7F02-D07D1FCE69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D86B6B2-6317-9C7C-7C0E-D2EF047ABEB8}"/>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5BF3B258-2163-E473-56B8-B0C810A765BB}"/>
              </a:ext>
            </a:extLst>
          </p:cNvPr>
          <p:cNvSpPr>
            <a:spLocks noGrp="1"/>
          </p:cNvSpPr>
          <p:nvPr>
            <p:ph type="sldNum" sz="quarter" idx="5"/>
          </p:nvPr>
        </p:nvSpPr>
        <p:spPr/>
        <p:txBody>
          <a:bodyPr/>
          <a:lstStyle/>
          <a:p>
            <a:fld id="{0FE3CB79-E269-4105-BCA0-9771559BC902}" type="slidenum">
              <a:rPr lang="en-CA" smtClean="0"/>
              <a:t>59</a:t>
            </a:fld>
            <a:endParaRPr lang="en-CA"/>
          </a:p>
        </p:txBody>
      </p:sp>
    </p:spTree>
    <p:extLst>
      <p:ext uri="{BB962C8B-B14F-4D97-AF65-F5344CB8AC3E}">
        <p14:creationId xmlns:p14="http://schemas.microsoft.com/office/powerpoint/2010/main" val="41056294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C191-A2E2-8C9B-BBAB-2BB886FCE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28B6A-EA74-EE96-0ECC-3A282169D3F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E55963-6B1B-08E8-B451-AF1085702DAC}"/>
              </a:ext>
            </a:extLst>
          </p:cNvPr>
          <p:cNvSpPr>
            <a:spLocks noGrp="1"/>
          </p:cNvSpPr>
          <p:nvPr>
            <p:ph type="body" idx="1"/>
          </p:nvPr>
        </p:nvSpPr>
        <p:spPr/>
        <p:txBody>
          <a:bodyPr/>
          <a:lstStyle/>
          <a:p>
            <a:r>
              <a:rPr lang="en-US" err="1">
                <a:latin typeface="Calibri"/>
                <a:ea typeface="Calibri"/>
                <a:cs typeface="Calibri"/>
              </a:rPr>
              <a:t>Lec</a:t>
            </a:r>
            <a:r>
              <a:rPr lang="en-US">
                <a:latin typeface="Calibri"/>
                <a:ea typeface="Calibri"/>
                <a:cs typeface="Calibri"/>
              </a:rPr>
              <a:t> Slides [6]</a:t>
            </a:r>
          </a:p>
        </p:txBody>
      </p:sp>
      <p:sp>
        <p:nvSpPr>
          <p:cNvPr id="4" name="Slide Number Placeholder 3">
            <a:extLst>
              <a:ext uri="{FF2B5EF4-FFF2-40B4-BE49-F238E27FC236}">
                <a16:creationId xmlns:a16="http://schemas.microsoft.com/office/drawing/2014/main" id="{B77B22A2-F651-467E-E683-8FD6BFD6F72A}"/>
              </a:ext>
            </a:extLst>
          </p:cNvPr>
          <p:cNvSpPr>
            <a:spLocks noGrp="1"/>
          </p:cNvSpPr>
          <p:nvPr>
            <p:ph type="sldNum" sz="quarter" idx="5"/>
          </p:nvPr>
        </p:nvSpPr>
        <p:spPr/>
        <p:txBody>
          <a:bodyPr/>
          <a:lstStyle/>
          <a:p>
            <a:fld id="{0FE3CB79-E269-4105-BCA0-9771559BC902}" type="slidenum">
              <a:rPr lang="en-CA" smtClean="0"/>
              <a:t>60</a:t>
            </a:fld>
            <a:endParaRPr lang="en-CA"/>
          </a:p>
        </p:txBody>
      </p:sp>
    </p:spTree>
    <p:extLst>
      <p:ext uri="{BB962C8B-B14F-4D97-AF65-F5344CB8AC3E}">
        <p14:creationId xmlns:p14="http://schemas.microsoft.com/office/powerpoint/2010/main" val="2000232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76D0B-4C58-1BD8-CB80-F24281A09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7632D0-B3EF-D366-4869-00ABB3263C2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5758E0E-F5E4-C354-A101-6136C4FEB140}"/>
              </a:ext>
            </a:extLst>
          </p:cNvPr>
          <p:cNvSpPr>
            <a:spLocks noGrp="1"/>
          </p:cNvSpPr>
          <p:nvPr>
            <p:ph type="body" idx="1"/>
          </p:nvPr>
        </p:nvSpPr>
        <p:spPr/>
        <p:txBody>
          <a:bodyPr/>
          <a:lstStyle/>
          <a:p>
            <a:r>
              <a:rPr lang="en-US"/>
              <a:t>https://pmc.ncbi.nlm.nih.gov/articles/PMC7664754/#f9-dir-26-6-546 [13]</a:t>
            </a:r>
          </a:p>
        </p:txBody>
      </p:sp>
      <p:sp>
        <p:nvSpPr>
          <p:cNvPr id="4" name="Slide Number Placeholder 3">
            <a:extLst>
              <a:ext uri="{FF2B5EF4-FFF2-40B4-BE49-F238E27FC236}">
                <a16:creationId xmlns:a16="http://schemas.microsoft.com/office/drawing/2014/main" id="{E001F260-DA8B-FDCB-F3C0-727F7D8F19DF}"/>
              </a:ext>
            </a:extLst>
          </p:cNvPr>
          <p:cNvSpPr>
            <a:spLocks noGrp="1"/>
          </p:cNvSpPr>
          <p:nvPr>
            <p:ph type="sldNum" sz="quarter" idx="5"/>
          </p:nvPr>
        </p:nvSpPr>
        <p:spPr/>
        <p:txBody>
          <a:bodyPr/>
          <a:lstStyle/>
          <a:p>
            <a:fld id="{0FE3CB79-E269-4105-BCA0-9771559BC902}" type="slidenum">
              <a:rPr lang="en-CA" smtClean="0"/>
              <a:t>61</a:t>
            </a:fld>
            <a:endParaRPr lang="en-CA"/>
          </a:p>
        </p:txBody>
      </p:sp>
    </p:spTree>
    <p:extLst>
      <p:ext uri="{BB962C8B-B14F-4D97-AF65-F5344CB8AC3E}">
        <p14:creationId xmlns:p14="http://schemas.microsoft.com/office/powerpoint/2010/main" val="17972215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8A171-779D-FB33-B074-D2E63091E6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D8353A-365D-A03B-A11E-C635BC330B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68EC7A-3310-1332-9CE6-3FBB347DABDE}"/>
              </a:ext>
            </a:extLst>
          </p:cNvPr>
          <p:cNvSpPr>
            <a:spLocks noGrp="1"/>
          </p:cNvSpPr>
          <p:nvPr>
            <p:ph type="body" idx="1"/>
          </p:nvPr>
        </p:nvSpPr>
        <p:spPr/>
        <p:txBody>
          <a:bodyPr/>
          <a:lstStyle/>
          <a:p>
            <a:pPr defTabSz="966612">
              <a:defRPr/>
            </a:pPr>
            <a:r>
              <a:rPr lang="en-US">
                <a:latin typeface="Calibri"/>
                <a:ea typeface="Calibri"/>
                <a:cs typeface="Calibri"/>
              </a:rPr>
              <a:t>https://jamanetwork.com/journals/jamasurgery/fullarticle/2817649 [11]</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01D469AB-F3A8-AA82-04EF-CFA34F562BA1}"/>
              </a:ext>
            </a:extLst>
          </p:cNvPr>
          <p:cNvSpPr>
            <a:spLocks noGrp="1"/>
          </p:cNvSpPr>
          <p:nvPr>
            <p:ph type="sldNum" sz="quarter" idx="5"/>
          </p:nvPr>
        </p:nvSpPr>
        <p:spPr/>
        <p:txBody>
          <a:bodyPr/>
          <a:lstStyle/>
          <a:p>
            <a:fld id="{0FE3CB79-E269-4105-BCA0-9771559BC902}" type="slidenum">
              <a:rPr lang="en-CA" smtClean="0"/>
              <a:t>63</a:t>
            </a:fld>
            <a:endParaRPr lang="en-CA"/>
          </a:p>
        </p:txBody>
      </p:sp>
    </p:spTree>
    <p:extLst>
      <p:ext uri="{BB962C8B-B14F-4D97-AF65-F5344CB8AC3E}">
        <p14:creationId xmlns:p14="http://schemas.microsoft.com/office/powerpoint/2010/main" val="29553847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13E65-28CF-573B-FA05-4E63A43CB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25CC00-3632-7714-8D57-263CD33F02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DC2576-FE10-B45F-9C57-001B4B3BD4A1}"/>
              </a:ext>
            </a:extLst>
          </p:cNvPr>
          <p:cNvSpPr>
            <a:spLocks noGrp="1"/>
          </p:cNvSpPr>
          <p:nvPr>
            <p:ph type="body" idx="1"/>
          </p:nvPr>
        </p:nvSpPr>
        <p:spPr/>
        <p:txBody>
          <a:bodyPr/>
          <a:lstStyle/>
          <a:p>
            <a:pPr defTabSz="966612">
              <a:defRPr/>
            </a:pPr>
            <a:r>
              <a:rPr lang="en-US">
                <a:latin typeface="Calibri"/>
                <a:ea typeface="Calibri"/>
                <a:cs typeface="Calibri"/>
              </a:rPr>
              <a:t>Cite lecture notes for it -&gt; Andrews stuff  [7]</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4C00E292-86FC-7BD6-59FE-C128D22EDB6E}"/>
              </a:ext>
            </a:extLst>
          </p:cNvPr>
          <p:cNvSpPr>
            <a:spLocks noGrp="1"/>
          </p:cNvSpPr>
          <p:nvPr>
            <p:ph type="sldNum" sz="quarter" idx="5"/>
          </p:nvPr>
        </p:nvSpPr>
        <p:spPr/>
        <p:txBody>
          <a:bodyPr/>
          <a:lstStyle/>
          <a:p>
            <a:fld id="{0FE3CB79-E269-4105-BCA0-9771559BC902}" type="slidenum">
              <a:rPr lang="en-CA" smtClean="0"/>
              <a:t>64</a:t>
            </a:fld>
            <a:endParaRPr lang="en-CA"/>
          </a:p>
        </p:txBody>
      </p:sp>
    </p:spTree>
    <p:extLst>
      <p:ext uri="{BB962C8B-B14F-4D97-AF65-F5344CB8AC3E}">
        <p14:creationId xmlns:p14="http://schemas.microsoft.com/office/powerpoint/2010/main" val="2209576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3CA03-4F93-9912-EA95-0F713DBFA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80B553-7D04-93BE-A08F-2B9C65F8CF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AB9A2E-81DC-8E69-69A2-3FB8DBF2A85D}"/>
              </a:ext>
            </a:extLst>
          </p:cNvPr>
          <p:cNvSpPr>
            <a:spLocks noGrp="1"/>
          </p:cNvSpPr>
          <p:nvPr>
            <p:ph type="body" idx="1"/>
          </p:nvPr>
        </p:nvSpPr>
        <p:spPr/>
        <p:txBody>
          <a:bodyPr/>
          <a:lstStyle/>
          <a:p>
            <a:pPr defTabSz="966612">
              <a:defRPr/>
            </a:pPr>
            <a:r>
              <a:rPr lang="en-US"/>
              <a:t>https://my.clevelandclinic.org/health/diseases/8095-appendicitis  [12]</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8C189FB0-FE46-DBA0-C8F3-EF6C5C2D879B}"/>
              </a:ext>
            </a:extLst>
          </p:cNvPr>
          <p:cNvSpPr>
            <a:spLocks noGrp="1"/>
          </p:cNvSpPr>
          <p:nvPr>
            <p:ph type="sldNum" sz="quarter" idx="5"/>
          </p:nvPr>
        </p:nvSpPr>
        <p:spPr/>
        <p:txBody>
          <a:bodyPr/>
          <a:lstStyle/>
          <a:p>
            <a:fld id="{0FE3CB79-E269-4105-BCA0-9771559BC902}" type="slidenum">
              <a:rPr lang="en-CA" smtClean="0"/>
              <a:t>65</a:t>
            </a:fld>
            <a:endParaRPr lang="en-CA"/>
          </a:p>
        </p:txBody>
      </p:sp>
    </p:spTree>
    <p:extLst>
      <p:ext uri="{BB962C8B-B14F-4D97-AF65-F5344CB8AC3E}">
        <p14:creationId xmlns:p14="http://schemas.microsoft.com/office/powerpoint/2010/main" val="2430094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2C0D9-AF77-67F3-B90C-7D1F4B963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AC295A-20AB-25DD-DACD-7E102CCD4F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0F9E76-738F-49D7-E678-61EB4DC668D0}"/>
              </a:ext>
            </a:extLst>
          </p:cNvPr>
          <p:cNvSpPr>
            <a:spLocks noGrp="1"/>
          </p:cNvSpPr>
          <p:nvPr>
            <p:ph type="body" idx="1"/>
          </p:nvPr>
        </p:nvSpPr>
        <p:spPr/>
        <p:txBody>
          <a:bodyPr/>
          <a:lstStyle/>
          <a:p>
            <a:r>
              <a:rPr lang="en-US">
                <a:latin typeface="Calibri"/>
                <a:ea typeface="Calibri"/>
                <a:cs typeface="Calibri"/>
              </a:rPr>
              <a:t>https://jamanetwork.com/journals/jamasurgery/fullarticle/2817649 + slides    [11]</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7FB09A8D-57EA-8826-AB2E-CC23C93139E0}"/>
              </a:ext>
            </a:extLst>
          </p:cNvPr>
          <p:cNvSpPr>
            <a:spLocks noGrp="1"/>
          </p:cNvSpPr>
          <p:nvPr>
            <p:ph type="sldNum" sz="quarter" idx="5"/>
          </p:nvPr>
        </p:nvSpPr>
        <p:spPr/>
        <p:txBody>
          <a:bodyPr/>
          <a:lstStyle/>
          <a:p>
            <a:fld id="{0FE3CB79-E269-4105-BCA0-9771559BC902}" type="slidenum">
              <a:rPr lang="en-CA" smtClean="0"/>
              <a:t>66</a:t>
            </a:fld>
            <a:endParaRPr lang="en-CA"/>
          </a:p>
        </p:txBody>
      </p:sp>
    </p:spTree>
    <p:extLst>
      <p:ext uri="{BB962C8B-B14F-4D97-AF65-F5344CB8AC3E}">
        <p14:creationId xmlns:p14="http://schemas.microsoft.com/office/powerpoint/2010/main" val="37333187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E0ED9-D2D5-72F3-6076-21AB2F7D5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2A4518-3BD9-1197-F6E6-D4CCCE1047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EB9501-0E6C-2CC2-34E1-ADBC8D6E45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A00ABB-CC1E-3F62-D72D-A883F2BB0480}"/>
              </a:ext>
            </a:extLst>
          </p:cNvPr>
          <p:cNvSpPr>
            <a:spLocks noGrp="1"/>
          </p:cNvSpPr>
          <p:nvPr>
            <p:ph type="sldNum" sz="quarter" idx="5"/>
          </p:nvPr>
        </p:nvSpPr>
        <p:spPr/>
        <p:txBody>
          <a:bodyPr/>
          <a:lstStyle/>
          <a:p>
            <a:fld id="{0FE3CB79-E269-4105-BCA0-9771559BC902}" type="slidenum">
              <a:rPr lang="en-CA" smtClean="0"/>
              <a:t>67</a:t>
            </a:fld>
            <a:endParaRPr lang="en-CA"/>
          </a:p>
        </p:txBody>
      </p:sp>
    </p:spTree>
    <p:extLst>
      <p:ext uri="{BB962C8B-B14F-4D97-AF65-F5344CB8AC3E}">
        <p14:creationId xmlns:p14="http://schemas.microsoft.com/office/powerpoint/2010/main" val="23448166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E3CB79-E269-4105-BCA0-9771559BC902}" type="slidenum">
              <a:rPr lang="en-CA" smtClean="0"/>
              <a:t>68</a:t>
            </a:fld>
            <a:endParaRPr lang="en-CA"/>
          </a:p>
        </p:txBody>
      </p:sp>
    </p:spTree>
    <p:extLst>
      <p:ext uri="{BB962C8B-B14F-4D97-AF65-F5344CB8AC3E}">
        <p14:creationId xmlns:p14="http://schemas.microsoft.com/office/powerpoint/2010/main" val="25232125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a:t>
            </a:r>
            <a:r>
              <a:rPr lang="en-US" err="1"/>
              <a:t>pmc.ncbi.nlm.nih.gov</a:t>
            </a:r>
            <a:r>
              <a:rPr lang="en-US"/>
              <a:t>/articles/PMC10617668/</a:t>
            </a:r>
          </a:p>
        </p:txBody>
      </p:sp>
      <p:sp>
        <p:nvSpPr>
          <p:cNvPr id="4" name="Slide Number Placeholder 3"/>
          <p:cNvSpPr>
            <a:spLocks noGrp="1"/>
          </p:cNvSpPr>
          <p:nvPr>
            <p:ph type="sldNum" sz="quarter" idx="5"/>
          </p:nvPr>
        </p:nvSpPr>
        <p:spPr/>
        <p:txBody>
          <a:bodyPr/>
          <a:lstStyle/>
          <a:p>
            <a:fld id="{0FE3CB79-E269-4105-BCA0-9771559BC902}" type="slidenum">
              <a:rPr lang="en-CA" smtClean="0"/>
              <a:t>70</a:t>
            </a:fld>
            <a:endParaRPr lang="en-CA"/>
          </a:p>
        </p:txBody>
      </p:sp>
    </p:spTree>
    <p:extLst>
      <p:ext uri="{BB962C8B-B14F-4D97-AF65-F5344CB8AC3E}">
        <p14:creationId xmlns:p14="http://schemas.microsoft.com/office/powerpoint/2010/main" val="4200240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7DE9D-1777-569F-98D3-9AF5C277AB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A190B-06D0-5B71-5643-924CEF1847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00DC65-3923-0C47-B6F9-C22742B84E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B8FD27-87F4-78C3-F18C-DD9EE048FD6D}"/>
              </a:ext>
            </a:extLst>
          </p:cNvPr>
          <p:cNvSpPr>
            <a:spLocks noGrp="1"/>
          </p:cNvSpPr>
          <p:nvPr>
            <p:ph type="sldNum" sz="quarter" idx="5"/>
          </p:nvPr>
        </p:nvSpPr>
        <p:spPr/>
        <p:txBody>
          <a:bodyPr/>
          <a:lstStyle/>
          <a:p>
            <a:fld id="{0FE3CB79-E269-4105-BCA0-9771559BC902}" type="slidenum">
              <a:rPr lang="en-CA" smtClean="0"/>
              <a:t>8</a:t>
            </a:fld>
            <a:endParaRPr lang="en-CA"/>
          </a:p>
        </p:txBody>
      </p:sp>
    </p:spTree>
    <p:extLst>
      <p:ext uri="{BB962C8B-B14F-4D97-AF65-F5344CB8AC3E}">
        <p14:creationId xmlns:p14="http://schemas.microsoft.com/office/powerpoint/2010/main" val="27777705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Lecture notes</a:t>
            </a:r>
          </a:p>
        </p:txBody>
      </p:sp>
      <p:sp>
        <p:nvSpPr>
          <p:cNvPr id="4" name="Slide Number Placeholder 3"/>
          <p:cNvSpPr>
            <a:spLocks noGrp="1"/>
          </p:cNvSpPr>
          <p:nvPr>
            <p:ph type="sldNum" sz="quarter" idx="5"/>
          </p:nvPr>
        </p:nvSpPr>
        <p:spPr/>
        <p:txBody>
          <a:bodyPr/>
          <a:lstStyle/>
          <a:p>
            <a:fld id="{0FE3CB79-E269-4105-BCA0-9771559BC902}" type="slidenum">
              <a:rPr lang="en-CA" smtClean="0"/>
              <a:t>72</a:t>
            </a:fld>
            <a:endParaRPr lang="en-CA"/>
          </a:p>
        </p:txBody>
      </p:sp>
    </p:spTree>
    <p:extLst>
      <p:ext uri="{BB962C8B-B14F-4D97-AF65-F5344CB8AC3E}">
        <p14:creationId xmlns:p14="http://schemas.microsoft.com/office/powerpoint/2010/main" val="17768964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a:t>
            </a:r>
            <a:r>
              <a:rPr lang="en-US" err="1"/>
              <a:t>pmc.ncbi.nlm.nih.gov</a:t>
            </a:r>
            <a:r>
              <a:rPr lang="en-US"/>
              <a:t>/articles/PMC4745578/</a:t>
            </a:r>
          </a:p>
        </p:txBody>
      </p:sp>
      <p:sp>
        <p:nvSpPr>
          <p:cNvPr id="4" name="Slide Number Placeholder 3"/>
          <p:cNvSpPr>
            <a:spLocks noGrp="1"/>
          </p:cNvSpPr>
          <p:nvPr>
            <p:ph type="sldNum" sz="quarter" idx="5"/>
          </p:nvPr>
        </p:nvSpPr>
        <p:spPr/>
        <p:txBody>
          <a:bodyPr/>
          <a:lstStyle/>
          <a:p>
            <a:fld id="{0FE3CB79-E269-4105-BCA0-9771559BC902}" type="slidenum">
              <a:rPr lang="en-CA" smtClean="0"/>
              <a:t>73</a:t>
            </a:fld>
            <a:endParaRPr lang="en-CA"/>
          </a:p>
        </p:txBody>
      </p:sp>
    </p:spTree>
    <p:extLst>
      <p:ext uri="{BB962C8B-B14F-4D97-AF65-F5344CB8AC3E}">
        <p14:creationId xmlns:p14="http://schemas.microsoft.com/office/powerpoint/2010/main" val="3278203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62075-1B15-23F2-7D65-7A3B2F283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C7446-C21E-A833-7D8F-763F047D0A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4D4AA3-067E-2943-F944-242E493A286F}"/>
              </a:ext>
            </a:extLst>
          </p:cNvPr>
          <p:cNvSpPr>
            <a:spLocks noGrp="1"/>
          </p:cNvSpPr>
          <p:nvPr>
            <p:ph type="body" idx="1"/>
          </p:nvPr>
        </p:nvSpPr>
        <p:spPr/>
        <p:txBody>
          <a:bodyPr/>
          <a:lstStyle/>
          <a:p>
            <a:r>
              <a:rPr lang="en-US"/>
              <a:t>https://</a:t>
            </a:r>
            <a:r>
              <a:rPr lang="en-US" err="1"/>
              <a:t>www.researchgate.net</a:t>
            </a:r>
            <a:r>
              <a:rPr lang="en-US"/>
              <a:t>/figure/Colonoscopy-photographs-showing-extensive-and-deep-ulcers-together-with-nearly-total-loss_fig2_265093225</a:t>
            </a:r>
          </a:p>
        </p:txBody>
      </p:sp>
      <p:sp>
        <p:nvSpPr>
          <p:cNvPr id="4" name="Slide Number Placeholder 3">
            <a:extLst>
              <a:ext uri="{FF2B5EF4-FFF2-40B4-BE49-F238E27FC236}">
                <a16:creationId xmlns:a16="http://schemas.microsoft.com/office/drawing/2014/main" id="{C65F66A6-C52C-ED31-DE6C-28ED81150979}"/>
              </a:ext>
            </a:extLst>
          </p:cNvPr>
          <p:cNvSpPr>
            <a:spLocks noGrp="1"/>
          </p:cNvSpPr>
          <p:nvPr>
            <p:ph type="sldNum" sz="quarter" idx="5"/>
          </p:nvPr>
        </p:nvSpPr>
        <p:spPr/>
        <p:txBody>
          <a:bodyPr/>
          <a:lstStyle/>
          <a:p>
            <a:fld id="{0FE3CB79-E269-4105-BCA0-9771559BC902}" type="slidenum">
              <a:rPr lang="en-CA" smtClean="0"/>
              <a:t>75</a:t>
            </a:fld>
            <a:endParaRPr lang="en-CA"/>
          </a:p>
        </p:txBody>
      </p:sp>
    </p:spTree>
    <p:extLst>
      <p:ext uri="{BB962C8B-B14F-4D97-AF65-F5344CB8AC3E}">
        <p14:creationId xmlns:p14="http://schemas.microsoft.com/office/powerpoint/2010/main" val="26643130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49CEA-BCBE-4B4E-D38E-83E772AAA7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E6648-97DC-C44C-FE55-3BAA3A2B02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252812-6E0C-8DF9-E58D-854490EFAF1C}"/>
              </a:ext>
            </a:extLst>
          </p:cNvPr>
          <p:cNvSpPr>
            <a:spLocks noGrp="1"/>
          </p:cNvSpPr>
          <p:nvPr>
            <p:ph type="body" idx="1"/>
          </p:nvPr>
        </p:nvSpPr>
        <p:spPr/>
        <p:txBody>
          <a:bodyPr/>
          <a:lstStyle/>
          <a:p>
            <a:r>
              <a:rPr lang="en-US"/>
              <a:t>https://</a:t>
            </a:r>
            <a:r>
              <a:rPr lang="en-US" err="1"/>
              <a:t>www.openaccessjournals.com</a:t>
            </a:r>
            <a:r>
              <a:rPr lang="en-US"/>
              <a:t>/articles/mri-of-the-colon-10985.html</a:t>
            </a:r>
          </a:p>
        </p:txBody>
      </p:sp>
      <p:sp>
        <p:nvSpPr>
          <p:cNvPr id="4" name="Slide Number Placeholder 3">
            <a:extLst>
              <a:ext uri="{FF2B5EF4-FFF2-40B4-BE49-F238E27FC236}">
                <a16:creationId xmlns:a16="http://schemas.microsoft.com/office/drawing/2014/main" id="{8C3E8B2B-03FB-9E2F-0ADD-5ACA3BD99BB3}"/>
              </a:ext>
            </a:extLst>
          </p:cNvPr>
          <p:cNvSpPr>
            <a:spLocks noGrp="1"/>
          </p:cNvSpPr>
          <p:nvPr>
            <p:ph type="sldNum" sz="quarter" idx="5"/>
          </p:nvPr>
        </p:nvSpPr>
        <p:spPr/>
        <p:txBody>
          <a:bodyPr/>
          <a:lstStyle/>
          <a:p>
            <a:fld id="{0FE3CB79-E269-4105-BCA0-9771559BC902}" type="slidenum">
              <a:rPr lang="en-CA" smtClean="0"/>
              <a:t>76</a:t>
            </a:fld>
            <a:endParaRPr lang="en-CA"/>
          </a:p>
        </p:txBody>
      </p:sp>
    </p:spTree>
    <p:extLst>
      <p:ext uri="{BB962C8B-B14F-4D97-AF65-F5344CB8AC3E}">
        <p14:creationId xmlns:p14="http://schemas.microsoft.com/office/powerpoint/2010/main" val="2177305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E3CB79-E269-4105-BCA0-9771559BC902}" type="slidenum">
              <a:rPr lang="en-CA" smtClean="0"/>
              <a:t>82</a:t>
            </a:fld>
            <a:endParaRPr lang="en-CA"/>
          </a:p>
        </p:txBody>
      </p:sp>
    </p:spTree>
    <p:extLst>
      <p:ext uri="{BB962C8B-B14F-4D97-AF65-F5344CB8AC3E}">
        <p14:creationId xmlns:p14="http://schemas.microsoft.com/office/powerpoint/2010/main" val="42065740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E3CB79-E269-4105-BCA0-9771559BC902}" type="slidenum">
              <a:rPr lang="en-CA" smtClean="0"/>
              <a:t>83</a:t>
            </a:fld>
            <a:endParaRPr lang="en-CA"/>
          </a:p>
        </p:txBody>
      </p:sp>
    </p:spTree>
    <p:extLst>
      <p:ext uri="{BB962C8B-B14F-4D97-AF65-F5344CB8AC3E}">
        <p14:creationId xmlns:p14="http://schemas.microsoft.com/office/powerpoint/2010/main" val="281835600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1A9F0-7790-8195-E547-27E3465A57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A1811-F167-5792-F0F5-537450AF6F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BBBAC6-757C-D1CD-1DE3-2E141AE0D833}"/>
              </a:ext>
            </a:extLst>
          </p:cNvPr>
          <p:cNvSpPr>
            <a:spLocks noGrp="1"/>
          </p:cNvSpPr>
          <p:nvPr>
            <p:ph type="body" idx="1"/>
          </p:nvPr>
        </p:nvSpPr>
        <p:spPr/>
        <p:txBody>
          <a:bodyPr/>
          <a:lstStyle/>
          <a:p>
            <a:r>
              <a:rPr lang="en-US"/>
              <a:t>https://</a:t>
            </a:r>
            <a:r>
              <a:rPr lang="en-US" err="1"/>
              <a:t>www.ncbi.nlm.nih.gov</a:t>
            </a:r>
            <a:r>
              <a:rPr lang="en-US"/>
              <a:t>/books/NBK551714/</a:t>
            </a:r>
          </a:p>
        </p:txBody>
      </p:sp>
      <p:sp>
        <p:nvSpPr>
          <p:cNvPr id="4" name="Slide Number Placeholder 3">
            <a:extLst>
              <a:ext uri="{FF2B5EF4-FFF2-40B4-BE49-F238E27FC236}">
                <a16:creationId xmlns:a16="http://schemas.microsoft.com/office/drawing/2014/main" id="{60F0B638-11AC-1DDC-0339-148B4F86CAA0}"/>
              </a:ext>
            </a:extLst>
          </p:cNvPr>
          <p:cNvSpPr>
            <a:spLocks noGrp="1"/>
          </p:cNvSpPr>
          <p:nvPr>
            <p:ph type="sldNum" sz="quarter" idx="5"/>
          </p:nvPr>
        </p:nvSpPr>
        <p:spPr/>
        <p:txBody>
          <a:bodyPr/>
          <a:lstStyle/>
          <a:p>
            <a:fld id="{0FE3CB79-E269-4105-BCA0-9771559BC902}" type="slidenum">
              <a:rPr lang="en-CA" smtClean="0"/>
              <a:t>84</a:t>
            </a:fld>
            <a:endParaRPr lang="en-CA"/>
          </a:p>
        </p:txBody>
      </p:sp>
    </p:spTree>
    <p:extLst>
      <p:ext uri="{BB962C8B-B14F-4D97-AF65-F5344CB8AC3E}">
        <p14:creationId xmlns:p14="http://schemas.microsoft.com/office/powerpoint/2010/main" val="415176728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B785A-02C7-CEC1-650E-2A7AB7A93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0F92BC-1F41-95C4-06BB-7A6ACA74D7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254F48-7B15-0EE0-E54B-36860D6015DA}"/>
              </a:ext>
            </a:extLst>
          </p:cNvPr>
          <p:cNvSpPr>
            <a:spLocks noGrp="1"/>
          </p:cNvSpPr>
          <p:nvPr>
            <p:ph type="body" idx="1"/>
          </p:nvPr>
        </p:nvSpPr>
        <p:spPr/>
        <p:txBody>
          <a:bodyPr/>
          <a:lstStyle/>
          <a:p>
            <a:r>
              <a:rPr lang="en-US"/>
              <a:t>https://</a:t>
            </a:r>
            <a:r>
              <a:rPr lang="en-US" err="1"/>
              <a:t>www.ncbi.nlm.nih.gov</a:t>
            </a:r>
            <a:r>
              <a:rPr lang="en-US"/>
              <a:t>/books/NBK551714/</a:t>
            </a:r>
          </a:p>
        </p:txBody>
      </p:sp>
      <p:sp>
        <p:nvSpPr>
          <p:cNvPr id="4" name="Slide Number Placeholder 3">
            <a:extLst>
              <a:ext uri="{FF2B5EF4-FFF2-40B4-BE49-F238E27FC236}">
                <a16:creationId xmlns:a16="http://schemas.microsoft.com/office/drawing/2014/main" id="{EFCE5749-7E8D-FB0D-AC5B-8ADFD06E57B5}"/>
              </a:ext>
            </a:extLst>
          </p:cNvPr>
          <p:cNvSpPr>
            <a:spLocks noGrp="1"/>
          </p:cNvSpPr>
          <p:nvPr>
            <p:ph type="sldNum" sz="quarter" idx="5"/>
          </p:nvPr>
        </p:nvSpPr>
        <p:spPr/>
        <p:txBody>
          <a:bodyPr/>
          <a:lstStyle/>
          <a:p>
            <a:fld id="{0FE3CB79-E269-4105-BCA0-9771559BC902}" type="slidenum">
              <a:rPr lang="en-CA" smtClean="0"/>
              <a:t>85</a:t>
            </a:fld>
            <a:endParaRPr lang="en-CA"/>
          </a:p>
        </p:txBody>
      </p:sp>
    </p:spTree>
    <p:extLst>
      <p:ext uri="{BB962C8B-B14F-4D97-AF65-F5344CB8AC3E}">
        <p14:creationId xmlns:p14="http://schemas.microsoft.com/office/powerpoint/2010/main" val="17188000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0356B-AD2B-03E0-28CD-F86673FDE5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472CF-E556-6965-AF55-0FC02DF94F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F974F0-8684-4B5A-2DE9-2F425EFF7D39}"/>
              </a:ext>
            </a:extLst>
          </p:cNvPr>
          <p:cNvSpPr>
            <a:spLocks noGrp="1"/>
          </p:cNvSpPr>
          <p:nvPr>
            <p:ph type="body" idx="1"/>
          </p:nvPr>
        </p:nvSpPr>
        <p:spPr/>
        <p:txBody>
          <a:bodyPr/>
          <a:lstStyle/>
          <a:p>
            <a:r>
              <a:rPr lang="en-US"/>
              <a:t>https://</a:t>
            </a:r>
            <a:r>
              <a:rPr lang="en-US" err="1"/>
              <a:t>www.e-ce.org</a:t>
            </a:r>
            <a:r>
              <a:rPr lang="en-US"/>
              <a:t>/journal/</a:t>
            </a:r>
            <a:r>
              <a:rPr lang="en-US" err="1"/>
              <a:t>view.php?number</a:t>
            </a:r>
            <a:r>
              <a:rPr lang="en-US"/>
              <a:t>=6698</a:t>
            </a:r>
          </a:p>
        </p:txBody>
      </p:sp>
      <p:sp>
        <p:nvSpPr>
          <p:cNvPr id="4" name="Slide Number Placeholder 3">
            <a:extLst>
              <a:ext uri="{FF2B5EF4-FFF2-40B4-BE49-F238E27FC236}">
                <a16:creationId xmlns:a16="http://schemas.microsoft.com/office/drawing/2014/main" id="{3BA9B3DF-CFEA-4944-104D-448EB1E07514}"/>
              </a:ext>
            </a:extLst>
          </p:cNvPr>
          <p:cNvSpPr>
            <a:spLocks noGrp="1"/>
          </p:cNvSpPr>
          <p:nvPr>
            <p:ph type="sldNum" sz="quarter" idx="5"/>
          </p:nvPr>
        </p:nvSpPr>
        <p:spPr/>
        <p:txBody>
          <a:bodyPr/>
          <a:lstStyle/>
          <a:p>
            <a:fld id="{0FE3CB79-E269-4105-BCA0-9771559BC902}" type="slidenum">
              <a:rPr lang="en-CA" smtClean="0"/>
              <a:t>96</a:t>
            </a:fld>
            <a:endParaRPr lang="en-CA"/>
          </a:p>
        </p:txBody>
      </p:sp>
    </p:spTree>
    <p:extLst>
      <p:ext uri="{BB962C8B-B14F-4D97-AF65-F5344CB8AC3E}">
        <p14:creationId xmlns:p14="http://schemas.microsoft.com/office/powerpoint/2010/main" val="6732415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https://pmc.ncbi.nlm.nih.gov/articles/PMC10550623/#tbl1</a:t>
            </a:r>
          </a:p>
        </p:txBody>
      </p:sp>
      <p:sp>
        <p:nvSpPr>
          <p:cNvPr id="4" name="Slide Number Placeholder 3"/>
          <p:cNvSpPr>
            <a:spLocks noGrp="1"/>
          </p:cNvSpPr>
          <p:nvPr>
            <p:ph type="sldNum" sz="quarter" idx="5"/>
          </p:nvPr>
        </p:nvSpPr>
        <p:spPr/>
        <p:txBody>
          <a:bodyPr/>
          <a:lstStyle/>
          <a:p>
            <a:fld id="{0FE3CB79-E269-4105-BCA0-9771559BC902}" type="slidenum">
              <a:rPr lang="en-CA" smtClean="0"/>
              <a:t>102</a:t>
            </a:fld>
            <a:endParaRPr lang="en-CA"/>
          </a:p>
        </p:txBody>
      </p:sp>
    </p:spTree>
    <p:extLst>
      <p:ext uri="{BB962C8B-B14F-4D97-AF65-F5344CB8AC3E}">
        <p14:creationId xmlns:p14="http://schemas.microsoft.com/office/powerpoint/2010/main" val="2545251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B7A38-B35E-7888-F859-E486D8EC7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CBBB37-1891-B907-3232-190551A323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4E7CB0-FAC6-6519-D475-0DF716E80E85}"/>
              </a:ext>
            </a:extLst>
          </p:cNvPr>
          <p:cNvSpPr>
            <a:spLocks noGrp="1"/>
          </p:cNvSpPr>
          <p:nvPr>
            <p:ph type="body" idx="1"/>
          </p:nvPr>
        </p:nvSpPr>
        <p:spPr/>
        <p:txBody>
          <a:bodyPr/>
          <a:lstStyle/>
          <a:p>
            <a:r>
              <a:rPr lang="en-US"/>
              <a:t>https://pmc.ncbi.nlm.nih.gov/articles/PMC10245082/#S1   THIS IS [1]</a:t>
            </a: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6DC9FF6-55CC-B298-043C-832DC41E654B}"/>
              </a:ext>
            </a:extLst>
          </p:cNvPr>
          <p:cNvSpPr>
            <a:spLocks noGrp="1"/>
          </p:cNvSpPr>
          <p:nvPr>
            <p:ph type="sldNum" sz="quarter" idx="5"/>
          </p:nvPr>
        </p:nvSpPr>
        <p:spPr/>
        <p:txBody>
          <a:bodyPr/>
          <a:lstStyle/>
          <a:p>
            <a:fld id="{0FE3CB79-E269-4105-BCA0-9771559BC902}" type="slidenum">
              <a:rPr lang="en-CA" smtClean="0"/>
              <a:t>9</a:t>
            </a:fld>
            <a:endParaRPr lang="en-CA"/>
          </a:p>
        </p:txBody>
      </p:sp>
    </p:spTree>
    <p:extLst>
      <p:ext uri="{BB962C8B-B14F-4D97-AF65-F5344CB8AC3E}">
        <p14:creationId xmlns:p14="http://schemas.microsoft.com/office/powerpoint/2010/main" val="65649601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A764E-8270-C099-ADD8-124926884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4764A2-5E2F-719D-B670-7DB4D3A5D4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E50746-6600-1DD0-CB21-B532F0ABD5C1}"/>
              </a:ext>
            </a:extLst>
          </p:cNvPr>
          <p:cNvSpPr>
            <a:spLocks noGrp="1"/>
          </p:cNvSpPr>
          <p:nvPr>
            <p:ph type="body" idx="1"/>
          </p:nvPr>
        </p:nvSpPr>
        <p:spPr/>
        <p:txBody>
          <a:bodyPr/>
          <a:lstStyle/>
          <a:p>
            <a:r>
              <a:rPr lang="en-US"/>
              <a:t>https://www.irjournal.org/journal/view.php?doi=10.5217/ir.2016.14.1.96</a:t>
            </a:r>
          </a:p>
        </p:txBody>
      </p:sp>
      <p:sp>
        <p:nvSpPr>
          <p:cNvPr id="4" name="Slide Number Placeholder 3">
            <a:extLst>
              <a:ext uri="{FF2B5EF4-FFF2-40B4-BE49-F238E27FC236}">
                <a16:creationId xmlns:a16="http://schemas.microsoft.com/office/drawing/2014/main" id="{B272EFFD-2052-6551-9D3C-9F528A98C391}"/>
              </a:ext>
            </a:extLst>
          </p:cNvPr>
          <p:cNvSpPr>
            <a:spLocks noGrp="1"/>
          </p:cNvSpPr>
          <p:nvPr>
            <p:ph type="sldNum" sz="quarter" idx="5"/>
          </p:nvPr>
        </p:nvSpPr>
        <p:spPr/>
        <p:txBody>
          <a:bodyPr/>
          <a:lstStyle/>
          <a:p>
            <a:fld id="{0FE3CB79-E269-4105-BCA0-9771559BC902}" type="slidenum">
              <a:rPr lang="en-CA" smtClean="0"/>
              <a:t>110</a:t>
            </a:fld>
            <a:endParaRPr lang="en-CA"/>
          </a:p>
        </p:txBody>
      </p:sp>
    </p:spTree>
    <p:extLst>
      <p:ext uri="{BB962C8B-B14F-4D97-AF65-F5344CB8AC3E}">
        <p14:creationId xmlns:p14="http://schemas.microsoft.com/office/powerpoint/2010/main" val="31495885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A90A5-3685-2DA9-D006-64900ECC4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E5729C-324A-7AA0-3849-9D0FAF225A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4374D9-AF5D-78B5-1A10-F8A3BF73D118}"/>
              </a:ext>
            </a:extLst>
          </p:cNvPr>
          <p:cNvSpPr>
            <a:spLocks noGrp="1"/>
          </p:cNvSpPr>
          <p:nvPr>
            <p:ph type="body" idx="1"/>
          </p:nvPr>
        </p:nvSpPr>
        <p:spPr/>
        <p:txBody>
          <a:bodyPr/>
          <a:lstStyle/>
          <a:p>
            <a:r>
              <a:rPr lang="en-US"/>
              <a:t>https://</a:t>
            </a:r>
            <a:r>
              <a:rPr lang="en-US" err="1"/>
              <a:t>www.researchgate.net</a:t>
            </a:r>
            <a:r>
              <a:rPr lang="en-US"/>
              <a:t>/figure/A-patient-with-Crohn-disease-MRI-enterography-examination-shows-good-opacification-of_fig1_51731980</a:t>
            </a:r>
          </a:p>
        </p:txBody>
      </p:sp>
      <p:sp>
        <p:nvSpPr>
          <p:cNvPr id="4" name="Slide Number Placeholder 3">
            <a:extLst>
              <a:ext uri="{FF2B5EF4-FFF2-40B4-BE49-F238E27FC236}">
                <a16:creationId xmlns:a16="http://schemas.microsoft.com/office/drawing/2014/main" id="{D1E194EA-DA2E-D5ED-EE08-DE9D164C0A7D}"/>
              </a:ext>
            </a:extLst>
          </p:cNvPr>
          <p:cNvSpPr>
            <a:spLocks noGrp="1"/>
          </p:cNvSpPr>
          <p:nvPr>
            <p:ph type="sldNum" sz="quarter" idx="5"/>
          </p:nvPr>
        </p:nvSpPr>
        <p:spPr/>
        <p:txBody>
          <a:bodyPr/>
          <a:lstStyle/>
          <a:p>
            <a:fld id="{0FE3CB79-E269-4105-BCA0-9771559BC902}" type="slidenum">
              <a:rPr lang="en-CA" smtClean="0"/>
              <a:t>111</a:t>
            </a:fld>
            <a:endParaRPr lang="en-CA"/>
          </a:p>
        </p:txBody>
      </p:sp>
    </p:spTree>
    <p:extLst>
      <p:ext uri="{BB962C8B-B14F-4D97-AF65-F5344CB8AC3E}">
        <p14:creationId xmlns:p14="http://schemas.microsoft.com/office/powerpoint/2010/main" val="15171347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5C3B2-8703-35DE-511C-0F51CD7CE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556DBC-8E09-45EB-40F2-CBB87781D62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511E75-0F4B-1EAE-37C6-A8A4B22078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F26624-1219-8E36-652B-7F5CBDEDC216}"/>
              </a:ext>
            </a:extLst>
          </p:cNvPr>
          <p:cNvSpPr>
            <a:spLocks noGrp="1"/>
          </p:cNvSpPr>
          <p:nvPr>
            <p:ph type="sldNum" sz="quarter" idx="5"/>
          </p:nvPr>
        </p:nvSpPr>
        <p:spPr/>
        <p:txBody>
          <a:bodyPr/>
          <a:lstStyle/>
          <a:p>
            <a:fld id="{0FE3CB79-E269-4105-BCA0-9771559BC902}" type="slidenum">
              <a:rPr lang="en-CA" smtClean="0"/>
              <a:t>119</a:t>
            </a:fld>
            <a:endParaRPr lang="en-CA"/>
          </a:p>
        </p:txBody>
      </p:sp>
    </p:spTree>
    <p:extLst>
      <p:ext uri="{BB962C8B-B14F-4D97-AF65-F5344CB8AC3E}">
        <p14:creationId xmlns:p14="http://schemas.microsoft.com/office/powerpoint/2010/main" val="208182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https://</a:t>
            </a:r>
            <a:r>
              <a:rPr lang="en-US" err="1"/>
              <a:t>link.springer.com</a:t>
            </a:r>
            <a:r>
              <a:rPr lang="en-US"/>
              <a:t>/article/10.1007/s00535-009-0102-2</a:t>
            </a:r>
          </a:p>
        </p:txBody>
      </p:sp>
      <p:sp>
        <p:nvSpPr>
          <p:cNvPr id="4" name="Slide Number Placeholder 3"/>
          <p:cNvSpPr>
            <a:spLocks noGrp="1"/>
          </p:cNvSpPr>
          <p:nvPr>
            <p:ph type="sldNum" sz="quarter" idx="5"/>
          </p:nvPr>
        </p:nvSpPr>
        <p:spPr/>
        <p:txBody>
          <a:bodyPr/>
          <a:lstStyle/>
          <a:p>
            <a:fld id="{0FE3CB79-E269-4105-BCA0-9771559BC902}" type="slidenum">
              <a:rPr lang="en-CA" smtClean="0"/>
              <a:t>130</a:t>
            </a:fld>
            <a:endParaRPr lang="en-CA"/>
          </a:p>
        </p:txBody>
      </p:sp>
    </p:spTree>
    <p:extLst>
      <p:ext uri="{BB962C8B-B14F-4D97-AF65-F5344CB8AC3E}">
        <p14:creationId xmlns:p14="http://schemas.microsoft.com/office/powerpoint/2010/main" val="359420548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intro</a:t>
            </a:r>
          </a:p>
        </p:txBody>
      </p:sp>
      <p:sp>
        <p:nvSpPr>
          <p:cNvPr id="4" name="Slide Number Placeholder 3"/>
          <p:cNvSpPr>
            <a:spLocks noGrp="1"/>
          </p:cNvSpPr>
          <p:nvPr>
            <p:ph type="sldNum" sz="quarter" idx="5"/>
          </p:nvPr>
        </p:nvSpPr>
        <p:spPr/>
        <p:txBody>
          <a:bodyPr/>
          <a:lstStyle/>
          <a:p>
            <a:fld id="{0FE3CB79-E269-4105-BCA0-9771559BC902}" type="slidenum">
              <a:rPr lang="en-CA" smtClean="0"/>
              <a:t>137</a:t>
            </a:fld>
            <a:endParaRPr lang="en-CA"/>
          </a:p>
        </p:txBody>
      </p:sp>
    </p:spTree>
    <p:extLst>
      <p:ext uri="{BB962C8B-B14F-4D97-AF65-F5344CB8AC3E}">
        <p14:creationId xmlns:p14="http://schemas.microsoft.com/office/powerpoint/2010/main" val="2797772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intro on file</a:t>
            </a:r>
          </a:p>
        </p:txBody>
      </p:sp>
      <p:sp>
        <p:nvSpPr>
          <p:cNvPr id="4" name="Slide Number Placeholder 3"/>
          <p:cNvSpPr>
            <a:spLocks noGrp="1"/>
          </p:cNvSpPr>
          <p:nvPr>
            <p:ph type="sldNum" sz="quarter" idx="5"/>
          </p:nvPr>
        </p:nvSpPr>
        <p:spPr/>
        <p:txBody>
          <a:bodyPr/>
          <a:lstStyle/>
          <a:p>
            <a:fld id="{0FE3CB79-E269-4105-BCA0-9771559BC902}" type="slidenum">
              <a:rPr lang="en-CA" smtClean="0"/>
              <a:t>138</a:t>
            </a:fld>
            <a:endParaRPr lang="en-CA"/>
          </a:p>
        </p:txBody>
      </p:sp>
    </p:spTree>
    <p:extLst>
      <p:ext uri="{BB962C8B-B14F-4D97-AF65-F5344CB8AC3E}">
        <p14:creationId xmlns:p14="http://schemas.microsoft.com/office/powerpoint/2010/main" val="3772737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symptom questions</a:t>
            </a:r>
          </a:p>
        </p:txBody>
      </p:sp>
      <p:sp>
        <p:nvSpPr>
          <p:cNvPr id="4" name="Slide Number Placeholder 3"/>
          <p:cNvSpPr>
            <a:spLocks noGrp="1"/>
          </p:cNvSpPr>
          <p:nvPr>
            <p:ph type="sldNum" sz="quarter" idx="5"/>
          </p:nvPr>
        </p:nvSpPr>
        <p:spPr/>
        <p:txBody>
          <a:bodyPr/>
          <a:lstStyle/>
          <a:p>
            <a:fld id="{0FE3CB79-E269-4105-BCA0-9771559BC902}" type="slidenum">
              <a:rPr lang="en-CA" smtClean="0"/>
              <a:t>139</a:t>
            </a:fld>
            <a:endParaRPr lang="en-CA"/>
          </a:p>
        </p:txBody>
      </p:sp>
    </p:spTree>
    <p:extLst>
      <p:ext uri="{BB962C8B-B14F-4D97-AF65-F5344CB8AC3E}">
        <p14:creationId xmlns:p14="http://schemas.microsoft.com/office/powerpoint/2010/main" val="42576818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patient symptoms response</a:t>
            </a:r>
          </a:p>
        </p:txBody>
      </p:sp>
      <p:sp>
        <p:nvSpPr>
          <p:cNvPr id="4" name="Slide Number Placeholder 3"/>
          <p:cNvSpPr>
            <a:spLocks noGrp="1"/>
          </p:cNvSpPr>
          <p:nvPr>
            <p:ph type="sldNum" sz="quarter" idx="5"/>
          </p:nvPr>
        </p:nvSpPr>
        <p:spPr/>
        <p:txBody>
          <a:bodyPr/>
          <a:lstStyle/>
          <a:p>
            <a:fld id="{0FE3CB79-E269-4105-BCA0-9771559BC902}" type="slidenum">
              <a:rPr lang="en-CA" smtClean="0"/>
              <a:t>140</a:t>
            </a:fld>
            <a:endParaRPr lang="en-CA"/>
          </a:p>
        </p:txBody>
      </p:sp>
    </p:spTree>
    <p:extLst>
      <p:ext uri="{BB962C8B-B14F-4D97-AF65-F5344CB8AC3E}">
        <p14:creationId xmlns:p14="http://schemas.microsoft.com/office/powerpoint/2010/main" val="34974232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doctor symptom choice A or B</a:t>
            </a:r>
          </a:p>
        </p:txBody>
      </p:sp>
      <p:sp>
        <p:nvSpPr>
          <p:cNvPr id="4" name="Slide Number Placeholder 3"/>
          <p:cNvSpPr>
            <a:spLocks noGrp="1"/>
          </p:cNvSpPr>
          <p:nvPr>
            <p:ph type="sldNum" sz="quarter" idx="5"/>
          </p:nvPr>
        </p:nvSpPr>
        <p:spPr/>
        <p:txBody>
          <a:bodyPr/>
          <a:lstStyle/>
          <a:p>
            <a:fld id="{0FE3CB79-E269-4105-BCA0-9771559BC902}" type="slidenum">
              <a:rPr lang="en-CA" smtClean="0"/>
              <a:t>141</a:t>
            </a:fld>
            <a:endParaRPr lang="en-CA"/>
          </a:p>
        </p:txBody>
      </p:sp>
    </p:spTree>
    <p:extLst>
      <p:ext uri="{BB962C8B-B14F-4D97-AF65-F5344CB8AC3E}">
        <p14:creationId xmlns:p14="http://schemas.microsoft.com/office/powerpoint/2010/main" val="2144156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Lectures notes: 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142</a:t>
            </a:fld>
            <a:endParaRPr lang="en-CA"/>
          </a:p>
        </p:txBody>
      </p:sp>
    </p:spTree>
    <p:extLst>
      <p:ext uri="{BB962C8B-B14F-4D97-AF65-F5344CB8AC3E}">
        <p14:creationId xmlns:p14="http://schemas.microsoft.com/office/powerpoint/2010/main" val="154960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FE3CB79-E269-4105-BCA0-9771559BC902}" type="slidenum">
              <a:rPr lang="en-CA" smtClean="0"/>
              <a:t>11</a:t>
            </a:fld>
            <a:endParaRPr lang="en-CA"/>
          </a:p>
        </p:txBody>
      </p:sp>
    </p:spTree>
    <p:extLst>
      <p:ext uri="{BB962C8B-B14F-4D97-AF65-F5344CB8AC3E}">
        <p14:creationId xmlns:p14="http://schemas.microsoft.com/office/powerpoint/2010/main" val="31367992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143</a:t>
            </a:fld>
            <a:endParaRPr lang="en-CA"/>
          </a:p>
        </p:txBody>
      </p:sp>
    </p:spTree>
    <p:extLst>
      <p:ext uri="{BB962C8B-B14F-4D97-AF65-F5344CB8AC3E}">
        <p14:creationId xmlns:p14="http://schemas.microsoft.com/office/powerpoint/2010/main" val="222796717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patient diet</a:t>
            </a:r>
          </a:p>
        </p:txBody>
      </p:sp>
      <p:sp>
        <p:nvSpPr>
          <p:cNvPr id="4" name="Slide Number Placeholder 3"/>
          <p:cNvSpPr>
            <a:spLocks noGrp="1"/>
          </p:cNvSpPr>
          <p:nvPr>
            <p:ph type="sldNum" sz="quarter" idx="5"/>
          </p:nvPr>
        </p:nvSpPr>
        <p:spPr/>
        <p:txBody>
          <a:bodyPr/>
          <a:lstStyle/>
          <a:p>
            <a:fld id="{0FE3CB79-E269-4105-BCA0-9771559BC902}" type="slidenum">
              <a:rPr lang="en-CA" smtClean="0"/>
              <a:t>144</a:t>
            </a:fld>
            <a:endParaRPr lang="en-CA"/>
          </a:p>
        </p:txBody>
      </p:sp>
    </p:spTree>
    <p:extLst>
      <p:ext uri="{BB962C8B-B14F-4D97-AF65-F5344CB8AC3E}">
        <p14:creationId xmlns:p14="http://schemas.microsoft.com/office/powerpoint/2010/main" val="370874965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a:p>
            <a:endParaRPr lang="en-CA"/>
          </a:p>
          <a:p>
            <a:endParaRPr lang="en-CA"/>
          </a:p>
        </p:txBody>
      </p:sp>
      <p:sp>
        <p:nvSpPr>
          <p:cNvPr id="4" name="Slide Number Placeholder 3"/>
          <p:cNvSpPr>
            <a:spLocks noGrp="1"/>
          </p:cNvSpPr>
          <p:nvPr>
            <p:ph type="sldNum" sz="quarter" idx="5"/>
          </p:nvPr>
        </p:nvSpPr>
        <p:spPr/>
        <p:txBody>
          <a:bodyPr/>
          <a:lstStyle/>
          <a:p>
            <a:fld id="{0FE3CB79-E269-4105-BCA0-9771559BC902}" type="slidenum">
              <a:rPr lang="en-CA" smtClean="0"/>
              <a:t>145</a:t>
            </a:fld>
            <a:endParaRPr lang="en-CA"/>
          </a:p>
        </p:txBody>
      </p:sp>
    </p:spTree>
    <p:extLst>
      <p:ext uri="{BB962C8B-B14F-4D97-AF65-F5344CB8AC3E}">
        <p14:creationId xmlns:p14="http://schemas.microsoft.com/office/powerpoint/2010/main" val="211960648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0FE3CB79-E269-4105-BCA0-9771559BC902}" type="slidenum">
              <a:rPr lang="en-CA" smtClean="0"/>
              <a:t>146</a:t>
            </a:fld>
            <a:endParaRPr lang="en-CA"/>
          </a:p>
        </p:txBody>
      </p:sp>
    </p:spTree>
    <p:extLst>
      <p:ext uri="{BB962C8B-B14F-4D97-AF65-F5344CB8AC3E}">
        <p14:creationId xmlns:p14="http://schemas.microsoft.com/office/powerpoint/2010/main" val="254289284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a:t>
            </a:r>
          </a:p>
          <a:p>
            <a:r>
              <a:rPr lang="en-CA"/>
              <a:t>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147</a:t>
            </a:fld>
            <a:endParaRPr lang="en-CA"/>
          </a:p>
        </p:txBody>
      </p:sp>
    </p:spTree>
    <p:extLst>
      <p:ext uri="{BB962C8B-B14F-4D97-AF65-F5344CB8AC3E}">
        <p14:creationId xmlns:p14="http://schemas.microsoft.com/office/powerpoint/2010/main" val="50687760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patient diabetes</a:t>
            </a:r>
          </a:p>
        </p:txBody>
      </p:sp>
      <p:sp>
        <p:nvSpPr>
          <p:cNvPr id="4" name="Slide Number Placeholder 3"/>
          <p:cNvSpPr>
            <a:spLocks noGrp="1"/>
          </p:cNvSpPr>
          <p:nvPr>
            <p:ph type="sldNum" sz="quarter" idx="5"/>
          </p:nvPr>
        </p:nvSpPr>
        <p:spPr/>
        <p:txBody>
          <a:bodyPr/>
          <a:lstStyle/>
          <a:p>
            <a:fld id="{0FE3CB79-E269-4105-BCA0-9771559BC902}" type="slidenum">
              <a:rPr lang="en-CA" smtClean="0"/>
              <a:t>148</a:t>
            </a:fld>
            <a:endParaRPr lang="en-CA"/>
          </a:p>
        </p:txBody>
      </p:sp>
    </p:spTree>
    <p:extLst>
      <p:ext uri="{BB962C8B-B14F-4D97-AF65-F5344CB8AC3E}">
        <p14:creationId xmlns:p14="http://schemas.microsoft.com/office/powerpoint/2010/main" val="56781248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doctor diabetes</a:t>
            </a:r>
          </a:p>
        </p:txBody>
      </p:sp>
      <p:sp>
        <p:nvSpPr>
          <p:cNvPr id="4" name="Slide Number Placeholder 3"/>
          <p:cNvSpPr>
            <a:spLocks noGrp="1"/>
          </p:cNvSpPr>
          <p:nvPr>
            <p:ph type="sldNum" sz="quarter" idx="5"/>
          </p:nvPr>
        </p:nvSpPr>
        <p:spPr/>
        <p:txBody>
          <a:bodyPr/>
          <a:lstStyle/>
          <a:p>
            <a:fld id="{0FE3CB79-E269-4105-BCA0-9771559BC902}" type="slidenum">
              <a:rPr lang="en-CA" smtClean="0"/>
              <a:t>149</a:t>
            </a:fld>
            <a:endParaRPr lang="en-CA"/>
          </a:p>
        </p:txBody>
      </p:sp>
    </p:spTree>
    <p:extLst>
      <p:ext uri="{BB962C8B-B14F-4D97-AF65-F5344CB8AC3E}">
        <p14:creationId xmlns:p14="http://schemas.microsoft.com/office/powerpoint/2010/main" val="4658260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diagnostic testing</a:t>
            </a:r>
          </a:p>
        </p:txBody>
      </p:sp>
      <p:sp>
        <p:nvSpPr>
          <p:cNvPr id="4" name="Slide Number Placeholder 3"/>
          <p:cNvSpPr>
            <a:spLocks noGrp="1"/>
          </p:cNvSpPr>
          <p:nvPr>
            <p:ph type="sldNum" sz="quarter" idx="5"/>
          </p:nvPr>
        </p:nvSpPr>
        <p:spPr/>
        <p:txBody>
          <a:bodyPr/>
          <a:lstStyle/>
          <a:p>
            <a:fld id="{0FE3CB79-E269-4105-BCA0-9771559BC902}" type="slidenum">
              <a:rPr lang="en-CA" smtClean="0"/>
              <a:t>150</a:t>
            </a:fld>
            <a:endParaRPr lang="en-CA"/>
          </a:p>
        </p:txBody>
      </p:sp>
    </p:spTree>
    <p:extLst>
      <p:ext uri="{BB962C8B-B14F-4D97-AF65-F5344CB8AC3E}">
        <p14:creationId xmlns:p14="http://schemas.microsoft.com/office/powerpoint/2010/main" val="56437706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FOBT: https://www.ncbi.nlm.nih.gov/books/NBK537138/#:~:text=FOBT%20is%20employed%20to%20detect,Go%20to:</a:t>
            </a:r>
          </a:p>
          <a:p>
            <a:endParaRPr lang="en-CA"/>
          </a:p>
          <a:p>
            <a:endParaRPr lang="en-CA"/>
          </a:p>
        </p:txBody>
      </p:sp>
      <p:sp>
        <p:nvSpPr>
          <p:cNvPr id="4" name="Slide Number Placeholder 3"/>
          <p:cNvSpPr>
            <a:spLocks noGrp="1"/>
          </p:cNvSpPr>
          <p:nvPr>
            <p:ph type="sldNum" sz="quarter" idx="5"/>
          </p:nvPr>
        </p:nvSpPr>
        <p:spPr/>
        <p:txBody>
          <a:bodyPr/>
          <a:lstStyle/>
          <a:p>
            <a:fld id="{0FE3CB79-E269-4105-BCA0-9771559BC902}" type="slidenum">
              <a:rPr lang="en-CA" smtClean="0"/>
              <a:t>151</a:t>
            </a:fld>
            <a:endParaRPr lang="en-CA"/>
          </a:p>
        </p:txBody>
      </p:sp>
    </p:spTree>
    <p:extLst>
      <p:ext uri="{BB962C8B-B14F-4D97-AF65-F5344CB8AC3E}">
        <p14:creationId xmlns:p14="http://schemas.microsoft.com/office/powerpoint/2010/main" val="336120838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 https://westernu.brightspace.com/content/enforced/126670-UGRD_1259_3645/Lecture%20Notes/Lecture%20Notes%202024-2025/Parfitt-GI%20Tract.pdf</a:t>
            </a:r>
          </a:p>
          <a:p>
            <a:endParaRPr lang="en-CA"/>
          </a:p>
          <a:p>
            <a:r>
              <a:rPr lang="en-CA"/>
              <a:t>FOBT:</a:t>
            </a:r>
          </a:p>
          <a:p>
            <a:r>
              <a:rPr lang="en-CA"/>
              <a:t>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152</a:t>
            </a:fld>
            <a:endParaRPr lang="en-CA"/>
          </a:p>
        </p:txBody>
      </p:sp>
    </p:spTree>
    <p:extLst>
      <p:ext uri="{BB962C8B-B14F-4D97-AF65-F5344CB8AC3E}">
        <p14:creationId xmlns:p14="http://schemas.microsoft.com/office/powerpoint/2010/main" val="2135080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sz="1300"/>
              <a:t>https://doi.org/10.1038/modpathol.2014.125 -&gt; [2] text + Image</a:t>
            </a:r>
            <a:endParaRPr lang="en-US"/>
          </a:p>
        </p:txBody>
      </p:sp>
      <p:sp>
        <p:nvSpPr>
          <p:cNvPr id="4" name="Slide Number Placeholder 3"/>
          <p:cNvSpPr>
            <a:spLocks noGrp="1"/>
          </p:cNvSpPr>
          <p:nvPr>
            <p:ph type="sldNum" sz="quarter" idx="5"/>
          </p:nvPr>
        </p:nvSpPr>
        <p:spPr/>
        <p:txBody>
          <a:bodyPr/>
          <a:lstStyle/>
          <a:p>
            <a:fld id="{0FE3CB79-E269-4105-BCA0-9771559BC902}" type="slidenum">
              <a:rPr lang="en-CA" smtClean="0"/>
              <a:t>12</a:t>
            </a:fld>
            <a:endParaRPr lang="en-CA"/>
          </a:p>
        </p:txBody>
      </p:sp>
    </p:spTree>
    <p:extLst>
      <p:ext uri="{BB962C8B-B14F-4D97-AF65-F5344CB8AC3E}">
        <p14:creationId xmlns:p14="http://schemas.microsoft.com/office/powerpoint/2010/main" val="25905473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CC8E4-1439-457F-D4ED-BCFD1A3DD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CFD4A-0ED4-8D7B-C96F-E5CE9C83C3C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C3B595-E9BA-D7FD-D201-14B7C75484B0}"/>
              </a:ext>
            </a:extLst>
          </p:cNvPr>
          <p:cNvSpPr>
            <a:spLocks noGrp="1"/>
          </p:cNvSpPr>
          <p:nvPr>
            <p:ph type="body" idx="1"/>
          </p:nvPr>
        </p:nvSpPr>
        <p:spPr/>
        <p:txBody>
          <a:bodyPr/>
          <a:lstStyle/>
          <a:p>
            <a:r>
              <a:rPr lang="en-CA"/>
              <a:t>RS and LS differences: https://pmc.ncbi.nlm.nih.gov/articles/PMC5206358/</a:t>
            </a:r>
          </a:p>
          <a:p>
            <a:r>
              <a:rPr lang="en-CA"/>
              <a:t>https://radiopaedia.org/articles/apple-core-sign-colon-1</a:t>
            </a:r>
          </a:p>
          <a:p>
            <a:endParaRPr lang="en-CA"/>
          </a:p>
          <a:p>
            <a:r>
              <a:rPr lang="en-CA"/>
              <a:t>https://westernu.brightspace.com/content/enforced/126670-UGRD_1259_3645/Lecture%20Notes/Lecture%20Notes%202024-2025/Parfitt-GI%20Tract.pdf</a:t>
            </a:r>
          </a:p>
          <a:p>
            <a:r>
              <a:rPr lang="en-CA"/>
              <a:t> </a:t>
            </a:r>
          </a:p>
        </p:txBody>
      </p:sp>
      <p:sp>
        <p:nvSpPr>
          <p:cNvPr id="4" name="Slide Number Placeholder 3">
            <a:extLst>
              <a:ext uri="{FF2B5EF4-FFF2-40B4-BE49-F238E27FC236}">
                <a16:creationId xmlns:a16="http://schemas.microsoft.com/office/drawing/2014/main" id="{29F45412-8B98-5525-7267-A6C341D6EA9D}"/>
              </a:ext>
            </a:extLst>
          </p:cNvPr>
          <p:cNvSpPr>
            <a:spLocks noGrp="1"/>
          </p:cNvSpPr>
          <p:nvPr>
            <p:ph type="sldNum" sz="quarter" idx="5"/>
          </p:nvPr>
        </p:nvSpPr>
        <p:spPr/>
        <p:txBody>
          <a:bodyPr/>
          <a:lstStyle/>
          <a:p>
            <a:fld id="{0FE3CB79-E269-4105-BCA0-9771559BC902}" type="slidenum">
              <a:rPr lang="en-CA" smtClean="0"/>
              <a:t>153</a:t>
            </a:fld>
            <a:endParaRPr lang="en-CA"/>
          </a:p>
        </p:txBody>
      </p:sp>
    </p:spTree>
    <p:extLst>
      <p:ext uri="{BB962C8B-B14F-4D97-AF65-F5344CB8AC3E}">
        <p14:creationId xmlns:p14="http://schemas.microsoft.com/office/powerpoint/2010/main" val="221253821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RS and LS differences: https://pmc.ncbi.nlm.nih.gov/articles/PMC5206358/</a:t>
            </a:r>
          </a:p>
          <a:p>
            <a:r>
              <a:rPr lang="en-CA"/>
              <a:t>https://radiopaedia.org/articles/apple-core-sign-colon-1 </a:t>
            </a:r>
          </a:p>
          <a:p>
            <a:endParaRPr lang="en-CA"/>
          </a:p>
          <a:p>
            <a:r>
              <a:rPr lang="en-CA"/>
              <a:t>Endoscopic image courtesy of Dr. Ira Hanan, The </a:t>
            </a:r>
            <a:r>
              <a:rPr lang="en-CA" err="1"/>
              <a:t>Univeristy</a:t>
            </a:r>
            <a:r>
              <a:rPr lang="en-CA"/>
              <a:t> of Chicago, Chicago Illinois.</a:t>
            </a:r>
          </a:p>
          <a:p>
            <a:endParaRPr lang="en-CA"/>
          </a:p>
          <a:p>
            <a:r>
              <a:rPr lang="en-CA"/>
              <a:t>https://westernu.brightspace.com/content/enforced/126670-UGRD_1259_3645/Lecture%20Notes/Lecture%20Notes%202024-2025/Parfitt-GI%20Tract.pdf</a:t>
            </a:r>
          </a:p>
        </p:txBody>
      </p:sp>
      <p:sp>
        <p:nvSpPr>
          <p:cNvPr id="4" name="Slide Number Placeholder 3"/>
          <p:cNvSpPr>
            <a:spLocks noGrp="1"/>
          </p:cNvSpPr>
          <p:nvPr>
            <p:ph type="sldNum" sz="quarter" idx="5"/>
          </p:nvPr>
        </p:nvSpPr>
        <p:spPr/>
        <p:txBody>
          <a:bodyPr/>
          <a:lstStyle/>
          <a:p>
            <a:fld id="{0FE3CB79-E269-4105-BCA0-9771559BC902}" type="slidenum">
              <a:rPr lang="en-CA" smtClean="0"/>
              <a:t>154</a:t>
            </a:fld>
            <a:endParaRPr lang="en-CA"/>
          </a:p>
        </p:txBody>
      </p:sp>
    </p:spTree>
    <p:extLst>
      <p:ext uri="{BB962C8B-B14F-4D97-AF65-F5344CB8AC3E}">
        <p14:creationId xmlns:p14="http://schemas.microsoft.com/office/powerpoint/2010/main" val="304771439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70A0B-EF82-C5C7-6868-CAFA0CF6DA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527DCA-390C-AB1A-9C16-801DC87E4F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60F0BE7-E2DB-3FA8-CAED-D85B37DE92C6}"/>
              </a:ext>
            </a:extLst>
          </p:cNvPr>
          <p:cNvSpPr>
            <a:spLocks noGrp="1"/>
          </p:cNvSpPr>
          <p:nvPr>
            <p:ph type="body" idx="1"/>
          </p:nvPr>
        </p:nvSpPr>
        <p:spPr/>
        <p:txBody>
          <a:bodyPr/>
          <a:lstStyle/>
          <a:p>
            <a:r>
              <a:rPr lang="en-CA"/>
              <a:t>RS and LS differences: https://pmc.ncbi.nlm.nih.gov/articles/PMC5206358/</a:t>
            </a:r>
          </a:p>
          <a:p>
            <a:r>
              <a:rPr lang="en-CA"/>
              <a:t>https://radiopaedia.org/articles/apple-core-sign-colon-1 </a:t>
            </a:r>
          </a:p>
          <a:p>
            <a:endParaRPr lang="en-CA"/>
          </a:p>
          <a:p>
            <a:r>
              <a:rPr lang="en-CA"/>
              <a:t>Endoscopic image courtesy of Dr. Ira Hanan, The </a:t>
            </a:r>
            <a:r>
              <a:rPr lang="en-CA" err="1"/>
              <a:t>Univeristy</a:t>
            </a:r>
            <a:r>
              <a:rPr lang="en-CA"/>
              <a:t> of Chicago, Chicago Illinois.</a:t>
            </a:r>
          </a:p>
          <a:p>
            <a:endParaRPr lang="en-CA"/>
          </a:p>
          <a:p>
            <a:r>
              <a:rPr lang="en-CA"/>
              <a:t>https://westernu.brightspace.com/content/enforced/126670-UGRD_1259_3645/Lecture%20Notes/Lecture%20Notes%202024-2025/Parfitt-GI%20Tract.pdf</a:t>
            </a:r>
          </a:p>
          <a:p>
            <a:endParaRPr lang="en-CA"/>
          </a:p>
          <a:p>
            <a:r>
              <a:rPr lang="en-CA"/>
              <a:t>Endoscopic image courtesy of Dr. Ira Hanan, The </a:t>
            </a:r>
            <a:r>
              <a:rPr lang="en-CA" err="1"/>
              <a:t>Univeristy</a:t>
            </a:r>
            <a:r>
              <a:rPr lang="en-CA"/>
              <a:t> of Chicago, Chicago Illinois.</a:t>
            </a:r>
          </a:p>
        </p:txBody>
      </p:sp>
      <p:sp>
        <p:nvSpPr>
          <p:cNvPr id="4" name="Slide Number Placeholder 3">
            <a:extLst>
              <a:ext uri="{FF2B5EF4-FFF2-40B4-BE49-F238E27FC236}">
                <a16:creationId xmlns:a16="http://schemas.microsoft.com/office/drawing/2014/main" id="{5A758E55-FFF2-42F4-0942-FEAEE7C32C61}"/>
              </a:ext>
            </a:extLst>
          </p:cNvPr>
          <p:cNvSpPr>
            <a:spLocks noGrp="1"/>
          </p:cNvSpPr>
          <p:nvPr>
            <p:ph type="sldNum" sz="quarter" idx="5"/>
          </p:nvPr>
        </p:nvSpPr>
        <p:spPr/>
        <p:txBody>
          <a:bodyPr/>
          <a:lstStyle/>
          <a:p>
            <a:fld id="{0FE3CB79-E269-4105-BCA0-9771559BC902}" type="slidenum">
              <a:rPr lang="en-CA" smtClean="0"/>
              <a:t>155</a:t>
            </a:fld>
            <a:endParaRPr lang="en-CA"/>
          </a:p>
        </p:txBody>
      </p:sp>
    </p:spTree>
    <p:extLst>
      <p:ext uri="{BB962C8B-B14F-4D97-AF65-F5344CB8AC3E}">
        <p14:creationId xmlns:p14="http://schemas.microsoft.com/office/powerpoint/2010/main" val="32363118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diagnosis</a:t>
            </a:r>
          </a:p>
        </p:txBody>
      </p:sp>
      <p:sp>
        <p:nvSpPr>
          <p:cNvPr id="4" name="Slide Number Placeholder 3"/>
          <p:cNvSpPr>
            <a:spLocks noGrp="1"/>
          </p:cNvSpPr>
          <p:nvPr>
            <p:ph type="sldNum" sz="quarter" idx="5"/>
          </p:nvPr>
        </p:nvSpPr>
        <p:spPr/>
        <p:txBody>
          <a:bodyPr/>
          <a:lstStyle/>
          <a:p>
            <a:fld id="{0FE3CB79-E269-4105-BCA0-9771559BC902}" type="slidenum">
              <a:rPr lang="en-CA" smtClean="0"/>
              <a:t>156</a:t>
            </a:fld>
            <a:endParaRPr lang="en-CA"/>
          </a:p>
        </p:txBody>
      </p:sp>
    </p:spTree>
    <p:extLst>
      <p:ext uri="{BB962C8B-B14F-4D97-AF65-F5344CB8AC3E}">
        <p14:creationId xmlns:p14="http://schemas.microsoft.com/office/powerpoint/2010/main" val="166176626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Lecture notes:</a:t>
            </a:r>
          </a:p>
          <a:p>
            <a:r>
              <a:rPr lang="en-CA"/>
              <a:t>https://westernu.brightspace.com/content/enforced/126670-UGRD_1259_3645/Lecture%20Notes/Lecture%20Notes%202024-2025/Parfitt-GI%20Tract.pdf</a:t>
            </a:r>
          </a:p>
          <a:p>
            <a:r>
              <a:rPr lang="en-CA"/>
              <a:t>Pathology Textbook</a:t>
            </a:r>
          </a:p>
          <a:p>
            <a:endParaRPr lang="en-CA"/>
          </a:p>
          <a:p>
            <a:r>
              <a:rPr lang="en-CA"/>
              <a:t>Lecture notes: https://westernu.brightspace.com/content/enforced/126670-UGRD_1259_3645/Lecture%20Notes/Lecture%20Notes%202024-2025/Parfitt-GI%20Tract.pdf</a:t>
            </a:r>
          </a:p>
          <a:p>
            <a:endParaRPr lang="en-CA"/>
          </a:p>
        </p:txBody>
      </p:sp>
      <p:sp>
        <p:nvSpPr>
          <p:cNvPr id="4" name="Slide Number Placeholder 3"/>
          <p:cNvSpPr>
            <a:spLocks noGrp="1"/>
          </p:cNvSpPr>
          <p:nvPr>
            <p:ph type="sldNum" sz="quarter" idx="5"/>
          </p:nvPr>
        </p:nvSpPr>
        <p:spPr/>
        <p:txBody>
          <a:bodyPr/>
          <a:lstStyle/>
          <a:p>
            <a:fld id="{0FE3CB79-E269-4105-BCA0-9771559BC902}" type="slidenum">
              <a:rPr lang="en-CA" smtClean="0"/>
              <a:t>157</a:t>
            </a:fld>
            <a:endParaRPr lang="en-CA"/>
          </a:p>
        </p:txBody>
      </p:sp>
    </p:spTree>
    <p:extLst>
      <p:ext uri="{BB962C8B-B14F-4D97-AF65-F5344CB8AC3E}">
        <p14:creationId xmlns:p14="http://schemas.microsoft.com/office/powerpoint/2010/main" val="96022984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DF858-F4A2-0BD3-DF92-0FAE5577A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68ED9-8807-4D61-1B80-C9BD646C03E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C3F898-EF12-45B4-0E30-DF4C6C157AF6}"/>
              </a:ext>
            </a:extLst>
          </p:cNvPr>
          <p:cNvSpPr>
            <a:spLocks noGrp="1"/>
          </p:cNvSpPr>
          <p:nvPr>
            <p:ph type="body" idx="1"/>
          </p:nvPr>
        </p:nvSpPr>
        <p:spPr/>
        <p:txBody>
          <a:bodyPr/>
          <a:lstStyle/>
          <a:p>
            <a:r>
              <a:rPr lang="en-CA"/>
              <a:t>Lecture notes:</a:t>
            </a:r>
          </a:p>
          <a:p>
            <a:r>
              <a:rPr lang="en-CA"/>
              <a:t>https://westernu.brightspace.com/content/enforced/126670-UGRD_1259_3645/Lecture%20Notes/Lecture%20Notes%202024-2025/Parfitt-GI%20Tract.pdf</a:t>
            </a:r>
          </a:p>
          <a:p>
            <a:r>
              <a:rPr lang="en-CA"/>
              <a:t>Pathology Textbook</a:t>
            </a:r>
          </a:p>
          <a:p>
            <a:endParaRPr lang="en-CA"/>
          </a:p>
          <a:p>
            <a:r>
              <a:rPr lang="en-CA"/>
              <a:t>Lecture notes: https://westernu.brightspace.com/content/enforced/126670-UGRD_1259_3645/Lecture%20Notes/Lecture%20Notes%202024-2025/Parfitt-GI%20Tract.pdf</a:t>
            </a:r>
          </a:p>
          <a:p>
            <a:endParaRPr lang="en-CA"/>
          </a:p>
        </p:txBody>
      </p:sp>
      <p:sp>
        <p:nvSpPr>
          <p:cNvPr id="4" name="Slide Number Placeholder 3">
            <a:extLst>
              <a:ext uri="{FF2B5EF4-FFF2-40B4-BE49-F238E27FC236}">
                <a16:creationId xmlns:a16="http://schemas.microsoft.com/office/drawing/2014/main" id="{4CF05A29-F1D1-97FD-7360-4024E4548254}"/>
              </a:ext>
            </a:extLst>
          </p:cNvPr>
          <p:cNvSpPr>
            <a:spLocks noGrp="1"/>
          </p:cNvSpPr>
          <p:nvPr>
            <p:ph type="sldNum" sz="quarter" idx="5"/>
          </p:nvPr>
        </p:nvSpPr>
        <p:spPr/>
        <p:txBody>
          <a:bodyPr/>
          <a:lstStyle/>
          <a:p>
            <a:fld id="{0FE3CB79-E269-4105-BCA0-9771559BC902}" type="slidenum">
              <a:rPr lang="en-CA" smtClean="0"/>
              <a:t>158</a:t>
            </a:fld>
            <a:endParaRPr lang="en-CA"/>
          </a:p>
        </p:txBody>
      </p:sp>
    </p:spTree>
    <p:extLst>
      <p:ext uri="{BB962C8B-B14F-4D97-AF65-F5344CB8AC3E}">
        <p14:creationId xmlns:p14="http://schemas.microsoft.com/office/powerpoint/2010/main" val="348890322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B44B9-4250-B376-B69F-98E9E2829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24A10-12F0-3882-5B1B-C80712C8A3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8F18C2-16B4-EDDF-B676-F2B25624C537}"/>
              </a:ext>
            </a:extLst>
          </p:cNvPr>
          <p:cNvSpPr>
            <a:spLocks noGrp="1"/>
          </p:cNvSpPr>
          <p:nvPr>
            <p:ph type="body" idx="1"/>
          </p:nvPr>
        </p:nvSpPr>
        <p:spPr/>
        <p:txBody>
          <a:bodyPr/>
          <a:lstStyle/>
          <a:p>
            <a:r>
              <a:rPr lang="en-CA"/>
              <a:t>Lecture notes:</a:t>
            </a:r>
          </a:p>
          <a:p>
            <a:r>
              <a:rPr lang="en-CA"/>
              <a:t>https://westernu.brightspace.com/content/enforced/126670-UGRD_1259_3645/Lecture%20Notes/Lecture%20Notes%202024-2025/Parfitt-GI%20Tract.pdf</a:t>
            </a:r>
          </a:p>
          <a:p>
            <a:endParaRPr lang="en-CA"/>
          </a:p>
          <a:p>
            <a:r>
              <a:rPr lang="en-CA"/>
              <a:t>Pathology textbook:</a:t>
            </a:r>
          </a:p>
        </p:txBody>
      </p:sp>
      <p:sp>
        <p:nvSpPr>
          <p:cNvPr id="4" name="Slide Number Placeholder 3">
            <a:extLst>
              <a:ext uri="{FF2B5EF4-FFF2-40B4-BE49-F238E27FC236}">
                <a16:creationId xmlns:a16="http://schemas.microsoft.com/office/drawing/2014/main" id="{BBBD0A2D-5F4A-AF03-8BDB-91913BFF15C6}"/>
              </a:ext>
            </a:extLst>
          </p:cNvPr>
          <p:cNvSpPr>
            <a:spLocks noGrp="1"/>
          </p:cNvSpPr>
          <p:nvPr>
            <p:ph type="sldNum" sz="quarter" idx="5"/>
          </p:nvPr>
        </p:nvSpPr>
        <p:spPr/>
        <p:txBody>
          <a:bodyPr/>
          <a:lstStyle/>
          <a:p>
            <a:fld id="{0FE3CB79-E269-4105-BCA0-9771559BC902}" type="slidenum">
              <a:rPr lang="en-CA" smtClean="0"/>
              <a:t>159</a:t>
            </a:fld>
            <a:endParaRPr lang="en-CA"/>
          </a:p>
        </p:txBody>
      </p:sp>
    </p:spTree>
    <p:extLst>
      <p:ext uri="{BB962C8B-B14F-4D97-AF65-F5344CB8AC3E}">
        <p14:creationId xmlns:p14="http://schemas.microsoft.com/office/powerpoint/2010/main" val="269193225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E3FEF-E44D-44AF-C5B2-E42411303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7416A-4DE4-670D-B8CE-D09A0DF181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26715E-4ED2-2F90-9FDD-51700DA64B8B}"/>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7D76706F-E8A7-EC8A-A72C-A31D424F612E}"/>
              </a:ext>
            </a:extLst>
          </p:cNvPr>
          <p:cNvSpPr>
            <a:spLocks noGrp="1"/>
          </p:cNvSpPr>
          <p:nvPr>
            <p:ph type="sldNum" sz="quarter" idx="5"/>
          </p:nvPr>
        </p:nvSpPr>
        <p:spPr/>
        <p:txBody>
          <a:bodyPr/>
          <a:lstStyle/>
          <a:p>
            <a:fld id="{0FE3CB79-E269-4105-BCA0-9771559BC902}" type="slidenum">
              <a:rPr lang="en-CA" smtClean="0"/>
              <a:t>160</a:t>
            </a:fld>
            <a:endParaRPr lang="en-CA"/>
          </a:p>
        </p:txBody>
      </p:sp>
    </p:spTree>
    <p:extLst>
      <p:ext uri="{BB962C8B-B14F-4D97-AF65-F5344CB8AC3E}">
        <p14:creationId xmlns:p14="http://schemas.microsoft.com/office/powerpoint/2010/main" val="324094499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a:t>Patient 9 diagnosis report</a:t>
            </a:r>
          </a:p>
        </p:txBody>
      </p:sp>
      <p:sp>
        <p:nvSpPr>
          <p:cNvPr id="4" name="Slide Number Placeholder 3"/>
          <p:cNvSpPr>
            <a:spLocks noGrp="1"/>
          </p:cNvSpPr>
          <p:nvPr>
            <p:ph type="sldNum" sz="quarter" idx="5"/>
          </p:nvPr>
        </p:nvSpPr>
        <p:spPr/>
        <p:txBody>
          <a:bodyPr/>
          <a:lstStyle/>
          <a:p>
            <a:fld id="{0FE3CB79-E269-4105-BCA0-9771559BC902}" type="slidenum">
              <a:rPr lang="en-CA" smtClean="0"/>
              <a:t>161</a:t>
            </a:fld>
            <a:endParaRPr lang="en-CA"/>
          </a:p>
        </p:txBody>
      </p:sp>
    </p:spTree>
    <p:extLst>
      <p:ext uri="{BB962C8B-B14F-4D97-AF65-F5344CB8AC3E}">
        <p14:creationId xmlns:p14="http://schemas.microsoft.com/office/powerpoint/2010/main" val="336150483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74EF3-5B2D-5863-964F-2B38D4FD2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D1A02-ACF8-818A-E6E9-0AFB8881E1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BCEFB3-ABB0-78A3-19B1-0FF4558D00B7}"/>
              </a:ext>
            </a:extLst>
          </p:cNvPr>
          <p:cNvSpPr>
            <a:spLocks noGrp="1"/>
          </p:cNvSpPr>
          <p:nvPr>
            <p:ph type="body" idx="1"/>
          </p:nvPr>
        </p:nvSpPr>
        <p:spPr/>
        <p:txBody>
          <a:bodyPr/>
          <a:lstStyle/>
          <a:p>
            <a:r>
              <a:rPr lang="en-CA"/>
              <a:t>Lecture notes: https://westernu.brightspace.com/content/enforced/126670-UGRD_1259_3645/Lecture%20Notes/Lecture%20Notes%202024-2025/Parfitt-GI%20Tract.pdf</a:t>
            </a:r>
          </a:p>
        </p:txBody>
      </p:sp>
      <p:sp>
        <p:nvSpPr>
          <p:cNvPr id="4" name="Slide Number Placeholder 3">
            <a:extLst>
              <a:ext uri="{FF2B5EF4-FFF2-40B4-BE49-F238E27FC236}">
                <a16:creationId xmlns:a16="http://schemas.microsoft.com/office/drawing/2014/main" id="{48C6F612-D9B5-6647-CA75-9D3ABA7656B7}"/>
              </a:ext>
            </a:extLst>
          </p:cNvPr>
          <p:cNvSpPr>
            <a:spLocks noGrp="1"/>
          </p:cNvSpPr>
          <p:nvPr>
            <p:ph type="sldNum" sz="quarter" idx="5"/>
          </p:nvPr>
        </p:nvSpPr>
        <p:spPr/>
        <p:txBody>
          <a:bodyPr/>
          <a:lstStyle/>
          <a:p>
            <a:fld id="{0FE3CB79-E269-4105-BCA0-9771559BC902}" type="slidenum">
              <a:rPr lang="en-CA" smtClean="0"/>
              <a:t>162</a:t>
            </a:fld>
            <a:endParaRPr lang="en-CA"/>
          </a:p>
        </p:txBody>
      </p:sp>
    </p:spTree>
    <p:extLst>
      <p:ext uri="{BB962C8B-B14F-4D97-AF65-F5344CB8AC3E}">
        <p14:creationId xmlns:p14="http://schemas.microsoft.com/office/powerpoint/2010/main" val="2473542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D9800-1072-D7C4-BCB9-51708AC5D2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F0F35B4-BCDF-E3B0-CEE6-A67C61DE19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A98B1B81-0A80-C84A-225E-578A0E052884}"/>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5" name="Footer Placeholder 4">
            <a:extLst>
              <a:ext uri="{FF2B5EF4-FFF2-40B4-BE49-F238E27FC236}">
                <a16:creationId xmlns:a16="http://schemas.microsoft.com/office/drawing/2014/main" id="{01CD81DF-89D3-F4B9-C223-CB7A7C9039B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4138C19-D2B0-9CF9-0FD2-AC8E37E44540}"/>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2273196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FB1DE-A1CA-CA46-4303-03B13CA6BA1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B127779-A041-6D22-6605-4A6D23EA4F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1A8C91C-EB29-48E9-7BB8-4A7D512665B6}"/>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5" name="Footer Placeholder 4">
            <a:extLst>
              <a:ext uri="{FF2B5EF4-FFF2-40B4-BE49-F238E27FC236}">
                <a16:creationId xmlns:a16="http://schemas.microsoft.com/office/drawing/2014/main" id="{4A22B1F3-6739-570E-D4F8-BE387BFF03C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1EEF571-39EC-E31D-1340-51E48B6252BB}"/>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3418263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FB4992-46F3-9664-B6FD-D943E61365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6BF38D52-45CF-8B5C-FB1D-0F72C65538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0BCA74C-ED75-B7C4-343F-F9DAE964B12A}"/>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5" name="Footer Placeholder 4">
            <a:extLst>
              <a:ext uri="{FF2B5EF4-FFF2-40B4-BE49-F238E27FC236}">
                <a16:creationId xmlns:a16="http://schemas.microsoft.com/office/drawing/2014/main" id="{BED73BCE-4CB3-49C7-0C9C-08E9E3DF222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979F362-52C5-DF29-E0FB-981C1D7A816B}"/>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2425782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C9153-4FF9-8C8B-AB81-2110C1D6A2A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1D975DD-6BB4-52E1-7994-E8DED88715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28403CF-20DA-A348-F7A1-6EEDE562EC99}"/>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5" name="Footer Placeholder 4">
            <a:extLst>
              <a:ext uri="{FF2B5EF4-FFF2-40B4-BE49-F238E27FC236}">
                <a16:creationId xmlns:a16="http://schemas.microsoft.com/office/drawing/2014/main" id="{6ECA878D-9C2D-1CC3-9C6D-8409CBAF5B8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B1A82DE-FAB8-1E92-3C74-6D3852352698}"/>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37572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6D947-9D52-986B-228A-9F0EB374BC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C8526EA-05FA-D786-7E20-6AF3B78A1A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FE8338-6903-9876-D089-C9A0A265FCBB}"/>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5" name="Footer Placeholder 4">
            <a:extLst>
              <a:ext uri="{FF2B5EF4-FFF2-40B4-BE49-F238E27FC236}">
                <a16:creationId xmlns:a16="http://schemas.microsoft.com/office/drawing/2014/main" id="{55CB728A-A120-B47A-2740-D90CF42EBAB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DE21825-382B-E2D2-9A4A-AAA5BFF8167A}"/>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3751511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79557-D348-82CE-8545-068FB33A4F4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393F93C-BB08-9623-5FA1-1913D18AE5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F04AEC7-31E6-34D9-D78F-CF72C56491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95895980-C8AD-A31A-5992-A209324040B1}"/>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6" name="Footer Placeholder 5">
            <a:extLst>
              <a:ext uri="{FF2B5EF4-FFF2-40B4-BE49-F238E27FC236}">
                <a16:creationId xmlns:a16="http://schemas.microsoft.com/office/drawing/2014/main" id="{CCCB97B1-E6EB-2714-6501-4806446630B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E3000FD-72CC-4A08-D6E9-5C12C1A40675}"/>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330100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649B-FACE-4230-3386-34929F547CBA}"/>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653FFC7-681A-36B4-1270-7D82D54BF0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4ACD40-E569-3CEA-EC8E-A62FEAAD4B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DF3B3CC-9237-506B-8D30-5A3D524969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99EA46-1169-9A45-58A0-8E8161809A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0EAB3459-0B72-483F-63A9-51521F47BDE1}"/>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8" name="Footer Placeholder 7">
            <a:extLst>
              <a:ext uri="{FF2B5EF4-FFF2-40B4-BE49-F238E27FC236}">
                <a16:creationId xmlns:a16="http://schemas.microsoft.com/office/drawing/2014/main" id="{1BEAB71F-2DA2-C39B-6E6B-BDD72E942DF3}"/>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EA0ACFBA-FB52-467C-C92D-DFEE2B4588F9}"/>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380830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6FD02-6576-72B2-A3C2-3D4F2661F25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5CB3F8C0-95FF-E108-C10C-4C99F109BD5A}"/>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4" name="Footer Placeholder 3">
            <a:extLst>
              <a:ext uri="{FF2B5EF4-FFF2-40B4-BE49-F238E27FC236}">
                <a16:creationId xmlns:a16="http://schemas.microsoft.com/office/drawing/2014/main" id="{0401D230-D19C-CC6E-BCDB-6F9869A665FF}"/>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43C1A2A-4283-5E45-6426-06B2B702417E}"/>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1925545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DAF431-B1E0-FCEE-8481-7CDA62BF644F}"/>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3" name="Footer Placeholder 2">
            <a:extLst>
              <a:ext uri="{FF2B5EF4-FFF2-40B4-BE49-F238E27FC236}">
                <a16:creationId xmlns:a16="http://schemas.microsoft.com/office/drawing/2014/main" id="{CB18D75C-3FB3-D5E3-6293-09F61148C87F}"/>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BF53AE2A-99E5-1852-A7A5-295422F46666}"/>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59864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BAF8C-A1A1-D17A-59E0-27277245D1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5A173AB-82CF-CDD2-E43A-6033DBD663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E9116802-95C9-A2C2-880E-632C7EE7EF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E4EF6A-8232-06B4-8BD9-0F7A6856FFBC}"/>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6" name="Footer Placeholder 5">
            <a:extLst>
              <a:ext uri="{FF2B5EF4-FFF2-40B4-BE49-F238E27FC236}">
                <a16:creationId xmlns:a16="http://schemas.microsoft.com/office/drawing/2014/main" id="{92656D99-A024-8A00-0A73-31A77E15137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166FD195-DCE8-3E7E-CB9B-A15C90A21EB0}"/>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4253511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0258C-C384-8E02-1C4D-9B158111D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7000208-C520-884E-8EA2-67694C55A4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63B1A61E-7F73-6FA9-C32C-703A01A51D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2CC3DF-B872-4AC3-BED7-DBB066CA5F0B}"/>
              </a:ext>
            </a:extLst>
          </p:cNvPr>
          <p:cNvSpPr>
            <a:spLocks noGrp="1"/>
          </p:cNvSpPr>
          <p:nvPr>
            <p:ph type="dt" sz="half" idx="10"/>
          </p:nvPr>
        </p:nvSpPr>
        <p:spPr/>
        <p:txBody>
          <a:bodyPr/>
          <a:lstStyle/>
          <a:p>
            <a:fld id="{9E980286-AD33-4CED-90FC-047F2F504E08}" type="datetimeFigureOut">
              <a:rPr lang="en-CA" smtClean="0"/>
              <a:t>2026-04-13</a:t>
            </a:fld>
            <a:endParaRPr lang="en-CA"/>
          </a:p>
        </p:txBody>
      </p:sp>
      <p:sp>
        <p:nvSpPr>
          <p:cNvPr id="6" name="Footer Placeholder 5">
            <a:extLst>
              <a:ext uri="{FF2B5EF4-FFF2-40B4-BE49-F238E27FC236}">
                <a16:creationId xmlns:a16="http://schemas.microsoft.com/office/drawing/2014/main" id="{8394631F-C556-C970-4F21-5970784EE4C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964191C-D463-9EAC-2324-CC439EF6BD8A}"/>
              </a:ext>
            </a:extLst>
          </p:cNvPr>
          <p:cNvSpPr>
            <a:spLocks noGrp="1"/>
          </p:cNvSpPr>
          <p:nvPr>
            <p:ph type="sldNum" sz="quarter" idx="12"/>
          </p:nvPr>
        </p:nvSpPr>
        <p:spPr/>
        <p:txBody>
          <a:bodyPr/>
          <a:lstStyle/>
          <a:p>
            <a:fld id="{0B4D6649-610D-4D28-A6FD-D38170BDB186}" type="slidenum">
              <a:rPr lang="en-CA" smtClean="0"/>
              <a:t>‹#›</a:t>
            </a:fld>
            <a:endParaRPr lang="en-CA"/>
          </a:p>
        </p:txBody>
      </p:sp>
    </p:spTree>
    <p:extLst>
      <p:ext uri="{BB962C8B-B14F-4D97-AF65-F5344CB8AC3E}">
        <p14:creationId xmlns:p14="http://schemas.microsoft.com/office/powerpoint/2010/main" val="1278943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5C7E00-55CD-1A71-2C24-3444F72D8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94FF6A3-23AA-A747-B95D-5B79E3FFE4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FAA5980-3305-A774-C645-61E8F10AAB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980286-AD33-4CED-90FC-047F2F504E08}" type="datetimeFigureOut">
              <a:rPr lang="en-CA" smtClean="0"/>
              <a:t>2026-04-13</a:t>
            </a:fld>
            <a:endParaRPr lang="en-CA"/>
          </a:p>
        </p:txBody>
      </p:sp>
      <p:sp>
        <p:nvSpPr>
          <p:cNvPr id="5" name="Footer Placeholder 4">
            <a:extLst>
              <a:ext uri="{FF2B5EF4-FFF2-40B4-BE49-F238E27FC236}">
                <a16:creationId xmlns:a16="http://schemas.microsoft.com/office/drawing/2014/main" id="{E6EDC80D-5EB5-A13D-69B7-216DC6D560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BEFA74B2-63A4-F4CB-B8A7-6AA6BBD015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4D6649-610D-4D28-A6FD-D38170BDB186}" type="slidenum">
              <a:rPr lang="en-CA" smtClean="0"/>
              <a:t>‹#›</a:t>
            </a:fld>
            <a:endParaRPr lang="en-CA"/>
          </a:p>
        </p:txBody>
      </p:sp>
    </p:spTree>
    <p:extLst>
      <p:ext uri="{BB962C8B-B14F-4D97-AF65-F5344CB8AC3E}">
        <p14:creationId xmlns:p14="http://schemas.microsoft.com/office/powerpoint/2010/main" val="4111596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13.xml"/></Relationships>
</file>

<file path=ppt/slides/_rels/slide100.xml.rels><?xml version="1.0" encoding="UTF-8" standalone="yes"?>
<Relationships xmlns="http://schemas.openxmlformats.org/package/2006/relationships"><Relationship Id="rId3" Type="http://schemas.openxmlformats.org/officeDocument/2006/relationships/slide" Target="slide9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slide" Target="slide9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4.png"/></Relationships>
</file>

<file path=ppt/slides/_rels/slide1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8" Type="http://schemas.openxmlformats.org/officeDocument/2006/relationships/slide" Target="slide108.xml"/><Relationship Id="rId3" Type="http://schemas.openxmlformats.org/officeDocument/2006/relationships/slide" Target="slide105.xml"/><Relationship Id="rId7" Type="http://schemas.openxmlformats.org/officeDocument/2006/relationships/slide" Target="slide10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23.xml"/><Relationship Id="rId5" Type="http://schemas.openxmlformats.org/officeDocument/2006/relationships/slide" Target="slide106.xml"/><Relationship Id="rId4" Type="http://schemas.openxmlformats.org/officeDocument/2006/relationships/slide" Target="slide122.xml"/><Relationship Id="rId9" Type="http://schemas.openxmlformats.org/officeDocument/2006/relationships/slide" Target="slide109.xml"/></Relationships>
</file>

<file path=ppt/slides/_rels/slide10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04.xml"/></Relationships>
</file>

<file path=ppt/slides/_rels/slide10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04.xml"/></Relationships>
</file>

<file path=ppt/slides/_rels/slide10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04.xml"/></Relationships>
</file>

<file path=ppt/slides/_rels/slide10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04.xml"/></Relationships>
</file>

<file path=ppt/slides/_rels/slide109.xml.rels><?xml version="1.0" encoding="UTF-8" standalone="yes"?>
<Relationships xmlns="http://schemas.openxmlformats.org/package/2006/relationships"><Relationship Id="rId3" Type="http://schemas.openxmlformats.org/officeDocument/2006/relationships/slide" Target="slide110.xml"/><Relationship Id="rId7" Type="http://schemas.openxmlformats.org/officeDocument/2006/relationships/slide" Target="slide11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13.xml"/><Relationship Id="rId5" Type="http://schemas.openxmlformats.org/officeDocument/2006/relationships/slide" Target="slide112.xml"/><Relationship Id="rId4" Type="http://schemas.openxmlformats.org/officeDocument/2006/relationships/slide" Target="slide11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17.png"/></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slide" Target="slide109.xml"/><Relationship Id="rId4" Type="http://schemas.openxmlformats.org/officeDocument/2006/relationships/image" Target="../media/image37.jpeg"/></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slide" Target="slide109.xml"/><Relationship Id="rId4" Type="http://schemas.openxmlformats.org/officeDocument/2006/relationships/image" Target="../media/image38.png"/></Relationships>
</file>

<file path=ppt/slides/_rels/slide112.xml.rels><?xml version="1.0" encoding="UTF-8" standalone="yes"?>
<Relationships xmlns="http://schemas.openxmlformats.org/package/2006/relationships"><Relationship Id="rId3" Type="http://schemas.openxmlformats.org/officeDocument/2006/relationships/slide" Target="slide10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slide" Target="slide10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slide" Target="slide11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18.xml"/><Relationship Id="rId5" Type="http://schemas.openxmlformats.org/officeDocument/2006/relationships/slide" Target="slide117.xml"/><Relationship Id="rId4" Type="http://schemas.openxmlformats.org/officeDocument/2006/relationships/slide" Target="slide116.xml"/></Relationships>
</file>

<file path=ppt/slides/_rels/slide115.xml.rels><?xml version="1.0" encoding="UTF-8" standalone="yes"?>
<Relationships xmlns="http://schemas.openxmlformats.org/package/2006/relationships"><Relationship Id="rId3" Type="http://schemas.openxmlformats.org/officeDocument/2006/relationships/slide" Target="slide11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slide" Target="slide11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slide" Target="slide11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slide" Target="slide11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image" Target="../media/image19.png"/><Relationship Id="rId4" Type="http://schemas.openxmlformats.org/officeDocument/2006/relationships/image" Target="../media/image18.png"/></Relationships>
</file>

<file path=ppt/slides/_rels/slide1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8" Type="http://schemas.openxmlformats.org/officeDocument/2006/relationships/slide" Target="slide140.xml"/><Relationship Id="rId3" Type="http://schemas.openxmlformats.org/officeDocument/2006/relationships/slide" Target="slide122.xml"/><Relationship Id="rId7" Type="http://schemas.openxmlformats.org/officeDocument/2006/relationships/slide" Target="slide12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38.xml"/><Relationship Id="rId11" Type="http://schemas.openxmlformats.org/officeDocument/2006/relationships/slide" Target="slide127.xml"/><Relationship Id="rId5" Type="http://schemas.openxmlformats.org/officeDocument/2006/relationships/slide" Target="slide123.xml"/><Relationship Id="rId10" Type="http://schemas.openxmlformats.org/officeDocument/2006/relationships/slide" Target="slide126.xml"/><Relationship Id="rId4" Type="http://schemas.openxmlformats.org/officeDocument/2006/relationships/slide" Target="slide137.xml"/><Relationship Id="rId9" Type="http://schemas.openxmlformats.org/officeDocument/2006/relationships/slide" Target="slide125.xml"/></Relationships>
</file>

<file path=ppt/slides/_rels/slide1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21.xml"/></Relationships>
</file>

<file path=ppt/slides/_rels/slide1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21.xml"/></Relationships>
</file>

<file path=ppt/slides/_rels/slide1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21.xml"/></Relationships>
</file>

<file path=ppt/slides/_rels/slide1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21.xml"/></Relationships>
</file>

<file path=ppt/slides/_rels/slide1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21.xml"/></Relationships>
</file>

<file path=ppt/slides/_rels/slide127.xml.rels><?xml version="1.0" encoding="UTF-8" standalone="yes"?>
<Relationships xmlns="http://schemas.openxmlformats.org/package/2006/relationships"><Relationship Id="rId3" Type="http://schemas.openxmlformats.org/officeDocument/2006/relationships/slide" Target="slide12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31.xml"/><Relationship Id="rId5" Type="http://schemas.openxmlformats.org/officeDocument/2006/relationships/slide" Target="slide130.xml"/><Relationship Id="rId4" Type="http://schemas.openxmlformats.org/officeDocument/2006/relationships/slide" Target="slide129.xml"/></Relationships>
</file>

<file path=ppt/slides/_rels/slide128.xml.rels><?xml version="1.0" encoding="UTF-8" standalone="yes"?>
<Relationships xmlns="http://schemas.openxmlformats.org/package/2006/relationships"><Relationship Id="rId3" Type="http://schemas.openxmlformats.org/officeDocument/2006/relationships/slide" Target="slide12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slide" Target="slide12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image" Target="../media/image21.png"/><Relationship Id="rId4" Type="http://schemas.openxmlformats.org/officeDocument/2006/relationships/image" Target="../media/image20.png"/></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slide" Target="slide127.xml"/><Relationship Id="rId4" Type="http://schemas.openxmlformats.org/officeDocument/2006/relationships/image" Target="../media/image39.png"/></Relationships>
</file>

<file path=ppt/slides/_rels/slide131.xml.rels><?xml version="1.0" encoding="UTF-8" standalone="yes"?>
<Relationships xmlns="http://schemas.openxmlformats.org/package/2006/relationships"><Relationship Id="rId3" Type="http://schemas.openxmlformats.org/officeDocument/2006/relationships/slide" Target="slide13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35.xml"/><Relationship Id="rId5" Type="http://schemas.openxmlformats.org/officeDocument/2006/relationships/slide" Target="slide134.xml"/><Relationship Id="rId4" Type="http://schemas.openxmlformats.org/officeDocument/2006/relationships/slide" Target="slide133.xml"/></Relationships>
</file>

<file path=ppt/slides/_rels/slide132.xml.rels><?xml version="1.0" encoding="UTF-8" standalone="yes"?>
<Relationships xmlns="http://schemas.openxmlformats.org/package/2006/relationships"><Relationship Id="rId3" Type="http://schemas.openxmlformats.org/officeDocument/2006/relationships/slide" Target="slide136.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slide" Target="slide13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slide" Target="slide13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slide" Target="slide13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slide" Target="slide138.xml"/><Relationship Id="rId4" Type="http://schemas.openxmlformats.org/officeDocument/2006/relationships/image" Target="../media/image8.png"/></Relationships>
</file>

<file path=ppt/slides/_rels/slide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slide" Target="slide139.xml"/></Relationships>
</file>

<file path=ppt/slides/_rels/slide139.xml.rels><?xml version="1.0" encoding="UTF-8" standalone="yes"?>
<Relationships xmlns="http://schemas.openxmlformats.org/package/2006/relationships"><Relationship Id="rId8" Type="http://schemas.openxmlformats.org/officeDocument/2006/relationships/slide" Target="slide150.xml"/><Relationship Id="rId3" Type="http://schemas.openxmlformats.org/officeDocument/2006/relationships/image" Target="../media/image1.png"/><Relationship Id="rId7" Type="http://schemas.openxmlformats.org/officeDocument/2006/relationships/slide" Target="slide148.xm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slide" Target="slide146.xml"/><Relationship Id="rId5" Type="http://schemas.openxmlformats.org/officeDocument/2006/relationships/slide" Target="slide144.xml"/><Relationship Id="rId4" Type="http://schemas.openxmlformats.org/officeDocument/2006/relationships/slide" Target="slide140.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16.xml"/><Relationship Id="rId4" Type="http://schemas.openxmlformats.org/officeDocument/2006/relationships/slide" Target="slide17.xml"/></Relationships>
</file>

<file path=ppt/slides/_rels/slide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slide" Target="slide141.xml"/><Relationship Id="rId4" Type="http://schemas.openxmlformats.org/officeDocument/2006/relationships/image" Target="../media/image8.png"/></Relationships>
</file>

<file path=ppt/slides/_rels/slide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slide" Target="slide143.xml"/><Relationship Id="rId4" Type="http://schemas.openxmlformats.org/officeDocument/2006/relationships/slide" Target="slide142.xml"/></Relationships>
</file>

<file path=ppt/slides/_rels/slide1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slide" Target="slide141.xml"/></Relationships>
</file>

<file path=ppt/slides/_rels/slide1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slide" Target="slide139.xml"/></Relationships>
</file>

<file path=ppt/slides/_rels/slide14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slide" Target="slide145.xml"/><Relationship Id="rId5" Type="http://schemas.openxmlformats.org/officeDocument/2006/relationships/image" Target="../media/image42.png"/><Relationship Id="rId4" Type="http://schemas.openxmlformats.org/officeDocument/2006/relationships/image" Target="../media/image41.png"/></Relationships>
</file>

<file path=ppt/slides/_rels/slide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slide" Target="slide139.xml"/></Relationships>
</file>

<file path=ppt/slides/_rels/slide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slide" Target="slide147.xml"/></Relationships>
</file>

<file path=ppt/slides/_rels/slide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slide" Target="slide139.xml"/></Relationships>
</file>

<file path=ppt/slides/_rels/slide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slide" Target="slide149.xml"/><Relationship Id="rId4" Type="http://schemas.openxmlformats.org/officeDocument/2006/relationships/image" Target="../media/image8.png"/></Relationships>
</file>

<file path=ppt/slides/_rels/slide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slide" Target="slide13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20.png"/></Relationships>
</file>

<file path=ppt/slides/_rels/slide150.xml.rels><?xml version="1.0" encoding="UTF-8" standalone="yes"?>
<Relationships xmlns="http://schemas.openxmlformats.org/package/2006/relationships"><Relationship Id="rId8" Type="http://schemas.openxmlformats.org/officeDocument/2006/relationships/slide" Target="slide156.xml"/><Relationship Id="rId3" Type="http://schemas.openxmlformats.org/officeDocument/2006/relationships/image" Target="../media/image1.png"/><Relationship Id="rId7" Type="http://schemas.openxmlformats.org/officeDocument/2006/relationships/slide" Target="slide155.xm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slide" Target="slide154.xml"/><Relationship Id="rId5" Type="http://schemas.openxmlformats.org/officeDocument/2006/relationships/slide" Target="slide153.xml"/><Relationship Id="rId4" Type="http://schemas.openxmlformats.org/officeDocument/2006/relationships/slide" Target="slide151.xml"/></Relationships>
</file>

<file path=ppt/slides/_rels/slide1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slide" Target="slide152.xml"/></Relationships>
</file>

<file path=ppt/slides/_rels/slide1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slide" Target="slide150.xml"/></Relationships>
</file>

<file path=ppt/slides/_rels/slide1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2.xml"/><Relationship Id="rId5" Type="http://schemas.openxmlformats.org/officeDocument/2006/relationships/slide" Target="slide150.xml"/><Relationship Id="rId4" Type="http://schemas.openxmlformats.org/officeDocument/2006/relationships/image" Target="../media/image43.jpeg"/></Relationships>
</file>

<file path=ppt/slides/_rels/slide1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slide" Target="slide150.xml"/><Relationship Id="rId5" Type="http://schemas.openxmlformats.org/officeDocument/2006/relationships/image" Target="../media/image45.png"/><Relationship Id="rId4" Type="http://schemas.openxmlformats.org/officeDocument/2006/relationships/image" Target="../media/image44.png"/></Relationships>
</file>

<file path=ppt/slides/_rels/slide1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slide" Target="slide150.xml"/><Relationship Id="rId5" Type="http://schemas.openxmlformats.org/officeDocument/2006/relationships/image" Target="../media/image45.png"/><Relationship Id="rId4" Type="http://schemas.openxmlformats.org/officeDocument/2006/relationships/image" Target="../media/image44.png"/></Relationships>
</file>

<file path=ppt/slides/_rels/slide156.xml.rels><?xml version="1.0" encoding="UTF-8" standalone="yes"?>
<Relationships xmlns="http://schemas.openxmlformats.org/package/2006/relationships"><Relationship Id="rId8" Type="http://schemas.openxmlformats.org/officeDocument/2006/relationships/slide" Target="slide167.xml"/><Relationship Id="rId3" Type="http://schemas.openxmlformats.org/officeDocument/2006/relationships/image" Target="../media/image1.png"/><Relationship Id="rId7" Type="http://schemas.openxmlformats.org/officeDocument/2006/relationships/slide" Target="slide157.xm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slide" Target="slide174.xml"/><Relationship Id="rId5" Type="http://schemas.openxmlformats.org/officeDocument/2006/relationships/slide" Target="slide173.xml"/><Relationship Id="rId4" Type="http://schemas.openxmlformats.org/officeDocument/2006/relationships/slide" Target="slide172.xml"/></Relationships>
</file>

<file path=ppt/slides/_rels/slide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slide" Target="slide159.xml"/></Relationships>
</file>

<file path=ppt/slides/_rels/slide1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slide" Target="slide159.xml"/></Relationships>
</file>

<file path=ppt/slides/_rels/slide1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2.xml"/><Relationship Id="rId5" Type="http://schemas.openxmlformats.org/officeDocument/2006/relationships/slide" Target="slide160.xml"/><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slide" Target="slide18.xml"/><Relationship Id="rId4" Type="http://schemas.openxmlformats.org/officeDocument/2006/relationships/image" Target="../media/image20.png"/></Relationships>
</file>

<file path=ppt/slides/_rels/slide1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slide" Target="slide161.xml"/></Relationships>
</file>

<file path=ppt/slides/_rels/slide1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slide" Target="slide162.xml"/></Relationships>
</file>

<file path=ppt/slides/_rels/slide1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slide" Target="slide163.xml"/></Relationships>
</file>

<file path=ppt/slides/_rels/slide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slide" Target="slide164.xml"/></Relationships>
</file>

<file path=ppt/slides/_rels/slide1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slide" Target="slide165.xml"/></Relationships>
</file>

<file path=ppt/slides/_rels/slide1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slide" Target="slide166.xml"/></Relationships>
</file>

<file path=ppt/slides/_rels/slide1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8.png"/></Relationships>
</file>

<file path=ppt/slides/_rels/slide1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slide" Target="slide168.xml"/></Relationships>
</file>

<file path=ppt/slides/_rels/slide1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slide" Target="slide169.xml"/></Relationships>
</file>

<file path=ppt/slides/_rels/slide1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2.xml"/><Relationship Id="rId5" Type="http://schemas.openxmlformats.org/officeDocument/2006/relationships/slide" Target="slide170.xml"/><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20.png"/></Relationships>
</file>

<file path=ppt/slides/_rels/slide1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2.xml"/><Relationship Id="rId5" Type="http://schemas.openxmlformats.org/officeDocument/2006/relationships/slide" Target="slide171.xml"/><Relationship Id="rId4" Type="http://schemas.openxmlformats.org/officeDocument/2006/relationships/image" Target="../media/image48.jpeg"/></Relationships>
</file>

<file path=ppt/slides/_rels/slide1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156.xml"/></Relationships>
</file>

<file path=ppt/slides/_rels/slide1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2.xml"/><Relationship Id="rId4" Type="http://schemas.openxmlformats.org/officeDocument/2006/relationships/slide" Target="slide168.xml"/></Relationships>
</file>

<file path=ppt/slides/_rels/slide1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slide" Target="slide168.xml"/></Relationships>
</file>

<file path=ppt/slides/_rels/slide1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2.xml"/><Relationship Id="rId4" Type="http://schemas.openxmlformats.org/officeDocument/2006/relationships/slide" Target="slide168.xml"/></Relationships>
</file>

<file path=ppt/slides/_rels/slide1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76.xml"/></Relationships>
</file>

<file path=ppt/slides/_rels/slide176.xml.rels><?xml version="1.0" encoding="UTF-8" standalone="yes"?>
<Relationships xmlns="http://schemas.openxmlformats.org/package/2006/relationships"><Relationship Id="rId3" Type="http://schemas.openxmlformats.org/officeDocument/2006/relationships/slide" Target="slide177.xml"/><Relationship Id="rId7" Type="http://schemas.openxmlformats.org/officeDocument/2006/relationships/slide" Target="slide18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84.xml"/><Relationship Id="rId5" Type="http://schemas.openxmlformats.org/officeDocument/2006/relationships/slide" Target="slide182.xml"/><Relationship Id="rId4" Type="http://schemas.openxmlformats.org/officeDocument/2006/relationships/slide" Target="slide180.xml"/></Relationships>
</file>

<file path=ppt/slides/_rels/slide1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78.xml"/></Relationships>
</file>

<file path=ppt/slides/_rels/slide178.xml.rels><?xml version="1.0" encoding="UTF-8" standalone="yes"?>
<Relationships xmlns="http://schemas.openxmlformats.org/package/2006/relationships"><Relationship Id="rId3" Type="http://schemas.openxmlformats.org/officeDocument/2006/relationships/slide" Target="slide17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76.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image" Target="../media/image20.png"/></Relationships>
</file>

<file path=ppt/slides/_rels/slide1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slide" Target="slide181.xml"/><Relationship Id="rId5" Type="http://schemas.openxmlformats.org/officeDocument/2006/relationships/image" Target="../media/image49.png"/><Relationship Id="rId4" Type="http://schemas.openxmlformats.org/officeDocument/2006/relationships/image" Target="../media/image14.png"/></Relationships>
</file>

<file path=ppt/slides/_rels/slide1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2.xml"/><Relationship Id="rId4" Type="http://schemas.openxmlformats.org/officeDocument/2006/relationships/slide" Target="slide176.xml"/></Relationships>
</file>

<file path=ppt/slides/_rels/slide1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183.xml"/><Relationship Id="rId4" Type="http://schemas.openxmlformats.org/officeDocument/2006/relationships/image" Target="../media/image50.png"/></Relationships>
</file>

<file path=ppt/slides/_rels/slide1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slide" Target="slide176.xml"/></Relationships>
</file>

<file path=ppt/slides/_rels/slide18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85.xml"/></Relationships>
</file>

<file path=ppt/slides/_rels/slide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slide" Target="slide176.xml"/></Relationships>
</file>

<file path=ppt/slides/_rels/slide18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189.xml"/><Relationship Id="rId2" Type="http://schemas.openxmlformats.org/officeDocument/2006/relationships/notesSlide" Target="../notesSlides/notesSlide116.xml"/><Relationship Id="rId1" Type="http://schemas.openxmlformats.org/officeDocument/2006/relationships/slideLayout" Target="../slideLayouts/slideLayout2.xml"/><Relationship Id="rId6" Type="http://schemas.openxmlformats.org/officeDocument/2006/relationships/slide" Target="slide187.xml"/><Relationship Id="rId5" Type="http://schemas.openxmlformats.org/officeDocument/2006/relationships/slide" Target="slide191.xml"/><Relationship Id="rId4" Type="http://schemas.openxmlformats.org/officeDocument/2006/relationships/slide" Target="slide190.xml"/></Relationships>
</file>

<file path=ppt/slides/_rels/slide1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slide" Target="slide188.xml"/></Relationships>
</file>

<file path=ppt/slides/_rels/slide1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slide" Target="slide186.xml"/></Relationships>
</file>

<file path=ppt/slides/_rels/slide1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9.xml"/><Relationship Id="rId1" Type="http://schemas.openxmlformats.org/officeDocument/2006/relationships/slideLayout" Target="../slideLayouts/slideLayout2.xml"/><Relationship Id="rId5" Type="http://schemas.openxmlformats.org/officeDocument/2006/relationships/slide" Target="slide186.xml"/><Relationship Id="rId4" Type="http://schemas.openxmlformats.org/officeDocument/2006/relationships/image" Target="../media/image51.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2.png"/></Relationships>
</file>

<file path=ppt/slides/_rels/slide1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2.xml"/><Relationship Id="rId4" Type="http://schemas.openxmlformats.org/officeDocument/2006/relationships/slide" Target="slide186.xml"/></Relationships>
</file>

<file path=ppt/slides/_rels/slide191.xml.rels><?xml version="1.0" encoding="UTF-8" standalone="yes"?>
<Relationships xmlns="http://schemas.openxmlformats.org/package/2006/relationships"><Relationship Id="rId8" Type="http://schemas.openxmlformats.org/officeDocument/2006/relationships/slide" Target="slide193.xml"/><Relationship Id="rId3" Type="http://schemas.openxmlformats.org/officeDocument/2006/relationships/image" Target="../media/image1.png"/><Relationship Id="rId7" Type="http://schemas.openxmlformats.org/officeDocument/2006/relationships/slide" Target="slide192.xml"/><Relationship Id="rId2" Type="http://schemas.openxmlformats.org/officeDocument/2006/relationships/notesSlide" Target="../notesSlides/notesSlide121.xml"/><Relationship Id="rId1" Type="http://schemas.openxmlformats.org/officeDocument/2006/relationships/slideLayout" Target="../slideLayouts/slideLayout2.xml"/><Relationship Id="rId6" Type="http://schemas.openxmlformats.org/officeDocument/2006/relationships/slide" Target="slide204.xml"/><Relationship Id="rId5" Type="http://schemas.openxmlformats.org/officeDocument/2006/relationships/slide" Target="slide203.xml"/><Relationship Id="rId4" Type="http://schemas.openxmlformats.org/officeDocument/2006/relationships/slide" Target="slide202.xml"/></Relationships>
</file>

<file path=ppt/slides/_rels/slide1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2.xml"/><Relationship Id="rId4" Type="http://schemas.openxmlformats.org/officeDocument/2006/relationships/slide" Target="slide205.xml"/></Relationships>
</file>

<file path=ppt/slides/_rels/slide1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openxmlformats.org/officeDocument/2006/relationships/slide" Target="slide195.xml"/></Relationships>
</file>

<file path=ppt/slides/_rels/slide1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slide" Target="slide196.xml"/></Relationships>
</file>

<file path=ppt/slides/_rels/slide1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2.xml"/><Relationship Id="rId5" Type="http://schemas.openxmlformats.org/officeDocument/2006/relationships/slide" Target="slide207.xml"/><Relationship Id="rId4" Type="http://schemas.openxmlformats.org/officeDocument/2006/relationships/image" Target="../media/image46.jpeg"/></Relationships>
</file>

<file path=ppt/slides/_rels/slide1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2.xml"/><Relationship Id="rId4" Type="http://schemas.openxmlformats.org/officeDocument/2006/relationships/slide" Target="slide197.xml"/></Relationships>
</file>

<file path=ppt/slides/_rels/slide1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98.xml"/></Relationships>
</file>

<file path=ppt/slides/_rels/slide1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openxmlformats.org/officeDocument/2006/relationships/slide" Target="slide199.xml"/></Relationships>
</file>

<file path=ppt/slides/_rels/slide1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00.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slide" Target="slide201.xml"/></Relationships>
</file>

<file path=ppt/slides/_rels/slide201.xml.rels><?xml version="1.0" encoding="UTF-8" standalone="yes"?>
<Relationships xmlns="http://schemas.openxmlformats.org/package/2006/relationships"><Relationship Id="rId3" Type="http://schemas.openxmlformats.org/officeDocument/2006/relationships/slide" Target="slide147.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4.png"/></Relationships>
</file>

<file path=ppt/slides/_rels/slide2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2.xml"/><Relationship Id="rId4" Type="http://schemas.openxmlformats.org/officeDocument/2006/relationships/slide" Target="slide205.xml"/></Relationships>
</file>

<file path=ppt/slides/_rels/slide2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slide" Target="slide205.xml"/></Relationships>
</file>

<file path=ppt/slides/_rels/slide2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slide" Target="slide205.xml"/></Relationships>
</file>

<file path=ppt/slides/_rels/slide205.xml.rels><?xml version="1.0" encoding="UTF-8" standalone="yes"?>
<Relationships xmlns="http://schemas.openxmlformats.org/package/2006/relationships"><Relationship Id="rId3" Type="http://schemas.openxmlformats.org/officeDocument/2006/relationships/slide" Target="slide206.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2.xml"/><Relationship Id="rId1" Type="http://schemas.openxmlformats.org/officeDocument/2006/relationships/slideLayout" Target="../slideLayouts/slideLayout2.xml"/><Relationship Id="rId5" Type="http://schemas.openxmlformats.org/officeDocument/2006/relationships/slide" Target="slide207.xml"/><Relationship Id="rId4" Type="http://schemas.openxmlformats.org/officeDocument/2006/relationships/image" Target="../media/image47.jpeg"/></Relationships>
</file>

<file path=ppt/slides/_rels/slide2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3.xml"/><Relationship Id="rId1" Type="http://schemas.openxmlformats.org/officeDocument/2006/relationships/slideLayout" Target="../slideLayouts/slideLayout2.xml"/><Relationship Id="rId5" Type="http://schemas.openxmlformats.org/officeDocument/2006/relationships/slide" Target="slide208.xml"/><Relationship Id="rId4" Type="http://schemas.openxmlformats.org/officeDocument/2006/relationships/image" Target="../media/image48.jpeg"/></Relationships>
</file>

<file path=ppt/slides/_rels/slide2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4.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191.xml"/></Relationships>
</file>

<file path=ppt/slides/_rels/slide20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2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slide" Target="slide24.xml"/><Relationship Id="rId5" Type="http://schemas.openxmlformats.org/officeDocument/2006/relationships/slide" Target="slide23.xml"/><Relationship Id="rId4" Type="http://schemas.openxmlformats.org/officeDocument/2006/relationships/slide" Target="slide22.xml"/></Relationships>
</file>

<file path=ppt/slides/_rels/slide210.xml.rels><?xml version="1.0" encoding="UTF-8" standalone="yes"?>
<Relationships xmlns="http://schemas.openxmlformats.org/package/2006/relationships"><Relationship Id="rId8" Type="http://schemas.openxmlformats.org/officeDocument/2006/relationships/slide" Target="slide214.xml"/><Relationship Id="rId3" Type="http://schemas.openxmlformats.org/officeDocument/2006/relationships/image" Target="../media/image1.png"/><Relationship Id="rId7" Type="http://schemas.openxmlformats.org/officeDocument/2006/relationships/slide" Target="slide212.xml"/><Relationship Id="rId2" Type="http://schemas.openxmlformats.org/officeDocument/2006/relationships/notesSlide" Target="../notesSlides/notesSlide135.xml"/><Relationship Id="rId1" Type="http://schemas.openxmlformats.org/officeDocument/2006/relationships/slideLayout" Target="../slideLayouts/slideLayout1.xml"/><Relationship Id="rId6" Type="http://schemas.openxmlformats.org/officeDocument/2006/relationships/slide" Target="slide213.xml"/><Relationship Id="rId5" Type="http://schemas.openxmlformats.org/officeDocument/2006/relationships/slide" Target="slide211.xml"/><Relationship Id="rId4" Type="http://schemas.openxmlformats.org/officeDocument/2006/relationships/image" Target="../media/image13.png"/></Relationships>
</file>

<file path=ppt/slides/_rels/slide2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6.xml"/><Relationship Id="rId1" Type="http://schemas.openxmlformats.org/officeDocument/2006/relationships/slideLayout" Target="../slideLayouts/slideLayout2.xml"/><Relationship Id="rId5" Type="http://schemas.openxmlformats.org/officeDocument/2006/relationships/slide" Target="slide210.xml"/><Relationship Id="rId4" Type="http://schemas.openxmlformats.org/officeDocument/2006/relationships/image" Target="../media/image13.png"/></Relationships>
</file>

<file path=ppt/slides/_rels/slide2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7.xml"/><Relationship Id="rId1" Type="http://schemas.openxmlformats.org/officeDocument/2006/relationships/slideLayout" Target="../slideLayouts/slideLayout2.xml"/><Relationship Id="rId5" Type="http://schemas.openxmlformats.org/officeDocument/2006/relationships/slide" Target="slide210.xml"/><Relationship Id="rId4" Type="http://schemas.openxmlformats.org/officeDocument/2006/relationships/image" Target="../media/image13.png"/></Relationships>
</file>

<file path=ppt/slides/_rels/slide2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8.xml"/><Relationship Id="rId1" Type="http://schemas.openxmlformats.org/officeDocument/2006/relationships/slideLayout" Target="../slideLayouts/slideLayout2.xml"/><Relationship Id="rId5" Type="http://schemas.openxmlformats.org/officeDocument/2006/relationships/slide" Target="slide210.xml"/><Relationship Id="rId4" Type="http://schemas.openxmlformats.org/officeDocument/2006/relationships/image" Target="../media/image13.png"/></Relationships>
</file>

<file path=ppt/slides/_rels/slide2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9.xml"/><Relationship Id="rId1" Type="http://schemas.openxmlformats.org/officeDocument/2006/relationships/slideLayout" Target="../slideLayouts/slideLayout1.xml"/><Relationship Id="rId5" Type="http://schemas.openxmlformats.org/officeDocument/2006/relationships/slide" Target="slide215.xml"/><Relationship Id="rId4" Type="http://schemas.openxmlformats.org/officeDocument/2006/relationships/image" Target="../media/image13.png"/></Relationships>
</file>

<file path=ppt/slides/_rels/slide2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218.xml"/><Relationship Id="rId2" Type="http://schemas.openxmlformats.org/officeDocument/2006/relationships/notesSlide" Target="../notesSlides/notesSlide140.xml"/><Relationship Id="rId1" Type="http://schemas.openxmlformats.org/officeDocument/2006/relationships/slideLayout" Target="../slideLayouts/slideLayout1.xml"/><Relationship Id="rId6" Type="http://schemas.openxmlformats.org/officeDocument/2006/relationships/slide" Target="slide217.xml"/><Relationship Id="rId5" Type="http://schemas.openxmlformats.org/officeDocument/2006/relationships/slide" Target="slide216.xml"/><Relationship Id="rId4" Type="http://schemas.openxmlformats.org/officeDocument/2006/relationships/image" Target="../media/image13.png"/></Relationships>
</file>

<file path=ppt/slides/_rels/slide2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1.xml"/><Relationship Id="rId1" Type="http://schemas.openxmlformats.org/officeDocument/2006/relationships/slideLayout" Target="../slideLayouts/slideLayout1.xml"/><Relationship Id="rId5" Type="http://schemas.openxmlformats.org/officeDocument/2006/relationships/slide" Target="slide215.xml"/><Relationship Id="rId4" Type="http://schemas.openxmlformats.org/officeDocument/2006/relationships/image" Target="../media/image52.png"/></Relationships>
</file>

<file path=ppt/slides/_rels/slide2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215.xml"/><Relationship Id="rId2" Type="http://schemas.openxmlformats.org/officeDocument/2006/relationships/notesSlide" Target="../notesSlides/notesSlide142.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3.png"/></Relationships>
</file>

<file path=ppt/slides/_rels/slide218.xml.rels><?xml version="1.0" encoding="UTF-8" standalone="yes"?>
<Relationships xmlns="http://schemas.openxmlformats.org/package/2006/relationships"><Relationship Id="rId8" Type="http://schemas.openxmlformats.org/officeDocument/2006/relationships/slide" Target="slide222.xml"/><Relationship Id="rId3" Type="http://schemas.openxmlformats.org/officeDocument/2006/relationships/image" Target="../media/image1.png"/><Relationship Id="rId7" Type="http://schemas.openxmlformats.org/officeDocument/2006/relationships/slide" Target="slide215.xml"/><Relationship Id="rId2" Type="http://schemas.openxmlformats.org/officeDocument/2006/relationships/notesSlide" Target="../notesSlides/notesSlide143.xml"/><Relationship Id="rId1" Type="http://schemas.openxmlformats.org/officeDocument/2006/relationships/slideLayout" Target="../slideLayouts/slideLayout2.xml"/><Relationship Id="rId6" Type="http://schemas.openxmlformats.org/officeDocument/2006/relationships/slide" Target="slide221.xml"/><Relationship Id="rId5" Type="http://schemas.openxmlformats.org/officeDocument/2006/relationships/slide" Target="slide219.xml"/><Relationship Id="rId4" Type="http://schemas.openxmlformats.org/officeDocument/2006/relationships/slide" Target="slide220.xml"/></Relationships>
</file>

<file path=ppt/slides/_rels/slide2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4.xml"/><Relationship Id="rId1" Type="http://schemas.openxmlformats.org/officeDocument/2006/relationships/slideLayout" Target="../slideLayouts/slideLayout1.xml"/><Relationship Id="rId4" Type="http://schemas.openxmlformats.org/officeDocument/2006/relationships/slide" Target="slide218.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slide" Target="slide21.xml"/><Relationship Id="rId4" Type="http://schemas.openxmlformats.org/officeDocument/2006/relationships/image" Target="../media/image23.png"/></Relationships>
</file>

<file path=ppt/slides/_rels/slide2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5.xml"/><Relationship Id="rId1" Type="http://schemas.openxmlformats.org/officeDocument/2006/relationships/slideLayout" Target="../slideLayouts/slideLayout1.xml"/><Relationship Id="rId5" Type="http://schemas.openxmlformats.org/officeDocument/2006/relationships/slide" Target="slide218.xml"/><Relationship Id="rId4" Type="http://schemas.openxmlformats.org/officeDocument/2006/relationships/image" Target="../media/image55.jpeg"/></Relationships>
</file>

<file path=ppt/slides/_rels/slide2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6.xml"/><Relationship Id="rId1" Type="http://schemas.openxmlformats.org/officeDocument/2006/relationships/slideLayout" Target="../slideLayouts/slideLayout1.xml"/><Relationship Id="rId4" Type="http://schemas.openxmlformats.org/officeDocument/2006/relationships/slide" Target="slide218.xml"/></Relationships>
</file>

<file path=ppt/slides/_rels/slide2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7.xml"/><Relationship Id="rId1" Type="http://schemas.openxmlformats.org/officeDocument/2006/relationships/slideLayout" Target="../slideLayouts/slideLayout1.xml"/><Relationship Id="rId4" Type="http://schemas.openxmlformats.org/officeDocument/2006/relationships/slide" Target="slide223.xml"/></Relationships>
</file>

<file path=ppt/slides/_rels/slide2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image" Target="../media/image16.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slide" Target="slide21.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8.xml"/><Relationship Id="rId4" Type="http://schemas.openxmlformats.org/officeDocument/2006/relationships/slide" Target="slide29.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image" Target="../media/image17.png"/><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image" Target="../media/image18.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slide" Target="slide103.xml"/><Relationship Id="rId13" Type="http://schemas.openxmlformats.org/officeDocument/2006/relationships/slide" Target="slide137.xml"/><Relationship Id="rId18" Type="http://schemas.openxmlformats.org/officeDocument/2006/relationships/image" Target="../media/image10.png"/><Relationship Id="rId26" Type="http://schemas.openxmlformats.org/officeDocument/2006/relationships/image" Target="../media/image14.png"/><Relationship Id="rId3" Type="http://schemas.openxmlformats.org/officeDocument/2006/relationships/image" Target="../media/image1.png"/><Relationship Id="rId21" Type="http://schemas.openxmlformats.org/officeDocument/2006/relationships/slide" Target="slide52.xml"/><Relationship Id="rId7" Type="http://schemas.openxmlformats.org/officeDocument/2006/relationships/image" Target="../media/image4.png"/><Relationship Id="rId12" Type="http://schemas.openxmlformats.org/officeDocument/2006/relationships/image" Target="../media/image7.png"/><Relationship Id="rId17" Type="http://schemas.openxmlformats.org/officeDocument/2006/relationships/slide" Target="slide20.xml"/><Relationship Id="rId25" Type="http://schemas.openxmlformats.org/officeDocument/2006/relationships/slide" Target="slide175.xml"/><Relationship Id="rId2" Type="http://schemas.openxmlformats.org/officeDocument/2006/relationships/notesSlide" Target="../notesSlides/notesSlide2.xml"/><Relationship Id="rId16" Type="http://schemas.openxmlformats.org/officeDocument/2006/relationships/image" Target="../media/image9.png"/><Relationship Id="rId20"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slide" Target="slide86.xml"/><Relationship Id="rId11" Type="http://schemas.openxmlformats.org/officeDocument/2006/relationships/slide" Target="slide120.xml"/><Relationship Id="rId24" Type="http://schemas.openxmlformats.org/officeDocument/2006/relationships/image" Target="../media/image13.png"/><Relationship Id="rId5" Type="http://schemas.openxmlformats.org/officeDocument/2006/relationships/image" Target="../media/image3.png"/><Relationship Id="rId15" Type="http://schemas.openxmlformats.org/officeDocument/2006/relationships/slide" Target="slide4.xml"/><Relationship Id="rId23" Type="http://schemas.openxmlformats.org/officeDocument/2006/relationships/slide" Target="slide209.xml"/><Relationship Id="rId10" Type="http://schemas.openxmlformats.org/officeDocument/2006/relationships/image" Target="../media/image6.png"/><Relationship Id="rId19" Type="http://schemas.openxmlformats.org/officeDocument/2006/relationships/slide" Target="slide36.xml"/><Relationship Id="rId4" Type="http://schemas.openxmlformats.org/officeDocument/2006/relationships/slide" Target="slide68.xml"/><Relationship Id="rId9" Type="http://schemas.openxmlformats.org/officeDocument/2006/relationships/image" Target="../media/image5.png"/><Relationship Id="rId14" Type="http://schemas.openxmlformats.org/officeDocument/2006/relationships/image" Target="../media/image8.png"/><Relationship Id="rId22"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slide" Target="slide32.xml"/><Relationship Id="rId4" Type="http://schemas.openxmlformats.org/officeDocument/2006/relationships/slide" Target="slide33.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4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slide" Target="slide39.xml"/><Relationship Id="rId5" Type="http://schemas.openxmlformats.org/officeDocument/2006/relationships/slide" Target="slide40.xml"/><Relationship Id="rId4" Type="http://schemas.openxmlformats.org/officeDocument/2006/relationships/slide" Target="slide38.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slide" Target="slide37.xml"/><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slide" Target="slide3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slide" Target="slide5.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slide" Target="slide37.xml"/><Relationship Id="rId5" Type="http://schemas.openxmlformats.org/officeDocument/2006/relationships/image" Target="../media/image27.png"/><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46.xml"/><Relationship Id="rId5" Type="http://schemas.openxmlformats.org/officeDocument/2006/relationships/slide" Target="slide44.xml"/><Relationship Id="rId4" Type="http://schemas.openxmlformats.org/officeDocument/2006/relationships/slide" Target="slide45.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slide" Target="slide42.xml"/><Relationship Id="rId4" Type="http://schemas.openxmlformats.org/officeDocument/2006/relationships/image" Target="../media/image28.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slide" Target="slide42.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slide" Target="slide42.xml"/><Relationship Id="rId5" Type="http://schemas.openxmlformats.org/officeDocument/2006/relationships/image" Target="../media/image17.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42.xml"/><Relationship Id="rId5" Type="http://schemas.openxmlformats.org/officeDocument/2006/relationships/slide" Target="slide48.xml"/><Relationship Id="rId4" Type="http://schemas.openxmlformats.org/officeDocument/2006/relationships/slide" Target="slide49.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slide" Target="slide46.xml"/><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slide" Target="slide46.xm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1.png"/><Relationship Id="rId7" Type="http://schemas.openxmlformats.org/officeDocument/2006/relationships/slide" Target="slide10.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7.xml"/><Relationship Id="rId5" Type="http://schemas.openxmlformats.org/officeDocument/2006/relationships/slide" Target="slide8.xml"/><Relationship Id="rId4" Type="http://schemas.openxmlformats.org/officeDocument/2006/relationships/slide" Target="slide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57.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slide" Target="slide55.xml"/><Relationship Id="rId5" Type="http://schemas.openxmlformats.org/officeDocument/2006/relationships/slide" Target="slide56.xml"/><Relationship Id="rId4" Type="http://schemas.openxmlformats.org/officeDocument/2006/relationships/slide" Target="slide54.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slide" Target="slide53.xml"/><Relationship Id="rId4" Type="http://schemas.openxmlformats.org/officeDocument/2006/relationships/image" Target="../media/image30.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slide" Target="slide53.xml"/><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slide" Target="slide53.xml"/><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slide" Target="slide58.xml"/></Relationships>
</file>

<file path=ppt/slides/_rels/slide58.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62.xml"/><Relationship Id="rId5" Type="http://schemas.openxmlformats.org/officeDocument/2006/relationships/slide" Target="slide60.xml"/><Relationship Id="rId4" Type="http://schemas.openxmlformats.org/officeDocument/2006/relationships/slide" Target="slide61.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slide" Target="slide58.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slide" Target="slide58.xml"/><Relationship Id="rId4" Type="http://schemas.openxmlformats.org/officeDocument/2006/relationships/image" Target="../media/image6.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slide" Target="slide58.xml"/><Relationship Id="rId5" Type="http://schemas.openxmlformats.org/officeDocument/2006/relationships/image" Target="../media/image17.png"/><Relationship Id="rId4" Type="http://schemas.openxmlformats.org/officeDocument/2006/relationships/image" Target="../media/image31.png"/></Relationships>
</file>

<file path=ppt/slides/_rels/slide62.xml.rels><?xml version="1.0" encoding="UTF-8" standalone="yes"?>
<Relationships xmlns="http://schemas.openxmlformats.org/package/2006/relationships"><Relationship Id="rId3" Type="http://schemas.openxmlformats.org/officeDocument/2006/relationships/slide" Target="slide6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58.xml"/><Relationship Id="rId5" Type="http://schemas.openxmlformats.org/officeDocument/2006/relationships/slide" Target="slide64.xml"/><Relationship Id="rId4" Type="http://schemas.openxmlformats.org/officeDocument/2006/relationships/slide" Target="slide65.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slide" Target="slide66.xml"/><Relationship Id="rId4" Type="http://schemas.openxmlformats.org/officeDocument/2006/relationships/image" Target="../media/image20.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slide" Target="slide62.xml"/><Relationship Id="rId4" Type="http://schemas.openxmlformats.org/officeDocument/2006/relationships/image" Target="../media/image20.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slide" Target="slide62.xml"/><Relationship Id="rId4" Type="http://schemas.openxmlformats.org/officeDocument/2006/relationships/image" Target="../media/image20.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9.xml.rels><?xml version="1.0" encoding="UTF-8" standalone="yes"?>
<Relationships xmlns="http://schemas.openxmlformats.org/package/2006/relationships"><Relationship Id="rId8" Type="http://schemas.openxmlformats.org/officeDocument/2006/relationships/slide" Target="slide74.xml"/><Relationship Id="rId3" Type="http://schemas.openxmlformats.org/officeDocument/2006/relationships/slide" Target="slide122.xml"/><Relationship Id="rId7" Type="http://schemas.openxmlformats.org/officeDocument/2006/relationships/slide" Target="slide7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72.xml"/><Relationship Id="rId5" Type="http://schemas.openxmlformats.org/officeDocument/2006/relationships/slide" Target="slide123.xml"/><Relationship Id="rId4" Type="http://schemas.openxmlformats.org/officeDocument/2006/relationships/slide" Target="slide7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69.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slide" Target="slide69.xml"/><Relationship Id="rId4" Type="http://schemas.openxmlformats.org/officeDocument/2006/relationships/image" Target="../media/image33.pn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slide" Target="slide69.xml"/><Relationship Id="rId4" Type="http://schemas.openxmlformats.org/officeDocument/2006/relationships/image" Target="../media/image33.png"/></Relationships>
</file>

<file path=ppt/slides/_rels/slide74.xml.rels><?xml version="1.0" encoding="UTF-8" standalone="yes"?>
<Relationships xmlns="http://schemas.openxmlformats.org/package/2006/relationships"><Relationship Id="rId3" Type="http://schemas.openxmlformats.org/officeDocument/2006/relationships/slide" Target="slide75.xml"/><Relationship Id="rId7" Type="http://schemas.openxmlformats.org/officeDocument/2006/relationships/slide" Target="slide7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78.xml"/><Relationship Id="rId5" Type="http://schemas.openxmlformats.org/officeDocument/2006/relationships/slide" Target="slide77.xml"/><Relationship Id="rId4" Type="http://schemas.openxmlformats.org/officeDocument/2006/relationships/slide" Target="slide76.xml"/></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slide" Target="slide74.xml"/><Relationship Id="rId4" Type="http://schemas.openxmlformats.org/officeDocument/2006/relationships/image" Target="../media/image34.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slide" Target="slide74.xml"/><Relationship Id="rId4" Type="http://schemas.openxmlformats.org/officeDocument/2006/relationships/image" Target="../media/image35.png"/></Relationships>
</file>

<file path=ppt/slides/_rels/slide77.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83.xml"/><Relationship Id="rId5" Type="http://schemas.openxmlformats.org/officeDocument/2006/relationships/slide" Target="slide82.xml"/><Relationship Id="rId4" Type="http://schemas.openxmlformats.org/officeDocument/2006/relationships/slide" Target="slide8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16.png"/><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slide" Target="slide79.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2.png"/></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8" Type="http://schemas.openxmlformats.org/officeDocument/2006/relationships/slide" Target="slide124.xml"/><Relationship Id="rId3" Type="http://schemas.openxmlformats.org/officeDocument/2006/relationships/slide" Target="slide88.xml"/><Relationship Id="rId7" Type="http://schemas.openxmlformats.org/officeDocument/2006/relationships/slide" Target="slide9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23.xml"/><Relationship Id="rId11" Type="http://schemas.openxmlformats.org/officeDocument/2006/relationships/slide" Target="slide93.xml"/><Relationship Id="rId5" Type="http://schemas.openxmlformats.org/officeDocument/2006/relationships/slide" Target="slide89.xml"/><Relationship Id="rId10" Type="http://schemas.openxmlformats.org/officeDocument/2006/relationships/slide" Target="slide92.xml"/><Relationship Id="rId4" Type="http://schemas.openxmlformats.org/officeDocument/2006/relationships/slide" Target="slide122.xml"/><Relationship Id="rId9" Type="http://schemas.openxmlformats.org/officeDocument/2006/relationships/slide" Target="slide91.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87.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8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87.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87.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87.xml"/></Relationships>
</file>

<file path=ppt/slides/_rels/slide93.xml.rels><?xml version="1.0" encoding="UTF-8" standalone="yes"?>
<Relationships xmlns="http://schemas.openxmlformats.org/package/2006/relationships"><Relationship Id="rId3" Type="http://schemas.openxmlformats.org/officeDocument/2006/relationships/slide" Target="slide9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97.xml"/><Relationship Id="rId5" Type="http://schemas.openxmlformats.org/officeDocument/2006/relationships/slide" Target="slide96.xml"/><Relationship Id="rId4" Type="http://schemas.openxmlformats.org/officeDocument/2006/relationships/slide" Target="slide95.xml"/></Relationships>
</file>

<file path=ppt/slides/_rels/slide94.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slide" Target="slide93.xml"/><Relationship Id="rId4" Type="http://schemas.openxmlformats.org/officeDocument/2006/relationships/image" Target="../media/image36.png"/></Relationships>
</file>

<file path=ppt/slides/_rels/slide97.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01.xml"/><Relationship Id="rId5" Type="http://schemas.openxmlformats.org/officeDocument/2006/relationships/slide" Target="slide100.xml"/><Relationship Id="rId4" Type="http://schemas.openxmlformats.org/officeDocument/2006/relationships/slide" Target="slide99.xml"/></Relationships>
</file>

<file path=ppt/slides/_rels/slide98.xml.rels><?xml version="1.0" encoding="UTF-8" standalone="yes"?>
<Relationships xmlns="http://schemas.openxmlformats.org/package/2006/relationships"><Relationship Id="rId3" Type="http://schemas.openxmlformats.org/officeDocument/2006/relationships/slide" Target="slide9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B19A0E-5CF3-34F5-085F-71B2D50BD5B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D1FE555-21C2-0B9A-9F15-32DCCBB7C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room with beds and a window&#10;&#10;AI-generated content may be incorrect.">
            <a:extLst>
              <a:ext uri="{FF2B5EF4-FFF2-40B4-BE49-F238E27FC236}">
                <a16:creationId xmlns:a16="http://schemas.microsoft.com/office/drawing/2014/main" id="{75832FE8-4FB8-648D-802C-237BECCB235F}"/>
              </a:ext>
            </a:extLst>
          </p:cNvPr>
          <p:cNvPicPr>
            <a:picLocks noGrp="1" noRot="1" noChangeAspect="1" noMove="1" noResize="1" noEditPoints="1" noAdjustHandles="1" noChangeArrowheads="1" noChangeShapeType="1" noCrop="1"/>
          </p:cNvPicPr>
          <p:nvPr/>
        </p:nvPicPr>
        <p:blipFill>
          <a:blip r:embed="rId3"/>
          <a:srcRect/>
          <a:stretch>
            <a:fillRect/>
          </a:stretch>
        </p:blipFill>
        <p:spPr>
          <a:xfrm>
            <a:off x="20" y="-22"/>
            <a:ext cx="12191977" cy="6858022"/>
          </a:xfrm>
          <a:prstGeom prst="rect">
            <a:avLst/>
          </a:prstGeom>
        </p:spPr>
      </p:pic>
      <p:sp>
        <p:nvSpPr>
          <p:cNvPr id="12" name="Rectangle 11">
            <a:extLst>
              <a:ext uri="{FF2B5EF4-FFF2-40B4-BE49-F238E27FC236}">
                <a16:creationId xmlns:a16="http://schemas.microsoft.com/office/drawing/2014/main" id="{32F40B32-05E6-47CE-4DC0-A40E3A551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8A6258-8B0D-AB86-1ED5-F95EA556F8A2}"/>
              </a:ext>
            </a:extLst>
          </p:cNvPr>
          <p:cNvSpPr>
            <a:spLocks noGrp="1"/>
          </p:cNvSpPr>
          <p:nvPr>
            <p:ph type="ctrTitle"/>
          </p:nvPr>
        </p:nvSpPr>
        <p:spPr>
          <a:xfrm>
            <a:off x="2772472" y="734768"/>
            <a:ext cx="5312778" cy="1545994"/>
          </a:xfrm>
          <a:effectLst>
            <a:outerShdw blurRad="50800" dist="38100" dir="5400000" algn="t" rotWithShape="0">
              <a:prstClr val="black">
                <a:alpha val="40000"/>
              </a:prstClr>
            </a:outerShdw>
          </a:effectLst>
        </p:spPr>
        <p:txBody>
          <a:bodyPr anchor="t">
            <a:noAutofit/>
          </a:bodyPr>
          <a:lstStyle/>
          <a:p>
            <a:r>
              <a:rPr lang="en-CA" sz="10000" b="1">
                <a:solidFill>
                  <a:srgbClr val="FFFFCC"/>
                </a:solidFill>
                <a:effectLst>
                  <a:outerShdw blurRad="50800" dist="38100" dir="13500000" algn="br" rotWithShape="0">
                    <a:prstClr val="black">
                      <a:alpha val="40000"/>
                    </a:prstClr>
                  </a:outerShdw>
                </a:effectLst>
              </a:rPr>
              <a:t>Internal</a:t>
            </a:r>
            <a:br>
              <a:rPr lang="en-CA" sz="10000" b="1">
                <a:solidFill>
                  <a:srgbClr val="ED8376"/>
                </a:solidFill>
                <a:effectLst>
                  <a:outerShdw blurRad="50800" dist="38100" dir="13500000" algn="br" rotWithShape="0">
                    <a:prstClr val="black">
                      <a:alpha val="40000"/>
                    </a:prstClr>
                  </a:outerShdw>
                </a:effectLst>
              </a:rPr>
            </a:br>
            <a:endParaRPr lang="en-US" sz="5000" b="1">
              <a:solidFill>
                <a:srgbClr val="FFFFCC"/>
              </a:solidFill>
              <a:effectLst>
                <a:outerShdw blurRad="50800" dist="38100" dir="13500000" algn="br" rotWithShape="0">
                  <a:prstClr val="black">
                    <a:alpha val="40000"/>
                  </a:prstClr>
                </a:outerShdw>
              </a:effectLst>
            </a:endParaRPr>
          </a:p>
        </p:txBody>
      </p:sp>
      <p:pic>
        <p:nvPicPr>
          <p:cNvPr id="15" name="Picture 14">
            <a:extLst>
              <a:ext uri="{FF2B5EF4-FFF2-40B4-BE49-F238E27FC236}">
                <a16:creationId xmlns:a16="http://schemas.microsoft.com/office/drawing/2014/main" id="{878AA346-0A5A-4786-8261-97D7A110186B}"/>
              </a:ext>
            </a:extLst>
          </p:cNvPr>
          <p:cNvPicPr>
            <a:picLocks noChangeAspect="1"/>
          </p:cNvPicPr>
          <p:nvPr/>
        </p:nvPicPr>
        <p:blipFill>
          <a:blip r:embed="rId4">
            <a:alphaModFix amt="75000"/>
            <a:extLst>
              <a:ext uri="{28A0092B-C50C-407E-A947-70E740481C1C}">
                <a14:useLocalDpi xmlns:a14="http://schemas.microsoft.com/office/drawing/2010/main" val="0"/>
              </a:ext>
            </a:extLst>
          </a:blip>
          <a:stretch>
            <a:fillRect/>
          </a:stretch>
        </p:blipFill>
        <p:spPr>
          <a:xfrm>
            <a:off x="3018202" y="679646"/>
            <a:ext cx="2600572" cy="3250715"/>
          </a:xfrm>
          <a:prstGeom prst="rect">
            <a:avLst/>
          </a:prstGeom>
        </p:spPr>
      </p:pic>
      <p:sp>
        <p:nvSpPr>
          <p:cNvPr id="3" name="Subtitle 2">
            <a:extLst>
              <a:ext uri="{FF2B5EF4-FFF2-40B4-BE49-F238E27FC236}">
                <a16:creationId xmlns:a16="http://schemas.microsoft.com/office/drawing/2014/main" id="{09A67214-D0B2-907C-D711-01939B20FC8B}"/>
              </a:ext>
            </a:extLst>
          </p:cNvPr>
          <p:cNvSpPr>
            <a:spLocks noGrp="1"/>
          </p:cNvSpPr>
          <p:nvPr>
            <p:ph type="subTitle" idx="1"/>
          </p:nvPr>
        </p:nvSpPr>
        <p:spPr>
          <a:xfrm>
            <a:off x="5297020" y="5312052"/>
            <a:ext cx="1594909" cy="976066"/>
          </a:xfrm>
        </p:spPr>
        <p:txBody>
          <a:bodyPr anchor="b">
            <a:normAutofit/>
          </a:bodyPr>
          <a:lstStyle/>
          <a:p>
            <a:r>
              <a:rPr lang="en-CA" dirty="0">
                <a:solidFill>
                  <a:srgbClr val="FFFFFF"/>
                </a:solidFill>
              </a:rPr>
              <a:t>@Group 7</a:t>
            </a:r>
            <a:endParaRPr lang="en-US" dirty="0"/>
          </a:p>
        </p:txBody>
      </p:sp>
      <p:sp>
        <p:nvSpPr>
          <p:cNvPr id="14" name="Rectangle 13">
            <a:extLst>
              <a:ext uri="{FF2B5EF4-FFF2-40B4-BE49-F238E27FC236}">
                <a16:creationId xmlns:a16="http://schemas.microsoft.com/office/drawing/2014/main" id="{A908374C-EEA2-D404-06A3-3CB5576D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938C16BC-C3F3-1AA9-2D8E-CAF4780945D6}"/>
              </a:ext>
            </a:extLst>
          </p:cNvPr>
          <p:cNvSpPr/>
          <p:nvPr/>
        </p:nvSpPr>
        <p:spPr>
          <a:xfrm>
            <a:off x="4921992" y="4361892"/>
            <a:ext cx="2333626" cy="1199322"/>
          </a:xfrm>
          <a:prstGeom prst="roundRect">
            <a:avLst/>
          </a:prstGeom>
          <a:solidFill>
            <a:schemeClr val="bg1"/>
          </a:solidFill>
          <a:ln w="57150">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7" name="TextBox 16">
            <a:extLst>
              <a:ext uri="{FF2B5EF4-FFF2-40B4-BE49-F238E27FC236}">
                <a16:creationId xmlns:a16="http://schemas.microsoft.com/office/drawing/2014/main" id="{5917FD73-203E-4EA3-1B68-39D01B757F48}"/>
              </a:ext>
            </a:extLst>
          </p:cNvPr>
          <p:cNvSpPr txBox="1"/>
          <p:nvPr/>
        </p:nvSpPr>
        <p:spPr>
          <a:xfrm>
            <a:off x="4968460" y="4742170"/>
            <a:ext cx="2333625" cy="461665"/>
          </a:xfrm>
          <a:prstGeom prst="rect">
            <a:avLst/>
          </a:prstGeom>
          <a:noFill/>
          <a:effectLst/>
        </p:spPr>
        <p:txBody>
          <a:bodyPr wrap="square" lIns="91440" tIns="45720" rIns="91440" bIns="45720" anchor="t">
            <a:spAutoFit/>
          </a:bodyPr>
          <a:lstStyle/>
          <a:p>
            <a:pPr algn="ctr"/>
            <a:r>
              <a:rPr lang="en-CA" sz="2400">
                <a:hlinkClick r:id="rId5" action="ppaction://hlinksldjump"/>
              </a:rPr>
              <a:t>PLAY</a:t>
            </a:r>
            <a:endParaRPr lang="en-US" sz="2400">
              <a:hlinkClick r:id="rId6" action="ppaction://hlinksldjump"/>
            </a:endParaRPr>
          </a:p>
        </p:txBody>
      </p:sp>
      <p:sp>
        <p:nvSpPr>
          <p:cNvPr id="7" name="TextBox 6">
            <a:extLst>
              <a:ext uri="{FF2B5EF4-FFF2-40B4-BE49-F238E27FC236}">
                <a16:creationId xmlns:a16="http://schemas.microsoft.com/office/drawing/2014/main" id="{691482F0-BEE7-1900-E331-95B3708F0C99}"/>
              </a:ext>
            </a:extLst>
          </p:cNvPr>
          <p:cNvSpPr txBox="1"/>
          <p:nvPr/>
        </p:nvSpPr>
        <p:spPr>
          <a:xfrm>
            <a:off x="4696713" y="1928064"/>
            <a:ext cx="6105644" cy="1569660"/>
          </a:xfrm>
          <a:prstGeom prst="rect">
            <a:avLst/>
          </a:prstGeom>
          <a:noFill/>
        </p:spPr>
        <p:txBody>
          <a:bodyPr wrap="square">
            <a:spAutoFit/>
          </a:bodyPr>
          <a:lstStyle/>
          <a:p>
            <a:r>
              <a:rPr lang="en-CA" sz="9600" b="1">
                <a:solidFill>
                  <a:srgbClr val="FFFFCC"/>
                </a:solidFill>
                <a:effectLst>
                  <a:outerShdw blurRad="50800" dist="38100" dir="13500000" algn="br" rotWithShape="0">
                    <a:prstClr val="black">
                      <a:alpha val="40000"/>
                    </a:prstClr>
                  </a:outerShdw>
                </a:effectLst>
              </a:rPr>
              <a:t>Affairs</a:t>
            </a:r>
            <a:r>
              <a:rPr lang="en-CA" sz="9600" b="1">
                <a:solidFill>
                  <a:schemeClr val="bg1"/>
                </a:solidFill>
                <a:effectLst>
                  <a:outerShdw blurRad="50800" dist="38100" dir="13500000" algn="br" rotWithShape="0">
                    <a:prstClr val="black">
                      <a:alpha val="40000"/>
                    </a:prstClr>
                  </a:outerShdw>
                </a:effectLst>
              </a:rPr>
              <a:t>:</a:t>
            </a:r>
            <a:endParaRPr lang="en-US"/>
          </a:p>
        </p:txBody>
      </p:sp>
      <p:sp>
        <p:nvSpPr>
          <p:cNvPr id="11" name="TextBox 10">
            <a:extLst>
              <a:ext uri="{FF2B5EF4-FFF2-40B4-BE49-F238E27FC236}">
                <a16:creationId xmlns:a16="http://schemas.microsoft.com/office/drawing/2014/main" id="{C6324C86-8120-A401-B054-2C1DCF30ACA8}"/>
              </a:ext>
            </a:extLst>
          </p:cNvPr>
          <p:cNvSpPr txBox="1"/>
          <p:nvPr/>
        </p:nvSpPr>
        <p:spPr>
          <a:xfrm>
            <a:off x="2594951" y="3317296"/>
            <a:ext cx="7080645" cy="861774"/>
          </a:xfrm>
          <a:prstGeom prst="rect">
            <a:avLst/>
          </a:prstGeom>
          <a:noFill/>
        </p:spPr>
        <p:txBody>
          <a:bodyPr wrap="square">
            <a:spAutoFit/>
          </a:bodyPr>
          <a:lstStyle/>
          <a:p>
            <a:r>
              <a:rPr lang="en-CA" sz="5000" b="1">
                <a:solidFill>
                  <a:srgbClr val="ED8376"/>
                </a:solidFill>
                <a:effectLst>
                  <a:outerShdw blurRad="50800" dist="38100" dir="13500000" algn="br" rotWithShape="0">
                    <a:prstClr val="black">
                      <a:alpha val="40000"/>
                    </a:prstClr>
                  </a:outerShdw>
                </a:effectLst>
              </a:rPr>
              <a:t>Diseases</a:t>
            </a:r>
            <a:r>
              <a:rPr lang="en-CA" sz="5000" b="1">
                <a:solidFill>
                  <a:srgbClr val="FFFFFF"/>
                </a:solidFill>
                <a:effectLst>
                  <a:outerShdw blurRad="50800" dist="38100" dir="13500000" algn="br" rotWithShape="0">
                    <a:prstClr val="black">
                      <a:alpha val="40000"/>
                    </a:prstClr>
                  </a:outerShdw>
                </a:effectLst>
              </a:rPr>
              <a:t> </a:t>
            </a:r>
            <a:r>
              <a:rPr lang="en-CA" sz="5000" b="1">
                <a:solidFill>
                  <a:srgbClr val="EB7F71"/>
                </a:solidFill>
                <a:effectLst>
                  <a:outerShdw blurRad="50800" dist="38100" dir="13500000" algn="br" rotWithShape="0">
                    <a:prstClr val="black">
                      <a:alpha val="40000"/>
                    </a:prstClr>
                  </a:outerShdw>
                </a:effectLst>
              </a:rPr>
              <a:t>of the GI Tract</a:t>
            </a:r>
            <a:endParaRPr lang="en-US" sz="5000">
              <a:solidFill>
                <a:srgbClr val="EB7F71"/>
              </a:solidFill>
            </a:endParaRPr>
          </a:p>
        </p:txBody>
      </p:sp>
    </p:spTree>
    <p:extLst>
      <p:ext uri="{BB962C8B-B14F-4D97-AF65-F5344CB8AC3E}">
        <p14:creationId xmlns:p14="http://schemas.microsoft.com/office/powerpoint/2010/main" val="4250186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90680B87-7023-BF82-65FD-575E6A2D959B}"/>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DB4D1D5-E1F6-925C-5390-E2D30C9AE927}"/>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E43D557D-9727-A859-6C38-DCF3EC892CF0}"/>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After learning a bit about John, let's run some tests:</a:t>
            </a:r>
          </a:p>
        </p:txBody>
      </p:sp>
      <p:sp>
        <p:nvSpPr>
          <p:cNvPr id="9" name="TextBox 8">
            <a:extLst>
              <a:ext uri="{FF2B5EF4-FFF2-40B4-BE49-F238E27FC236}">
                <a16:creationId xmlns:a16="http://schemas.microsoft.com/office/drawing/2014/main" id="{26F729A8-6C4F-51FE-6457-FC9AE27DCD10}"/>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CT Scan of the Esophagus</a:t>
            </a:r>
            <a:endParaRPr lang="en-US"/>
          </a:p>
        </p:txBody>
      </p:sp>
      <p:sp>
        <p:nvSpPr>
          <p:cNvPr id="11" name="TextBox 10">
            <a:extLst>
              <a:ext uri="{FF2B5EF4-FFF2-40B4-BE49-F238E27FC236}">
                <a16:creationId xmlns:a16="http://schemas.microsoft.com/office/drawing/2014/main" id="{D253BEF8-0CEC-65CD-DAAB-A78FAB95E8BB}"/>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Endoscopy of the Esophagus</a:t>
            </a:r>
            <a:endParaRPr lang="en-US"/>
          </a:p>
        </p:txBody>
      </p:sp>
      <p:sp>
        <p:nvSpPr>
          <p:cNvPr id="13" name="TextBox 12">
            <a:extLst>
              <a:ext uri="{FF2B5EF4-FFF2-40B4-BE49-F238E27FC236}">
                <a16:creationId xmlns:a16="http://schemas.microsoft.com/office/drawing/2014/main" id="{42A4AADC-9C5B-402B-1B4B-8692541D30B9}"/>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Biopsy of the Esophagus</a:t>
            </a:r>
            <a:endParaRPr lang="en-US"/>
          </a:p>
        </p:txBody>
      </p:sp>
      <p:sp>
        <p:nvSpPr>
          <p:cNvPr id="16" name="TextBox 15">
            <a:extLst>
              <a:ext uri="{FF2B5EF4-FFF2-40B4-BE49-F238E27FC236}">
                <a16:creationId xmlns:a16="http://schemas.microsoft.com/office/drawing/2014/main" id="{55B2F62C-62E1-8E45-9EFF-646EE2B6B317}"/>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I am ready to Diagnosis</a:t>
            </a:r>
            <a:endParaRPr lang="en-US"/>
          </a:p>
        </p:txBody>
      </p:sp>
      <p:sp>
        <p:nvSpPr>
          <p:cNvPr id="4" name="Rectangle: Rounded Corners 3">
            <a:extLst>
              <a:ext uri="{FF2B5EF4-FFF2-40B4-BE49-F238E27FC236}">
                <a16:creationId xmlns:a16="http://schemas.microsoft.com/office/drawing/2014/main" id="{C540F2EA-AE5B-AD7C-857D-E3046A6A6245}"/>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10187309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59AE-4794-3A0A-481D-2D8C4F1E117F}"/>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48F4251-CFED-CEBB-A817-F792F04DAAD3}"/>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5B8AF306-BB01-6BDE-613D-16872B0E681E}"/>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60EEC4B9-0A02-A2EF-FE15-E22E86CF6872}"/>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Diverticulitis</a:t>
            </a:r>
            <a:r>
              <a:rPr lang="en-US" sz="2400" b="1" i="1">
                <a:ea typeface="+mn-lt"/>
                <a:cs typeface="+mn-lt"/>
              </a:rPr>
              <a:t>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patient’s symptoms are inconsistent with </a:t>
            </a:r>
            <a:r>
              <a:rPr lang="en-US" sz="2400" b="1">
                <a:ea typeface="+mn-lt"/>
                <a:cs typeface="+mn-lt"/>
              </a:rPr>
              <a:t>diverticulitis – </a:t>
            </a:r>
            <a:r>
              <a:rPr lang="en-US" sz="2400">
                <a:ea typeface="+mn-lt"/>
                <a:cs typeface="+mn-lt"/>
              </a:rPr>
              <a:t>they complained of upper abdominal pain, melena and anemic symptoms, not lower left quadrant pain or fever.</a:t>
            </a:r>
            <a:r>
              <a:rPr lang="en-US" sz="2400" baseline="30000">
                <a:ea typeface="+mn-lt"/>
                <a:cs typeface="+mn-lt"/>
              </a:rPr>
              <a:t>7</a:t>
            </a:r>
          </a:p>
        </p:txBody>
      </p:sp>
      <p:sp>
        <p:nvSpPr>
          <p:cNvPr id="3" name="Rectangle 2">
            <a:hlinkClick r:id="rId3" action="ppaction://hlinksldjump"/>
            <a:extLst>
              <a:ext uri="{FF2B5EF4-FFF2-40B4-BE49-F238E27FC236}">
                <a16:creationId xmlns:a16="http://schemas.microsoft.com/office/drawing/2014/main" id="{8E96C839-D8E6-E3B8-4391-A2EA951712E6}"/>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67313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FA6E2-A331-B526-5A3A-3527C871040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DFA429C-B17D-D78B-BA4B-94C56E8ED6F6}"/>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27E93DEB-A55C-F362-A8BF-4C0B50D2B5E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5F8B910-8BED-FF56-6413-ABDF5BABF51C}"/>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Large bowel adenocarcinoma</a:t>
            </a:r>
            <a:r>
              <a:rPr lang="en-US" sz="2400" b="1" i="1">
                <a:ea typeface="+mn-lt"/>
                <a:cs typeface="+mn-lt"/>
              </a:rPr>
              <a:t>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patient’s symptoms are inconsistent with </a:t>
            </a:r>
            <a:r>
              <a:rPr lang="en-US" sz="2400" b="1">
                <a:ea typeface="+mn-lt"/>
                <a:cs typeface="+mn-lt"/>
              </a:rPr>
              <a:t>left-side large bowel adenocarcinoma – </a:t>
            </a:r>
            <a:r>
              <a:rPr lang="en-US" sz="2400">
                <a:ea typeface="+mn-lt"/>
                <a:cs typeface="+mn-lt"/>
              </a:rPr>
              <a:t>melena</a:t>
            </a:r>
            <a:r>
              <a:rPr lang="en-US" sz="2400" b="1">
                <a:ea typeface="+mn-lt"/>
                <a:cs typeface="+mn-lt"/>
              </a:rPr>
              <a:t> </a:t>
            </a:r>
            <a:r>
              <a:rPr lang="en-US" sz="2400">
                <a:ea typeface="+mn-lt"/>
                <a:cs typeface="+mn-lt"/>
              </a:rPr>
              <a:t>was observed, not hematochezia, meaning the bleeding is present in the upper GI tract, not the lower GI tract.</a:t>
            </a:r>
            <a:r>
              <a:rPr lang="en-US" sz="2400" baseline="30000">
                <a:ea typeface="+mn-lt"/>
                <a:cs typeface="+mn-lt"/>
              </a:rPr>
              <a:t>7</a:t>
            </a:r>
          </a:p>
        </p:txBody>
      </p:sp>
      <p:sp>
        <p:nvSpPr>
          <p:cNvPr id="3" name="Rectangle 2">
            <a:hlinkClick r:id="rId3" action="ppaction://hlinksldjump"/>
            <a:extLst>
              <a:ext uri="{FF2B5EF4-FFF2-40B4-BE49-F238E27FC236}">
                <a16:creationId xmlns:a16="http://schemas.microsoft.com/office/drawing/2014/main" id="{F404CE48-14FE-D465-3986-D6F6D6FC09C4}"/>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06479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0A31A-F065-BD64-69C2-F5AA23ACA53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81C9160-FC54-E545-BDAE-28D7B02043B2}"/>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68A23E98-0998-4F20-8B78-4EC1CC7110D5}"/>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405C2C05-086E-AD78-B267-66BE8CD6ECC3}"/>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 name="Picture 1">
            <a:extLst>
              <a:ext uri="{FF2B5EF4-FFF2-40B4-BE49-F238E27FC236}">
                <a16:creationId xmlns:a16="http://schemas.microsoft.com/office/drawing/2014/main" id="{FF42309C-7267-C33A-AD7E-7243A7A8A9A4}"/>
              </a:ext>
            </a:extLst>
          </p:cNvPr>
          <p:cNvPicPr>
            <a:picLocks noChangeAspect="1"/>
          </p:cNvPicPr>
          <p:nvPr/>
        </p:nvPicPr>
        <p:blipFill>
          <a:blip r:embed="rId4">
            <a:extLst>
              <a:ext uri="{28A0092B-C50C-407E-A947-70E740481C1C}">
                <a14:useLocalDpi xmlns:a14="http://schemas.microsoft.com/office/drawing/2010/main" val="0"/>
              </a:ext>
            </a:extLst>
          </a:blip>
          <a:srcRect r="78645"/>
          <a:stretch>
            <a:fillRect/>
          </a:stretch>
        </p:blipFill>
        <p:spPr>
          <a:xfrm>
            <a:off x="8012143" y="1030157"/>
            <a:ext cx="2554381" cy="5074462"/>
          </a:xfrm>
          <a:prstGeom prst="rect">
            <a:avLst/>
          </a:prstGeom>
        </p:spPr>
      </p:pic>
      <p:sp>
        <p:nvSpPr>
          <p:cNvPr id="13" name="Content Placeholder 2">
            <a:extLst>
              <a:ext uri="{FF2B5EF4-FFF2-40B4-BE49-F238E27FC236}">
                <a16:creationId xmlns:a16="http://schemas.microsoft.com/office/drawing/2014/main" id="{213D66A7-AF03-0067-8F3D-8E981CE21267}"/>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6FF36994-684E-D459-66C2-AF09609CA164}"/>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01A0D8D6-561D-C23A-5771-3291DF386C7A}"/>
                </a:ext>
              </a:extLst>
            </p:cNvPr>
            <p:cNvSpPr/>
            <p:nvPr/>
          </p:nvSpPr>
          <p:spPr>
            <a:xfrm>
              <a:off x="319074" y="4097793"/>
              <a:ext cx="11408229" cy="2476630"/>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A8520A80-C962-82A9-2872-D1115CB90095}"/>
                </a:ext>
              </a:extLst>
            </p:cNvPr>
            <p:cNvSpPr txBox="1">
              <a:spLocks/>
            </p:cNvSpPr>
            <p:nvPr/>
          </p:nvSpPr>
          <p:spPr>
            <a:xfrm>
              <a:off x="853597" y="4447017"/>
              <a:ext cx="10591967" cy="212740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a:t>It looks like you have a peptic ulcer in your stomach, caused by the bacteria </a:t>
              </a:r>
              <a:r>
                <a:rPr lang="en-US" sz="1900" i="1"/>
                <a:t>H. pylori. </a:t>
              </a:r>
              <a:r>
                <a:rPr lang="en-US" sz="1900"/>
                <a:t>We’re going to put you on </a:t>
              </a:r>
              <a:r>
                <a:rPr lang="en-CA" sz="1900" b="1"/>
                <a:t>pantoprazole, </a:t>
              </a:r>
              <a:r>
                <a:rPr lang="en-CA" sz="1900"/>
                <a:t>a protein-pump inhibitor to reduce the acid in your stomach, allowing it to heal</a:t>
              </a:r>
              <a:r>
                <a:rPr lang="en-US" sz="1900"/>
                <a:t>. We’re also going to put you on </a:t>
              </a:r>
              <a:r>
                <a:rPr lang="en-CA" sz="1900" b="1"/>
                <a:t>clarithromycin</a:t>
              </a:r>
              <a:r>
                <a:rPr lang="en-CA" sz="1900"/>
                <a:t> and </a:t>
              </a:r>
              <a:r>
                <a:rPr lang="en-CA" sz="1900" b="1"/>
                <a:t>amoxicillin</a:t>
              </a:r>
              <a:r>
                <a:rPr lang="en-CA" sz="1900"/>
                <a:t>, two antibiotics that will work together to kill the bacteria. </a:t>
              </a:r>
              <a:r>
                <a:rPr lang="en-US" sz="1900"/>
                <a:t>Additionally, the ulcer also caused bleeding, which is the reason for your black, tarry stools, fatigue, and dizziness. During the endoscopy, we treated it by injecting epinephrine to shrink the blood vessel and cauterized it to stop the bleeding.</a:t>
              </a:r>
              <a:r>
                <a:rPr lang="en-US" sz="1900" baseline="30000"/>
                <a:t>20</a:t>
              </a:r>
            </a:p>
          </p:txBody>
        </p:sp>
        <p:sp>
          <p:nvSpPr>
            <p:cNvPr id="11" name="Rectangle: Rounded Corners 10">
              <a:extLst>
                <a:ext uri="{FF2B5EF4-FFF2-40B4-BE49-F238E27FC236}">
                  <a16:creationId xmlns:a16="http://schemas.microsoft.com/office/drawing/2014/main" id="{724EAE8E-DBCC-3F27-BD64-2969F3A45A1B}"/>
                </a:ext>
              </a:extLst>
            </p:cNvPr>
            <p:cNvSpPr/>
            <p:nvPr/>
          </p:nvSpPr>
          <p:spPr>
            <a:xfrm>
              <a:off x="549853" y="3456981"/>
              <a:ext cx="1346628" cy="725551"/>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CDDEAFC7-7A7B-E032-4E1A-852D17B76966}"/>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You</a:t>
              </a:r>
              <a:endParaRPr lang="en-US" b="1"/>
            </a:p>
          </p:txBody>
        </p:sp>
      </p:grpSp>
      <p:sp>
        <p:nvSpPr>
          <p:cNvPr id="6" name="Rectangle 5">
            <a:hlinkClick r:id="rId5" action="ppaction://hlinksldjump"/>
            <a:extLst>
              <a:ext uri="{FF2B5EF4-FFF2-40B4-BE49-F238E27FC236}">
                <a16:creationId xmlns:a16="http://schemas.microsoft.com/office/drawing/2014/main" id="{ACB9EDDD-3BD2-523A-B94E-78FE5244399C}"/>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09957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2E89E-F10F-CC00-4F30-CB59FA5949B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8F2F741-7B9D-CA0F-24E3-2544CC17A7C9}"/>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pic>
        <p:nvPicPr>
          <p:cNvPr id="5" name="Picture 4">
            <a:extLst>
              <a:ext uri="{FF2B5EF4-FFF2-40B4-BE49-F238E27FC236}">
                <a16:creationId xmlns:a16="http://schemas.microsoft.com/office/drawing/2014/main" id="{9CFD0E0C-E089-09A0-9588-3F7FB7F10560}"/>
              </a:ext>
            </a:extLst>
          </p:cNvPr>
          <p:cNvPicPr>
            <a:picLocks noChangeAspect="1"/>
          </p:cNvPicPr>
          <p:nvPr/>
        </p:nvPicPr>
        <p:blipFill>
          <a:blip r:embed="rId3">
            <a:extLst>
              <a:ext uri="{28A0092B-C50C-407E-A947-70E740481C1C}">
                <a14:useLocalDpi xmlns:a14="http://schemas.microsoft.com/office/drawing/2010/main" val="0"/>
              </a:ext>
            </a:extLst>
          </a:blip>
          <a:srcRect l="-581" t="2636" r="76002" b="-2636"/>
          <a:stretch>
            <a:fillRect/>
          </a:stretch>
        </p:blipFill>
        <p:spPr>
          <a:xfrm>
            <a:off x="8520376" y="1823978"/>
            <a:ext cx="2578378" cy="4450419"/>
          </a:xfrm>
          <a:prstGeom prst="rect">
            <a:avLst/>
          </a:prstGeom>
        </p:spPr>
      </p:pic>
      <p:sp>
        <p:nvSpPr>
          <p:cNvPr id="15" name="Rectangle: Rounded Corners 14">
            <a:extLst>
              <a:ext uri="{FF2B5EF4-FFF2-40B4-BE49-F238E27FC236}">
                <a16:creationId xmlns:a16="http://schemas.microsoft.com/office/drawing/2014/main" id="{3065D205-8398-B96C-7CDF-3768598E4B70}"/>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816E3B98-2B67-2262-F482-2FCB1F9617FF}"/>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Patient 7: Isolde Itou</a:t>
            </a:r>
          </a:p>
          <a:p>
            <a:pPr marL="0" indent="0">
              <a:buNone/>
            </a:pPr>
            <a:r>
              <a:rPr lang="en-CA" sz="2400"/>
              <a:t>Patient file: 26-year-old, female, Asian, 5’6", 170lbs</a:t>
            </a:r>
            <a:endParaRPr lang="en-US" sz="2400"/>
          </a:p>
        </p:txBody>
      </p:sp>
    </p:spTree>
    <p:extLst>
      <p:ext uri="{BB962C8B-B14F-4D97-AF65-F5344CB8AC3E}">
        <p14:creationId xmlns:p14="http://schemas.microsoft.com/office/powerpoint/2010/main" val="2933040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D79F-9D94-6B3A-0FBA-E8E7F1782CB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28195E2-CDD4-A3EB-855F-DC3019105CC5}"/>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1820349C-4F16-FE70-9C54-B4D00DF16E38}"/>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2ABB54DF-3BE1-73DF-FA23-3E7B55527902}"/>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9E17308-6F08-9E10-7BA4-379B4A54F04E}"/>
              </a:ext>
            </a:extLst>
          </p:cNvPr>
          <p:cNvSpPr txBox="1">
            <a:spLocks/>
          </p:cNvSpPr>
          <p:nvPr/>
        </p:nvSpPr>
        <p:spPr>
          <a:xfrm>
            <a:off x="931356" y="4440660"/>
            <a:ext cx="5618531"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You should ask some more questions:</a:t>
            </a:r>
          </a:p>
          <a:p>
            <a:pPr marL="0" indent="0">
              <a:buFont typeface="Arial" panose="020B0604020202020204" pitchFamily="34" charset="0"/>
              <a:buNone/>
            </a:pPr>
            <a:r>
              <a:rPr lang="en-CA" sz="2400">
                <a:hlinkClick r:id="rId3" action="ppaction://hlinksldjump"/>
              </a:rPr>
              <a:t>Ask to elaborate on symptoms</a:t>
            </a:r>
            <a:endParaRPr lang="en-CA" sz="2400">
              <a:hlinkClick r:id="rId4" action="ppaction://hlinksldjump"/>
            </a:endParaRPr>
          </a:p>
          <a:p>
            <a:pPr marL="0" indent="0">
              <a:buFont typeface="Arial" panose="020B0604020202020204" pitchFamily="34" charset="0"/>
              <a:buNone/>
            </a:pPr>
            <a:r>
              <a:rPr lang="en-CA" sz="2400">
                <a:hlinkClick r:id="rId5" action="ppaction://hlinksldjump"/>
              </a:rPr>
              <a:t>Ask about diet</a:t>
            </a:r>
            <a:endParaRPr lang="en-CA" sz="2400">
              <a:hlinkClick r:id="rId6" action="ppaction://hlinksldjump"/>
            </a:endParaRPr>
          </a:p>
          <a:p>
            <a:pPr marL="0" indent="0">
              <a:buNone/>
            </a:pPr>
            <a:r>
              <a:rPr lang="en-CA" sz="2400">
                <a:hlinkClick r:id="rId7" action="ppaction://hlinksldjump"/>
              </a:rPr>
              <a:t>Ask about family history</a:t>
            </a:r>
            <a:endParaRPr lang="en-CA" sz="2400"/>
          </a:p>
        </p:txBody>
      </p:sp>
      <p:sp>
        <p:nvSpPr>
          <p:cNvPr id="3" name="Content Placeholder 2">
            <a:extLst>
              <a:ext uri="{FF2B5EF4-FFF2-40B4-BE49-F238E27FC236}">
                <a16:creationId xmlns:a16="http://schemas.microsoft.com/office/drawing/2014/main" id="{ED0B03E3-0F76-879C-6F32-4327EC9F24F0}"/>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D4FC81CE-9864-0E7C-4DA5-CBF649317157}"/>
              </a:ext>
            </a:extLst>
          </p:cNvPr>
          <p:cNvSpPr txBox="1">
            <a:spLocks/>
          </p:cNvSpPr>
          <p:nvPr/>
        </p:nvSpPr>
        <p:spPr>
          <a:xfrm>
            <a:off x="6365735" y="4902985"/>
            <a:ext cx="5164643" cy="15397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8" action="ppaction://hlinksldjump"/>
              </a:rPr>
              <a:t>Ask about medication</a:t>
            </a:r>
            <a:endParaRPr lang="en-CA" sz="2400"/>
          </a:p>
          <a:p>
            <a:pPr marL="0" indent="0">
              <a:buFont typeface="Arial" panose="020B0604020202020204" pitchFamily="34" charset="0"/>
              <a:buNone/>
            </a:pPr>
            <a:r>
              <a:rPr lang="en-CA" sz="2400">
                <a:hlinkClick r:id="rId9" action="ppaction://hlinksldjump"/>
              </a:rPr>
              <a:t>Order a diagnostic test</a:t>
            </a:r>
            <a:endParaRPr lang="en-CA"/>
          </a:p>
        </p:txBody>
      </p:sp>
    </p:spTree>
    <p:extLst>
      <p:ext uri="{BB962C8B-B14F-4D97-AF65-F5344CB8AC3E}">
        <p14:creationId xmlns:p14="http://schemas.microsoft.com/office/powerpoint/2010/main" val="26404683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503C0-B167-00B2-BBBB-1F6E4E747AB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23B4E5C-DDC9-396A-7FFD-3BA37FDBDC14}"/>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5685208B-8B97-6BD6-F08F-56AF7963AAC4}"/>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F28C417A-20F5-C34E-7C08-C7E8D1566504}"/>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BEE69392-B5B4-B498-7726-7BCA82C1C475}"/>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EA4CDEE1-95B5-E944-9F12-6E3ABF697A43}"/>
              </a:ext>
            </a:extLst>
          </p:cNvPr>
          <p:cNvPicPr>
            <a:picLocks noChangeAspect="1"/>
          </p:cNvPicPr>
          <p:nvPr/>
        </p:nvPicPr>
        <p:blipFill>
          <a:blip r:embed="rId3">
            <a:extLst>
              <a:ext uri="{28A0092B-C50C-407E-A947-70E740481C1C}">
                <a14:useLocalDpi xmlns:a14="http://schemas.microsoft.com/office/drawing/2010/main" val="0"/>
              </a:ext>
            </a:extLst>
          </a:blip>
          <a:srcRect l="37602" t="-414" r="37819" b="414"/>
          <a:stretch>
            <a:fillRect/>
          </a:stretch>
        </p:blipFill>
        <p:spPr>
          <a:xfrm>
            <a:off x="8513750" y="1576292"/>
            <a:ext cx="2578378" cy="4450419"/>
          </a:xfrm>
          <a:prstGeom prst="rect">
            <a:avLst/>
          </a:prstGeom>
        </p:spPr>
      </p:pic>
      <p:grpSp>
        <p:nvGrpSpPr>
          <p:cNvPr id="19" name="Group 18">
            <a:extLst>
              <a:ext uri="{FF2B5EF4-FFF2-40B4-BE49-F238E27FC236}">
                <a16:creationId xmlns:a16="http://schemas.microsoft.com/office/drawing/2014/main" id="{0AB6AB87-6139-AF87-2864-7CB753396418}"/>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52D82F02-9C89-A511-2E1E-A3E859D3F8BB}"/>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FAD17AAE-DFDC-31D9-B62F-E32D6207B471}"/>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a:p>
          </p:txBody>
        </p:sp>
        <p:sp>
          <p:nvSpPr>
            <p:cNvPr id="11" name="Rectangle: Rounded Corners 10">
              <a:extLst>
                <a:ext uri="{FF2B5EF4-FFF2-40B4-BE49-F238E27FC236}">
                  <a16:creationId xmlns:a16="http://schemas.microsoft.com/office/drawing/2014/main" id="{F4539FEB-76ED-D6F1-5156-DF82BFD68876}"/>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EA812545-68D9-B48E-B96F-E1A41146F66D}"/>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Isolde</a:t>
              </a:r>
              <a:endParaRPr lang="en-US" b="1"/>
            </a:p>
          </p:txBody>
        </p:sp>
      </p:grpSp>
      <p:sp>
        <p:nvSpPr>
          <p:cNvPr id="2" name="Content Placeholder 2">
            <a:extLst>
              <a:ext uri="{FF2B5EF4-FFF2-40B4-BE49-F238E27FC236}">
                <a16:creationId xmlns:a16="http://schemas.microsoft.com/office/drawing/2014/main" id="{407C6E52-19E1-F3AD-39BF-619378E77CC4}"/>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I’m having </a:t>
            </a:r>
            <a:r>
              <a:rPr lang="en-US" sz="2400" b="1"/>
              <a:t>diarrhea</a:t>
            </a:r>
            <a:r>
              <a:rPr lang="en-US" sz="2400"/>
              <a:t> all the time, and I have this </a:t>
            </a:r>
            <a:r>
              <a:rPr lang="en-US" sz="2400" b="1"/>
              <a:t>cramping pain </a:t>
            </a:r>
            <a:r>
              <a:rPr lang="en-US" sz="2400"/>
              <a:t>in my </a:t>
            </a:r>
            <a:r>
              <a:rPr lang="en-US" sz="2400" b="1"/>
              <a:t>lower abdomen</a:t>
            </a:r>
            <a:r>
              <a:rPr lang="en-US" sz="2400"/>
              <a:t>. I’ve also had a </a:t>
            </a:r>
            <a:r>
              <a:rPr lang="en-US" sz="2400" b="1"/>
              <a:t>low-degree fever </a:t>
            </a:r>
            <a:r>
              <a:rPr lang="en-US" sz="2400"/>
              <a:t>these past few weeks. I thought it was just the flu, but it hasn’t gone away.</a:t>
            </a:r>
            <a:r>
              <a:rPr lang="en-US" sz="2400" baseline="30000"/>
              <a:t>7</a:t>
            </a:r>
          </a:p>
        </p:txBody>
      </p:sp>
      <p:sp>
        <p:nvSpPr>
          <p:cNvPr id="6" name="Rectangle 5">
            <a:hlinkClick r:id="rId4" action="ppaction://hlinksldjump"/>
            <a:extLst>
              <a:ext uri="{FF2B5EF4-FFF2-40B4-BE49-F238E27FC236}">
                <a16:creationId xmlns:a16="http://schemas.microsoft.com/office/drawing/2014/main" id="{EEB3C131-0A48-7BEF-DAD9-C61DEC614E98}"/>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5053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F6933-4BFA-EB2B-AF69-818878A57E1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B12FB20C-78E3-90A9-7979-184ABAA718EB}"/>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F0836FEF-1FB6-E0F6-A83C-559D9DB78E1A}"/>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23F9BF0F-6F9D-14E9-BF7A-94C8F1DD4FF7}"/>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2B00E855-AC19-E81B-44FE-46DABD1C2475}"/>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B5992483-77B2-5945-B74B-74CA7212570B}"/>
              </a:ext>
            </a:extLst>
          </p:cNvPr>
          <p:cNvPicPr>
            <a:picLocks noChangeAspect="1"/>
          </p:cNvPicPr>
          <p:nvPr/>
        </p:nvPicPr>
        <p:blipFill>
          <a:blip r:embed="rId3">
            <a:extLst>
              <a:ext uri="{28A0092B-C50C-407E-A947-70E740481C1C}">
                <a14:useLocalDpi xmlns:a14="http://schemas.microsoft.com/office/drawing/2010/main" val="0"/>
              </a:ext>
            </a:extLst>
          </a:blip>
          <a:srcRect l="75421"/>
          <a:stretch>
            <a:fillRect/>
          </a:stretch>
        </p:blipFill>
        <p:spPr>
          <a:xfrm>
            <a:off x="8666671" y="1576292"/>
            <a:ext cx="2578378" cy="4450419"/>
          </a:xfrm>
          <a:prstGeom prst="rect">
            <a:avLst/>
          </a:prstGeom>
        </p:spPr>
      </p:pic>
      <p:grpSp>
        <p:nvGrpSpPr>
          <p:cNvPr id="19" name="Group 18">
            <a:extLst>
              <a:ext uri="{FF2B5EF4-FFF2-40B4-BE49-F238E27FC236}">
                <a16:creationId xmlns:a16="http://schemas.microsoft.com/office/drawing/2014/main" id="{E2EADE30-0503-B089-A3BD-4F5E7D4C9F3C}"/>
              </a:ext>
            </a:extLst>
          </p:cNvPr>
          <p:cNvGrpSpPr/>
          <p:nvPr/>
        </p:nvGrpSpPr>
        <p:grpSpPr>
          <a:xfrm>
            <a:off x="319074" y="3456981"/>
            <a:ext cx="11408229" cy="3286525"/>
            <a:chOff x="319074" y="3456981"/>
            <a:chExt cx="11408229" cy="3286525"/>
          </a:xfrm>
        </p:grpSpPr>
        <p:sp>
          <p:nvSpPr>
            <p:cNvPr id="7" name="Rectangle: Rounded Corners 6">
              <a:extLst>
                <a:ext uri="{FF2B5EF4-FFF2-40B4-BE49-F238E27FC236}">
                  <a16:creationId xmlns:a16="http://schemas.microsoft.com/office/drawing/2014/main" id="{18D84A78-9F0A-8005-5F32-7BFD5C40D4D4}"/>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28ACA0E2-EA92-B4AD-1622-2A5C568D19E7}"/>
                </a:ext>
              </a:extLst>
            </p:cNvPr>
            <p:cNvSpPr txBox="1">
              <a:spLocks/>
            </p:cNvSpPr>
            <p:nvPr/>
          </p:nvSpPr>
          <p:spPr>
            <a:xfrm>
              <a:off x="858545" y="4447017"/>
              <a:ext cx="10616707"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a:p>
          </p:txBody>
        </p:sp>
        <p:sp>
          <p:nvSpPr>
            <p:cNvPr id="11" name="Rectangle: Rounded Corners 10">
              <a:extLst>
                <a:ext uri="{FF2B5EF4-FFF2-40B4-BE49-F238E27FC236}">
                  <a16:creationId xmlns:a16="http://schemas.microsoft.com/office/drawing/2014/main" id="{68D92638-A2A6-79FE-32B7-8A8EB9AA19D8}"/>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C260959B-C44B-57B1-71BE-1B86624ABD46}"/>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Isolde</a:t>
              </a:r>
              <a:endParaRPr lang="en-US" b="1"/>
            </a:p>
          </p:txBody>
        </p:sp>
      </p:grpSp>
      <p:sp>
        <p:nvSpPr>
          <p:cNvPr id="2" name="Content Placeholder 2">
            <a:extLst>
              <a:ext uri="{FF2B5EF4-FFF2-40B4-BE49-F238E27FC236}">
                <a16:creationId xmlns:a16="http://schemas.microsoft.com/office/drawing/2014/main" id="{CD30BADF-6FC3-EE31-5B9E-5DF76316A798}"/>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 would like to think that my diet is fairly healthy. I have a lot of </a:t>
            </a:r>
            <a:r>
              <a:rPr lang="en-US" sz="2400" b="1"/>
              <a:t>rice</a:t>
            </a:r>
            <a:r>
              <a:rPr lang="en-US" sz="2400"/>
              <a:t> and </a:t>
            </a:r>
            <a:r>
              <a:rPr lang="en-US" sz="2400" b="1"/>
              <a:t>vegetables</a:t>
            </a:r>
            <a:r>
              <a:rPr lang="en-US" sz="2400"/>
              <a:t>, and I </a:t>
            </a:r>
            <a:r>
              <a:rPr lang="en-US" sz="2400" b="1"/>
              <a:t>rarely eat red meat</a:t>
            </a:r>
            <a:r>
              <a:rPr lang="en-US" sz="2400"/>
              <a:t>. I do have a sweet tooth, though – I have a </a:t>
            </a:r>
            <a:r>
              <a:rPr lang="en-US" sz="2400" b="1"/>
              <a:t>sweet snacks </a:t>
            </a:r>
            <a:r>
              <a:rPr lang="en-US" sz="2400"/>
              <a:t>often.</a:t>
            </a:r>
          </a:p>
        </p:txBody>
      </p:sp>
      <p:sp>
        <p:nvSpPr>
          <p:cNvPr id="5" name="Rectangle 4">
            <a:hlinkClick r:id="rId4" action="ppaction://hlinksldjump"/>
            <a:extLst>
              <a:ext uri="{FF2B5EF4-FFF2-40B4-BE49-F238E27FC236}">
                <a16:creationId xmlns:a16="http://schemas.microsoft.com/office/drawing/2014/main" id="{18EBDB70-A192-8EAF-9204-AB61B8483303}"/>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05557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5A906-FD1B-EEF3-FE4E-A0E5209DAF8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90E0BA9-7692-4E5F-C086-275DB14E4DFA}"/>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2D578DC-0578-A132-1244-398257B80092}"/>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CB06CB5C-2386-357F-3E1D-DCF0A5A22E1F}"/>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52832803-0262-E076-FAA9-46BE7237651B}"/>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8B200DAA-3508-6091-E269-114DC1D80140}"/>
              </a:ext>
            </a:extLst>
          </p:cNvPr>
          <p:cNvPicPr>
            <a:picLocks noChangeAspect="1"/>
          </p:cNvPicPr>
          <p:nvPr/>
        </p:nvPicPr>
        <p:blipFill>
          <a:blip r:embed="rId3">
            <a:extLst>
              <a:ext uri="{28A0092B-C50C-407E-A947-70E740481C1C}">
                <a14:useLocalDpi xmlns:a14="http://schemas.microsoft.com/office/drawing/2010/main" val="0"/>
              </a:ext>
            </a:extLst>
          </a:blip>
          <a:srcRect l="75421"/>
          <a:stretch>
            <a:fillRect/>
          </a:stretch>
        </p:blipFill>
        <p:spPr>
          <a:xfrm>
            <a:off x="8666671" y="1576292"/>
            <a:ext cx="2578378" cy="4450419"/>
          </a:xfrm>
          <a:prstGeom prst="rect">
            <a:avLst/>
          </a:prstGeom>
        </p:spPr>
      </p:pic>
      <p:grpSp>
        <p:nvGrpSpPr>
          <p:cNvPr id="19" name="Group 18">
            <a:extLst>
              <a:ext uri="{FF2B5EF4-FFF2-40B4-BE49-F238E27FC236}">
                <a16:creationId xmlns:a16="http://schemas.microsoft.com/office/drawing/2014/main" id="{BADE760A-F242-7137-09E9-F7827DF436F1}"/>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D3DCCBCE-4227-6B1F-B6B1-45B1725E909E}"/>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243A88E8-BD99-3EF7-8810-DF754E0B008C}"/>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1" name="Rectangle: Rounded Corners 10">
              <a:extLst>
                <a:ext uri="{FF2B5EF4-FFF2-40B4-BE49-F238E27FC236}">
                  <a16:creationId xmlns:a16="http://schemas.microsoft.com/office/drawing/2014/main" id="{CF4F8217-3672-923F-9E82-6840B9E1F47C}"/>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47F84236-63F0-1FA7-100B-904273436AF9}"/>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Isolde</a:t>
              </a:r>
              <a:endParaRPr lang="en-US" b="1"/>
            </a:p>
          </p:txBody>
        </p:sp>
      </p:grpSp>
      <p:sp>
        <p:nvSpPr>
          <p:cNvPr id="2" name="Content Placeholder 2">
            <a:extLst>
              <a:ext uri="{FF2B5EF4-FFF2-40B4-BE49-F238E27FC236}">
                <a16:creationId xmlns:a16="http://schemas.microsoft.com/office/drawing/2014/main" id="{CC41B53B-F480-93EF-44F6-67C26C411FF0}"/>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My </a:t>
            </a:r>
            <a:r>
              <a:rPr lang="en-US" sz="2400" b="1"/>
              <a:t>twin sister</a:t>
            </a:r>
            <a:r>
              <a:rPr lang="en-US" sz="2400"/>
              <a:t>, Erika, has been having problems with her gut health as well. Her symptoms are </a:t>
            </a:r>
            <a:r>
              <a:rPr lang="en-US" sz="2400" b="1"/>
              <a:t>similar to mine</a:t>
            </a:r>
            <a:r>
              <a:rPr lang="en-US" sz="2400"/>
              <a:t>, except they aren’t as bad for her.</a:t>
            </a:r>
            <a:r>
              <a:rPr lang="en-US" sz="2400" baseline="30000"/>
              <a:t>7</a:t>
            </a:r>
          </a:p>
        </p:txBody>
      </p:sp>
      <p:sp>
        <p:nvSpPr>
          <p:cNvPr id="8" name="Rectangle 7">
            <a:hlinkClick r:id="rId4" action="ppaction://hlinksldjump"/>
            <a:extLst>
              <a:ext uri="{FF2B5EF4-FFF2-40B4-BE49-F238E27FC236}">
                <a16:creationId xmlns:a16="http://schemas.microsoft.com/office/drawing/2014/main" id="{4F584F26-8CD4-BBD5-5BA1-881D811B3351}"/>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7769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E665-03F7-AA9B-872D-B5CA7655889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A74CD0F9-C47E-A36F-59D5-6ECD01F3450D}"/>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DFAB0AC7-039E-4751-B303-4B05CDAF0187}"/>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AAEC677F-4B4F-1094-B33F-F2D0E921CC82}"/>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BB16B52F-2C2A-7582-463E-D75AA9A6E071}"/>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0A3D7077-F5D8-696D-3BD0-CB61D36B12FC}"/>
              </a:ext>
            </a:extLst>
          </p:cNvPr>
          <p:cNvPicPr>
            <a:picLocks noChangeAspect="1"/>
          </p:cNvPicPr>
          <p:nvPr/>
        </p:nvPicPr>
        <p:blipFill>
          <a:blip r:embed="rId3">
            <a:extLst>
              <a:ext uri="{28A0092B-C50C-407E-A947-70E740481C1C}">
                <a14:useLocalDpi xmlns:a14="http://schemas.microsoft.com/office/drawing/2010/main" val="0"/>
              </a:ext>
            </a:extLst>
          </a:blip>
          <a:srcRect l="-581" t="2636" r="76002" b="-2636"/>
          <a:stretch>
            <a:fillRect/>
          </a:stretch>
        </p:blipFill>
        <p:spPr>
          <a:xfrm>
            <a:off x="8520376" y="1823978"/>
            <a:ext cx="2578378" cy="4450419"/>
          </a:xfrm>
          <a:prstGeom prst="rect">
            <a:avLst/>
          </a:prstGeom>
        </p:spPr>
      </p:pic>
      <p:grpSp>
        <p:nvGrpSpPr>
          <p:cNvPr id="19" name="Group 18">
            <a:extLst>
              <a:ext uri="{FF2B5EF4-FFF2-40B4-BE49-F238E27FC236}">
                <a16:creationId xmlns:a16="http://schemas.microsoft.com/office/drawing/2014/main" id="{0607EF40-EE7D-65F3-4B6B-4B6808DD68F5}"/>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817C97CB-1C76-276A-B9E2-472A49C98E8A}"/>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E8CC8079-C25B-B0C2-D619-EDFCEB86A047}"/>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1" name="Rectangle: Rounded Corners 10">
              <a:extLst>
                <a:ext uri="{FF2B5EF4-FFF2-40B4-BE49-F238E27FC236}">
                  <a16:creationId xmlns:a16="http://schemas.microsoft.com/office/drawing/2014/main" id="{6BB547A9-C2D6-11B9-2340-DB9AE7F532B5}"/>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BFCAAE69-3675-2409-0401-79EE67F214A4}"/>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Isolde</a:t>
              </a:r>
              <a:endParaRPr lang="en-US" b="1"/>
            </a:p>
          </p:txBody>
        </p:sp>
      </p:grpSp>
      <p:sp>
        <p:nvSpPr>
          <p:cNvPr id="2" name="Content Placeholder 2">
            <a:extLst>
              <a:ext uri="{FF2B5EF4-FFF2-40B4-BE49-F238E27FC236}">
                <a16:creationId xmlns:a16="http://schemas.microsoft.com/office/drawing/2014/main" id="{B3F178CB-57B5-8DD0-588E-E48612650CAF}"/>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My mom told me to try taking </a:t>
            </a:r>
            <a:r>
              <a:rPr lang="en-US" sz="2400" b="1"/>
              <a:t>probiotics, </a:t>
            </a:r>
            <a:r>
              <a:rPr lang="en-US" sz="2400"/>
              <a:t>but other than that I don’t take anything else.</a:t>
            </a:r>
          </a:p>
        </p:txBody>
      </p:sp>
      <p:sp>
        <p:nvSpPr>
          <p:cNvPr id="5" name="Rectangle 4">
            <a:hlinkClick r:id="rId4" action="ppaction://hlinksldjump"/>
            <a:extLst>
              <a:ext uri="{FF2B5EF4-FFF2-40B4-BE49-F238E27FC236}">
                <a16:creationId xmlns:a16="http://schemas.microsoft.com/office/drawing/2014/main" id="{08FA997C-5179-1927-58FC-12341531508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402568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406CF-7D2A-B7C2-EAED-FD673110C95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A3EC8ED5-1A37-ABA0-A4BE-90BAF8AEC370}"/>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337B6A57-F78E-B4A0-D505-9B26F729506B}"/>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0CB5F36-4654-60D5-744A-E828C945CF0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920F7E1E-2D22-5E02-483B-0494B4F92A4A}"/>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D7851B05-D870-B063-1D75-F54E6E774375}"/>
              </a:ext>
            </a:extLst>
          </p:cNvPr>
          <p:cNvSpPr txBox="1"/>
          <p:nvPr/>
        </p:nvSpPr>
        <p:spPr>
          <a:xfrm>
            <a:off x="871640" y="4349978"/>
            <a:ext cx="10393899"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2400" b="1" i="0" u="none" strike="noStrike" baseline="0">
                <a:solidFill>
                  <a:srgbClr val="000000"/>
                </a:solidFill>
                <a:latin typeface="Aptos"/>
              </a:rPr>
              <a:t>I think I have enough information to begin some tests. What should I try?</a:t>
            </a:r>
            <a:r>
              <a:rPr lang="en-US" sz="2400" b="0" i="0">
                <a:latin typeface="Aptos"/>
              </a:rPr>
              <a:t>​</a:t>
            </a:r>
          </a:p>
          <a:p>
            <a:pPr>
              <a:lnSpc>
                <a:spcPct val="150000"/>
              </a:lnSpc>
            </a:pPr>
            <a:r>
              <a:rPr lang="en-US" sz="2400">
                <a:ea typeface="+mn-lt"/>
                <a:cs typeface="+mn-lt"/>
                <a:hlinkClick r:id="rId3" action="ppaction://hlinksldjump"/>
              </a:rPr>
              <a:t>Colonoscopy</a:t>
            </a:r>
            <a:endParaRPr lang="en-US">
              <a:ea typeface="+mn-lt"/>
              <a:cs typeface="+mn-lt"/>
            </a:endParaRPr>
          </a:p>
          <a:p>
            <a:pPr>
              <a:lnSpc>
                <a:spcPct val="150000"/>
              </a:lnSpc>
            </a:pPr>
            <a:r>
              <a:rPr lang="en-US" sz="2400">
                <a:ea typeface="+mn-lt"/>
                <a:cs typeface="+mn-lt"/>
                <a:hlinkClick r:id="rId4" action="ppaction://hlinksldjump"/>
              </a:rPr>
              <a:t>MRE scan</a:t>
            </a:r>
            <a:endParaRPr lang="en-US" sz="2400">
              <a:ea typeface="+mn-lt"/>
              <a:cs typeface="+mn-lt"/>
            </a:endParaRPr>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4E18C7AF-04B8-B746-4935-AFE286D926C6}"/>
              </a:ext>
            </a:extLst>
          </p:cNvPr>
          <p:cNvSpPr txBox="1"/>
          <p:nvPr/>
        </p:nvSpPr>
        <p:spPr>
          <a:xfrm>
            <a:off x="4467841" y="4711791"/>
            <a:ext cx="298485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i="1">
                <a:ea typeface="+mn-lt"/>
                <a:cs typeface="+mn-lt"/>
                <a:hlinkClick r:id="rId5" action="ppaction://hlinksldjump"/>
              </a:rPr>
              <a:t>C.diff </a:t>
            </a:r>
            <a:r>
              <a:rPr lang="en-US" sz="2400">
                <a:ea typeface="+mn-lt"/>
                <a:cs typeface="+mn-lt"/>
                <a:hlinkClick r:id="rId5" action="ppaction://hlinksldjump"/>
              </a:rPr>
              <a:t>stool culture</a:t>
            </a:r>
            <a:endParaRPr lang="en-US"/>
          </a:p>
          <a:p>
            <a:pPr algn="l">
              <a:lnSpc>
                <a:spcPct val="150000"/>
              </a:lnSpc>
            </a:pPr>
            <a:r>
              <a:rPr lang="en-US" sz="2400">
                <a:ea typeface="+mn-lt"/>
                <a:cs typeface="+mn-lt"/>
                <a:hlinkClick r:id="rId6" action="ppaction://hlinksldjump"/>
              </a:rPr>
              <a:t>Celiac panel</a:t>
            </a:r>
            <a:endParaRPr lang="en-US"/>
          </a:p>
          <a:p>
            <a:pPr algn="ctr"/>
            <a:endParaRPr lang="en-US"/>
          </a:p>
        </p:txBody>
      </p:sp>
      <p:sp>
        <p:nvSpPr>
          <p:cNvPr id="6" name="TextBox 5">
            <a:extLst>
              <a:ext uri="{FF2B5EF4-FFF2-40B4-BE49-F238E27FC236}">
                <a16:creationId xmlns:a16="http://schemas.microsoft.com/office/drawing/2014/main" id="{9DCBB436-8A2C-F14C-7BCC-E8D7D89AC4A5}"/>
              </a:ext>
            </a:extLst>
          </p:cNvPr>
          <p:cNvSpPr txBox="1"/>
          <p:nvPr/>
        </p:nvSpPr>
        <p:spPr>
          <a:xfrm>
            <a:off x="7987271" y="4733293"/>
            <a:ext cx="26478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en-US" sz="2400">
                <a:ea typeface="+mn-lt"/>
                <a:cs typeface="+mn-lt"/>
                <a:hlinkClick r:id="rId7" action="ppaction://hlinksldjump"/>
              </a:rPr>
              <a:t>Make a diagnosis</a:t>
            </a:r>
            <a:endParaRPr lang="en-US"/>
          </a:p>
          <a:p>
            <a:pPr algn="ctr"/>
            <a:endParaRPr lang="en-US"/>
          </a:p>
        </p:txBody>
      </p:sp>
    </p:spTree>
    <p:extLst>
      <p:ext uri="{BB962C8B-B14F-4D97-AF65-F5344CB8AC3E}">
        <p14:creationId xmlns:p14="http://schemas.microsoft.com/office/powerpoint/2010/main" val="3360057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DD7EAD0-ABBB-DA48-A25C-D3BD1C79CFD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C64046A-3E86-D3A8-BE06-9CFCE8A4972C}"/>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The CT scans of the esophagus were </a:t>
            </a:r>
            <a:r>
              <a:rPr lang="en-CA" b="1"/>
              <a:t>normal - </a:t>
            </a:r>
            <a:r>
              <a:rPr lang="en-CA"/>
              <a:t>some thickening of the esophageal walls, but nothing immediate to worry about.</a:t>
            </a:r>
          </a:p>
        </p:txBody>
      </p:sp>
      <p:sp>
        <p:nvSpPr>
          <p:cNvPr id="6" name="Rectangle: Rounded Corners 5">
            <a:extLst>
              <a:ext uri="{FF2B5EF4-FFF2-40B4-BE49-F238E27FC236}">
                <a16:creationId xmlns:a16="http://schemas.microsoft.com/office/drawing/2014/main" id="{CB23D89E-2D32-76E8-6728-0694F9AE19EA}"/>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Radiologist</a:t>
            </a:r>
          </a:p>
        </p:txBody>
      </p:sp>
      <p:pic>
        <p:nvPicPr>
          <p:cNvPr id="7" name="Picture 6">
            <a:extLst>
              <a:ext uri="{FF2B5EF4-FFF2-40B4-BE49-F238E27FC236}">
                <a16:creationId xmlns:a16="http://schemas.microsoft.com/office/drawing/2014/main" id="{764848BE-8AF7-508F-7E3C-A5AC66FCE2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811" y="1445829"/>
            <a:ext cx="2923193" cy="3441055"/>
          </a:xfrm>
          <a:prstGeom prst="rect">
            <a:avLst/>
          </a:prstGeom>
        </p:spPr>
      </p:pic>
      <p:sp>
        <p:nvSpPr>
          <p:cNvPr id="2" name="Rectangle 1">
            <a:hlinkClick r:id="rId5" action="ppaction://hlinksldjump"/>
            <a:extLst>
              <a:ext uri="{FF2B5EF4-FFF2-40B4-BE49-F238E27FC236}">
                <a16:creationId xmlns:a16="http://schemas.microsoft.com/office/drawing/2014/main" id="{5FAE27FD-9285-EA31-D3DA-29F5C89EBF29}"/>
              </a:ext>
            </a:extLst>
          </p:cNvPr>
          <p:cNvSpPr/>
          <p:nvPr/>
        </p:nvSpPr>
        <p:spPr>
          <a:xfrm>
            <a:off x="-72789" y="-109330"/>
            <a:ext cx="12264789" cy="721981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7557949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35693-A2D9-33A6-FB13-1FA12D22EB7F}"/>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96F5194-E623-7606-5E23-2DDBDBABC05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C758C360-D132-6E55-D0D2-31B2097EF49C}"/>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DFB40167-8685-D292-CB56-8BDE817B5173}"/>
              </a:ext>
            </a:extLst>
          </p:cNvPr>
          <p:cNvSpPr txBox="1">
            <a:spLocks/>
          </p:cNvSpPr>
          <p:nvPr/>
        </p:nvSpPr>
        <p:spPr>
          <a:xfrm>
            <a:off x="661590" y="4365258"/>
            <a:ext cx="10966520" cy="206146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Colonoscopy</a:t>
            </a:r>
          </a:p>
          <a:p>
            <a:pPr marL="0" indent="0">
              <a:buNone/>
            </a:pPr>
            <a:r>
              <a:rPr lang="en-CA" sz="2400"/>
              <a:t>You perform the colonoscopy. In the patient’s </a:t>
            </a:r>
            <a:r>
              <a:rPr lang="en-CA" sz="2400" b="1"/>
              <a:t>terminal ileum</a:t>
            </a:r>
            <a:r>
              <a:rPr lang="en-CA" sz="2400"/>
              <a:t>, you find evidence of inflammation, with </a:t>
            </a:r>
            <a:r>
              <a:rPr lang="en-CA" sz="2400" b="1"/>
              <a:t>red, ulcerated tissue </a:t>
            </a:r>
            <a:r>
              <a:rPr lang="en-CA" sz="2400"/>
              <a:t>in a pattern that looks like a </a:t>
            </a:r>
            <a:r>
              <a:rPr lang="en-CA" sz="2400" b="1"/>
              <a:t>cobblestone</a:t>
            </a:r>
            <a:r>
              <a:rPr lang="en-CA" sz="2400"/>
              <a:t> road. Strangely, there seems to be some regions that are </a:t>
            </a:r>
            <a:r>
              <a:rPr lang="en-CA" sz="2400" b="1"/>
              <a:t>affected</a:t>
            </a:r>
            <a:r>
              <a:rPr lang="en-CA" sz="2400"/>
              <a:t>, and other regions that look </a:t>
            </a:r>
            <a:r>
              <a:rPr lang="en-CA" sz="2400" b="1"/>
              <a:t>completely healthy</a:t>
            </a:r>
            <a:r>
              <a:rPr lang="en-CA" sz="2400"/>
              <a:t>.</a:t>
            </a:r>
            <a:r>
              <a:rPr lang="en-CA" sz="2400" baseline="30000"/>
              <a:t>7</a:t>
            </a:r>
          </a:p>
        </p:txBody>
      </p:sp>
      <p:pic>
        <p:nvPicPr>
          <p:cNvPr id="2050" name="Picture 2">
            <a:extLst>
              <a:ext uri="{FF2B5EF4-FFF2-40B4-BE49-F238E27FC236}">
                <a16:creationId xmlns:a16="http://schemas.microsoft.com/office/drawing/2014/main" id="{75B9A48B-0417-E97E-9785-6333C3291F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2150" y="882516"/>
            <a:ext cx="5727700" cy="25464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hlinkClick r:id="rId5" action="ppaction://hlinksldjump"/>
            <a:extLst>
              <a:ext uri="{FF2B5EF4-FFF2-40B4-BE49-F238E27FC236}">
                <a16:creationId xmlns:a16="http://schemas.microsoft.com/office/drawing/2014/main" id="{00D0589B-37C2-87C2-386E-AA6397A95BE1}"/>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23193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837CC-E544-96A1-7AFE-FAEE86BA08A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D6575E13-ABF5-EC51-6D4E-CC229CC9214E}"/>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03000DC9-88F8-E9FB-CC39-632C44CCCFE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BF4450B-35F6-1B9A-477A-400F60CE4CAA}"/>
              </a:ext>
            </a:extLst>
          </p:cNvPr>
          <p:cNvSpPr txBox="1">
            <a:spLocks/>
          </p:cNvSpPr>
          <p:nvPr/>
        </p:nvSpPr>
        <p:spPr>
          <a:xfrm>
            <a:off x="661590" y="4365258"/>
            <a:ext cx="10966520" cy="206146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MRE</a:t>
            </a:r>
          </a:p>
          <a:p>
            <a:pPr marL="0" indent="0">
              <a:buNone/>
            </a:pPr>
            <a:r>
              <a:rPr lang="en-CA" sz="2400"/>
              <a:t>You perform the MRE. The walls of the </a:t>
            </a:r>
            <a:r>
              <a:rPr lang="en-CA" sz="2400" b="1"/>
              <a:t>small</a:t>
            </a:r>
            <a:r>
              <a:rPr lang="en-CA" sz="2400"/>
              <a:t> and </a:t>
            </a:r>
            <a:r>
              <a:rPr lang="en-CA" sz="2400" b="1"/>
              <a:t>large bowel </a:t>
            </a:r>
            <a:r>
              <a:rPr lang="en-CA" sz="2400"/>
              <a:t>are </a:t>
            </a:r>
            <a:r>
              <a:rPr lang="en-CA" sz="2400" b="1"/>
              <a:t>thickened</a:t>
            </a:r>
            <a:r>
              <a:rPr lang="en-CA" sz="2400"/>
              <a:t> considerably, around &gt;3mm in thickness. This likely means that </a:t>
            </a:r>
            <a:r>
              <a:rPr lang="en-CA" sz="2400" b="1"/>
              <a:t>all layers</a:t>
            </a:r>
            <a:r>
              <a:rPr lang="en-CA" sz="2400"/>
              <a:t> of the bowel have been affected. </a:t>
            </a:r>
            <a:r>
              <a:rPr lang="en-CA" sz="2400" baseline="30000"/>
              <a:t>7</a:t>
            </a:r>
          </a:p>
        </p:txBody>
      </p:sp>
      <p:pic>
        <p:nvPicPr>
          <p:cNvPr id="3074" name="Picture 2" descr="A patient with Crohn disease. MRI enterography examination shows good opacification of the small and large bowel with thickening of the inflamed cecal wall (arrow) ">
            <a:extLst>
              <a:ext uri="{FF2B5EF4-FFF2-40B4-BE49-F238E27FC236}">
                <a16:creationId xmlns:a16="http://schemas.microsoft.com/office/drawing/2014/main" id="{25BE406D-8107-A54B-4616-1AB28A1F8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8492" y="431273"/>
            <a:ext cx="2215016" cy="333177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hlinkClick r:id="rId5" action="ppaction://hlinksldjump"/>
            <a:extLst>
              <a:ext uri="{FF2B5EF4-FFF2-40B4-BE49-F238E27FC236}">
                <a16:creationId xmlns:a16="http://schemas.microsoft.com/office/drawing/2014/main" id="{71ACD7DC-704F-79BF-C7C7-518A7C6422CA}"/>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03318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D7367-5D3C-0A08-1715-82E504D60A5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F456A4E-4935-8067-DCFD-6FF04166E656}"/>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90C5F6B3-25B4-852D-00F6-3BE0C3A1F60F}"/>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1DEBAFDD-DE1A-8DA6-E9B7-0A6B89EB1744}"/>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i="1" err="1"/>
              <a:t>C.diff</a:t>
            </a:r>
            <a:r>
              <a:rPr lang="en-CA" sz="2400" b="1"/>
              <a:t> stool culture</a:t>
            </a:r>
            <a:endParaRPr lang="en-US"/>
          </a:p>
          <a:p>
            <a:pPr marL="0" indent="0">
              <a:lnSpc>
                <a:spcPct val="150000"/>
              </a:lnSpc>
              <a:buNone/>
            </a:pPr>
            <a:r>
              <a:rPr lang="en-CA" sz="2400"/>
              <a:t>GDH antigen: Non-Reactive</a:t>
            </a:r>
          </a:p>
          <a:p>
            <a:pPr marL="0" indent="0">
              <a:lnSpc>
                <a:spcPct val="150000"/>
              </a:lnSpc>
              <a:buNone/>
            </a:pPr>
            <a:r>
              <a:rPr lang="en-CA" sz="2400">
                <a:ea typeface="+mn-lt"/>
                <a:cs typeface="+mn-lt"/>
              </a:rPr>
              <a:t>Toxin A and B: Not Detected</a:t>
            </a:r>
          </a:p>
          <a:p>
            <a:pPr marL="0" indent="0">
              <a:lnSpc>
                <a:spcPct val="150000"/>
              </a:lnSpc>
              <a:buNone/>
            </a:pPr>
            <a:r>
              <a:rPr lang="en-CA" sz="2400">
                <a:ea typeface="+mn-lt"/>
                <a:cs typeface="+mn-lt"/>
              </a:rPr>
              <a:t>NEGATIVE: No evidence of </a:t>
            </a:r>
            <a:r>
              <a:rPr lang="en-CA" sz="2400" i="1" err="1">
                <a:ea typeface="+mn-lt"/>
                <a:cs typeface="+mn-lt"/>
              </a:rPr>
              <a:t>C.diff</a:t>
            </a:r>
            <a:r>
              <a:rPr lang="en-CA" sz="2400" i="1">
                <a:ea typeface="+mn-lt"/>
                <a:cs typeface="+mn-lt"/>
              </a:rPr>
              <a:t> </a:t>
            </a:r>
            <a:r>
              <a:rPr lang="en-CA" sz="2400">
                <a:ea typeface="+mn-lt"/>
                <a:cs typeface="+mn-lt"/>
              </a:rPr>
              <a:t>infection</a:t>
            </a:r>
            <a:endParaRPr lang="en-CA" i="1"/>
          </a:p>
          <a:p>
            <a:pPr marL="0" indent="0">
              <a:buNone/>
            </a:pPr>
            <a:endParaRPr lang="en-CA" sz="2400">
              <a:ea typeface="+mn-lt"/>
              <a:cs typeface="+mn-lt"/>
            </a:endParaRPr>
          </a:p>
        </p:txBody>
      </p:sp>
      <p:sp>
        <p:nvSpPr>
          <p:cNvPr id="2" name="Rectangle 1">
            <a:hlinkClick r:id="rId3" action="ppaction://hlinksldjump"/>
            <a:extLst>
              <a:ext uri="{FF2B5EF4-FFF2-40B4-BE49-F238E27FC236}">
                <a16:creationId xmlns:a16="http://schemas.microsoft.com/office/drawing/2014/main" id="{D829C535-757D-42E5-304A-ED90CB0B942F}"/>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367519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92D03-BDD2-12C5-9F10-BF1AAFFB5CE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3BFAB74-5907-81F3-0FD0-921A5464C9E6}"/>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C1430FC0-41AD-CB9D-25D0-84515225BBF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F0819476-B749-A078-D0A8-399FA87FD77B}"/>
              </a:ext>
            </a:extLst>
          </p:cNvPr>
          <p:cNvSpPr txBox="1">
            <a:spLocks/>
          </p:cNvSpPr>
          <p:nvPr/>
        </p:nvSpPr>
        <p:spPr>
          <a:xfrm>
            <a:off x="661590" y="4365258"/>
            <a:ext cx="10966520" cy="197375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a:t>Celiac panel</a:t>
            </a:r>
            <a:endParaRPr lang="en-US"/>
          </a:p>
          <a:p>
            <a:pPr marL="0" indent="0">
              <a:lnSpc>
                <a:spcPct val="150000"/>
              </a:lnSpc>
              <a:buNone/>
            </a:pPr>
            <a:r>
              <a:rPr lang="en-CA" sz="2400" err="1"/>
              <a:t>tTG</a:t>
            </a:r>
            <a:r>
              <a:rPr lang="en-CA" sz="2400"/>
              <a:t>-IgA levels</a:t>
            </a:r>
            <a:r>
              <a:rPr lang="en-CA" sz="2400">
                <a:ea typeface="+mn-lt"/>
                <a:cs typeface="+mn-lt"/>
              </a:rPr>
              <a:t>: </a:t>
            </a:r>
            <a:r>
              <a:rPr lang="en-CA" sz="2400"/>
              <a:t>&lt; 2.0 U/mL</a:t>
            </a:r>
            <a:endParaRPr lang="en-CA" sz="2400">
              <a:ea typeface="+mn-lt"/>
              <a:cs typeface="+mn-lt"/>
            </a:endParaRPr>
          </a:p>
          <a:p>
            <a:pPr marL="0" indent="0">
              <a:lnSpc>
                <a:spcPct val="150000"/>
              </a:lnSpc>
              <a:buNone/>
            </a:pPr>
            <a:r>
              <a:rPr lang="en-CA" sz="2400">
                <a:ea typeface="+mn-lt"/>
                <a:cs typeface="+mn-lt"/>
              </a:rPr>
              <a:t>NEGATIVE: No evidence of celiac disease</a:t>
            </a:r>
            <a:endParaRPr lang="en-CA"/>
          </a:p>
          <a:p>
            <a:pPr marL="0" indent="0">
              <a:buNone/>
            </a:pPr>
            <a:endParaRPr lang="en-CA" sz="2400">
              <a:ea typeface="+mn-lt"/>
              <a:cs typeface="+mn-lt"/>
            </a:endParaRPr>
          </a:p>
        </p:txBody>
      </p:sp>
      <p:sp>
        <p:nvSpPr>
          <p:cNvPr id="2" name="Rectangle 1">
            <a:hlinkClick r:id="rId3" action="ppaction://hlinksldjump"/>
            <a:extLst>
              <a:ext uri="{FF2B5EF4-FFF2-40B4-BE49-F238E27FC236}">
                <a16:creationId xmlns:a16="http://schemas.microsoft.com/office/drawing/2014/main" id="{6556F670-35A3-C94A-C5B3-C0D11F4E08A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716287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3559C-FC6B-7E55-1AA7-97318923DD03}"/>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025FD95-D552-F441-87D5-62CCD8F6424D}"/>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C2E07BE4-1612-0C89-DB8B-8598EF69CB2B}"/>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A4E39668-1B37-A4F1-4C73-F49B217101E3}"/>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6A45E465-6A6C-8F69-DCFB-B8FF155E9738}"/>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1C9CA52D-DA88-BB2E-C968-409A7F3EA2AB}"/>
              </a:ext>
            </a:extLst>
          </p:cNvPr>
          <p:cNvSpPr txBox="1"/>
          <p:nvPr/>
        </p:nvSpPr>
        <p:spPr>
          <a:xfrm>
            <a:off x="871640" y="4349978"/>
            <a:ext cx="10794086" cy="23544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100" b="1">
                <a:solidFill>
                  <a:srgbClr val="000000"/>
                </a:solidFill>
                <a:latin typeface="Aptos"/>
              </a:rPr>
              <a:t>You </a:t>
            </a:r>
            <a:r>
              <a:rPr lang="en-CA" sz="2100" b="1" i="0" u="none" strike="noStrike" baseline="0">
                <a:solidFill>
                  <a:srgbClr val="000000"/>
                </a:solidFill>
                <a:latin typeface="Aptos"/>
              </a:rPr>
              <a:t>think you have enough information to </a:t>
            </a:r>
            <a:r>
              <a:rPr lang="en-CA" sz="2100" b="1">
                <a:solidFill>
                  <a:srgbClr val="000000"/>
                </a:solidFill>
                <a:latin typeface="Aptos"/>
              </a:rPr>
              <a:t>make a diagnosis</a:t>
            </a:r>
            <a:r>
              <a:rPr lang="en-CA" sz="2100" b="1" i="0" u="none" strike="noStrike" baseline="0">
                <a:solidFill>
                  <a:srgbClr val="000000"/>
                </a:solidFill>
                <a:latin typeface="Aptos"/>
              </a:rPr>
              <a:t>. What </a:t>
            </a:r>
            <a:r>
              <a:rPr lang="en-CA" sz="2100" b="1">
                <a:solidFill>
                  <a:srgbClr val="000000"/>
                </a:solidFill>
                <a:latin typeface="Aptos"/>
              </a:rPr>
              <a:t>does Isolde have?</a:t>
            </a:r>
            <a:r>
              <a:rPr lang="en-US" sz="2100">
                <a:ea typeface="+mn-lt"/>
                <a:cs typeface="+mn-lt"/>
              </a:rPr>
              <a:t>​</a:t>
            </a:r>
            <a:endParaRPr lang="en-US" sz="2100"/>
          </a:p>
          <a:p>
            <a:pPr>
              <a:lnSpc>
                <a:spcPct val="150000"/>
              </a:lnSpc>
            </a:pPr>
            <a:r>
              <a:rPr lang="en-US" sz="2400">
                <a:ea typeface="+mn-lt"/>
                <a:cs typeface="+mn-lt"/>
                <a:hlinkClick r:id="rId3" action="ppaction://hlinksldjump"/>
              </a:rPr>
              <a:t>Celiac disease</a:t>
            </a:r>
            <a:endParaRPr lang="en-US"/>
          </a:p>
          <a:p>
            <a:pPr>
              <a:lnSpc>
                <a:spcPct val="150000"/>
              </a:lnSpc>
            </a:pPr>
            <a:r>
              <a:rPr lang="en-US" sz="2400" i="1">
                <a:ea typeface="+mn-lt"/>
                <a:cs typeface="+mn-lt"/>
                <a:hlinkClick r:id="rId4" action="ppaction://hlinksldjump"/>
              </a:rPr>
              <a:t>C.diff </a:t>
            </a:r>
            <a:r>
              <a:rPr lang="en-US" sz="2400">
                <a:ea typeface="+mn-lt"/>
                <a:cs typeface="+mn-lt"/>
                <a:hlinkClick r:id="rId4" action="ppaction://hlinksldjump"/>
              </a:rPr>
              <a:t>infection</a:t>
            </a:r>
            <a:endParaRPr lang="en-US"/>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3FDFA817-C303-A093-5A48-E21554612853}"/>
              </a:ext>
            </a:extLst>
          </p:cNvPr>
          <p:cNvSpPr txBox="1"/>
          <p:nvPr/>
        </p:nvSpPr>
        <p:spPr>
          <a:xfrm>
            <a:off x="7474277" y="4704864"/>
            <a:ext cx="3832376" cy="1701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ea typeface="+mn-lt"/>
                <a:cs typeface="+mn-lt"/>
                <a:hlinkClick r:id="rId5" action="ppaction://hlinksldjump"/>
              </a:rPr>
              <a:t>Crohn’s disease</a:t>
            </a:r>
            <a:endParaRPr lang="en-US"/>
          </a:p>
          <a:p>
            <a:pPr>
              <a:lnSpc>
                <a:spcPct val="150000"/>
              </a:lnSpc>
            </a:pPr>
            <a:r>
              <a:rPr lang="en-US" sz="2400" i="1">
                <a:ea typeface="+mn-lt"/>
                <a:cs typeface="+mn-lt"/>
                <a:hlinkClick r:id="rId6" action="ppaction://hlinksldjump"/>
              </a:rPr>
              <a:t>H.pylori</a:t>
            </a:r>
            <a:r>
              <a:rPr lang="en-US" sz="2400">
                <a:ea typeface="+mn-lt"/>
                <a:cs typeface="+mn-lt"/>
                <a:hlinkClick r:id="rId6" action="ppaction://hlinksldjump"/>
              </a:rPr>
              <a:t>-associated peptic ulcer</a:t>
            </a:r>
            <a:endParaRPr lang="en-US" sz="2400"/>
          </a:p>
        </p:txBody>
      </p:sp>
    </p:spTree>
    <p:extLst>
      <p:ext uri="{BB962C8B-B14F-4D97-AF65-F5344CB8AC3E}">
        <p14:creationId xmlns:p14="http://schemas.microsoft.com/office/powerpoint/2010/main" val="41073983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2D14-4648-301C-16A8-109440F0EE1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DEE19C2-4A63-28E9-616D-56B7226B430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54842F86-781B-3C33-3BBA-B91611F4EEF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7209899-65D6-26C8-7CA3-29E90164CA70}"/>
              </a:ext>
            </a:extLst>
          </p:cNvPr>
          <p:cNvSpPr txBox="1">
            <a:spLocks/>
          </p:cNvSpPr>
          <p:nvPr/>
        </p:nvSpPr>
        <p:spPr>
          <a:xfrm>
            <a:off x="661590" y="4365258"/>
            <a:ext cx="10966520" cy="19737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Celiac disease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celiac panel returned negative, meaning celiac disease is likely absent. Additionally, the patient’s symptoms are not consistent with celiac disease.</a:t>
            </a:r>
            <a:r>
              <a:rPr lang="en-US" sz="2400" baseline="30000">
                <a:ea typeface="+mn-lt"/>
                <a:cs typeface="+mn-lt"/>
              </a:rPr>
              <a:t>7</a:t>
            </a:r>
            <a:endParaRPr lang="en-US" sz="2400" baseline="30000"/>
          </a:p>
        </p:txBody>
      </p:sp>
      <p:sp>
        <p:nvSpPr>
          <p:cNvPr id="3" name="Rectangle 2">
            <a:hlinkClick r:id="rId3" action="ppaction://hlinksldjump"/>
            <a:extLst>
              <a:ext uri="{FF2B5EF4-FFF2-40B4-BE49-F238E27FC236}">
                <a16:creationId xmlns:a16="http://schemas.microsoft.com/office/drawing/2014/main" id="{E83BB125-303A-6A08-E02E-1464EB52AE7F}"/>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40029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04C74-A731-EC37-78C6-9D47C1A63A9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05CF396-1408-6FB4-2A12-893CA5AC5496}"/>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03822BB1-BB25-C7C3-8077-F27D48F91284}"/>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BA79A08C-7833-E8D4-B7CB-C645F63C3C5B}"/>
              </a:ext>
            </a:extLst>
          </p:cNvPr>
          <p:cNvSpPr txBox="1">
            <a:spLocks/>
          </p:cNvSpPr>
          <p:nvPr/>
        </p:nvSpPr>
        <p:spPr>
          <a:xfrm>
            <a:off x="661590" y="4365258"/>
            <a:ext cx="10966520" cy="19737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i="1">
                <a:ea typeface="+mn-lt"/>
                <a:cs typeface="+mn-lt"/>
              </a:rPr>
              <a:t>C.diff </a:t>
            </a:r>
            <a:r>
              <a:rPr lang="en-US" sz="2400" b="1">
                <a:ea typeface="+mn-lt"/>
                <a:cs typeface="+mn-lt"/>
              </a:rPr>
              <a:t>infection</a:t>
            </a:r>
            <a:r>
              <a:rPr lang="en-US" sz="2400" b="1" i="1">
                <a:ea typeface="+mn-lt"/>
                <a:cs typeface="+mn-lt"/>
              </a:rPr>
              <a:t>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a:t>
            </a:r>
            <a:r>
              <a:rPr lang="en-US" sz="2400" i="1">
                <a:ea typeface="+mn-lt"/>
                <a:cs typeface="+mn-lt"/>
              </a:rPr>
              <a:t>C.diff </a:t>
            </a:r>
            <a:r>
              <a:rPr lang="en-US" sz="2400">
                <a:ea typeface="+mn-lt"/>
                <a:cs typeface="+mn-lt"/>
              </a:rPr>
              <a:t>stool culture returned negative, meaning celiac disease is likely absent. Additionally, the patient’s symptoms are not consistent with </a:t>
            </a:r>
            <a:r>
              <a:rPr lang="en-US" sz="2400" i="1">
                <a:ea typeface="+mn-lt"/>
                <a:cs typeface="+mn-lt"/>
              </a:rPr>
              <a:t>C.diff </a:t>
            </a:r>
            <a:r>
              <a:rPr lang="en-US" sz="2400">
                <a:ea typeface="+mn-lt"/>
                <a:cs typeface="+mn-lt"/>
              </a:rPr>
              <a:t>infection.</a:t>
            </a:r>
            <a:r>
              <a:rPr lang="en-US" sz="2400" baseline="30000">
                <a:ea typeface="+mn-lt"/>
                <a:cs typeface="+mn-lt"/>
              </a:rPr>
              <a:t>7</a:t>
            </a:r>
            <a:endParaRPr lang="en-US" sz="2400" baseline="30000"/>
          </a:p>
        </p:txBody>
      </p:sp>
      <p:sp>
        <p:nvSpPr>
          <p:cNvPr id="3" name="Rectangle 2">
            <a:hlinkClick r:id="rId3" action="ppaction://hlinksldjump"/>
            <a:extLst>
              <a:ext uri="{FF2B5EF4-FFF2-40B4-BE49-F238E27FC236}">
                <a16:creationId xmlns:a16="http://schemas.microsoft.com/office/drawing/2014/main" id="{A32A84D5-20EC-63D7-14AB-EBC9A1BC3259}"/>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494173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C9BFE-3554-4C11-1C3A-823243CFA63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B99EA5D5-E7B6-647B-580D-962E38C874A0}"/>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0974115B-F6D6-9E13-0030-9094CE477B1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F4A004C8-99A1-AA82-34D5-AB44C2054FDE}"/>
              </a:ext>
            </a:extLst>
          </p:cNvPr>
          <p:cNvSpPr txBox="1">
            <a:spLocks/>
          </p:cNvSpPr>
          <p:nvPr/>
        </p:nvSpPr>
        <p:spPr>
          <a:xfrm>
            <a:off x="661590" y="4365258"/>
            <a:ext cx="10966520" cy="2202808"/>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Crohn’s disease </a:t>
            </a:r>
            <a:r>
              <a:rPr lang="en-US" sz="2400">
                <a:ea typeface="+mn-lt"/>
                <a:cs typeface="+mn-lt"/>
              </a:rPr>
              <a:t>is </a:t>
            </a:r>
            <a:r>
              <a:rPr lang="en-US" sz="2400">
                <a:solidFill>
                  <a:srgbClr val="00B050"/>
                </a:solidFill>
                <a:ea typeface="+mn-lt"/>
                <a:cs typeface="+mn-lt"/>
              </a:rPr>
              <a:t>correct</a:t>
            </a:r>
            <a:r>
              <a:rPr lang="en-US" sz="2400">
                <a:ea typeface="+mn-lt"/>
                <a:cs typeface="+mn-lt"/>
              </a:rPr>
              <a:t>!</a:t>
            </a:r>
          </a:p>
          <a:p>
            <a:pPr marL="0" indent="0">
              <a:lnSpc>
                <a:spcPct val="150000"/>
              </a:lnSpc>
              <a:buNone/>
            </a:pPr>
            <a:r>
              <a:rPr lang="en-US" sz="2400">
                <a:ea typeface="+mn-lt"/>
                <a:cs typeface="+mn-lt"/>
              </a:rPr>
              <a:t>The colonoscopy clearly showed bowel wall thickening of the small and large intestine. This is caused by transmural, chronic inflammation, characteristic of Crohn’s disease. Additionally, the inflammation showed a cobblestone-like appearance, occasionally separated by healthy regions. These are the “skip sections”, another key characteristic of Crohn’s disease, setting it apart from other IBDs such as ulcerative colitis. Finally, the patient mentioned their twin also suffered from Crohn’s disease, and concordance in monozygotic twins is very high in Crohn’s disease patients. </a:t>
            </a:r>
            <a:r>
              <a:rPr lang="en-US" sz="2400" baseline="30000">
                <a:ea typeface="+mn-lt"/>
                <a:cs typeface="+mn-lt"/>
              </a:rPr>
              <a:t>7</a:t>
            </a:r>
            <a:endParaRPr lang="en-CA" sz="2400" baseline="30000">
              <a:ea typeface="+mn-lt"/>
              <a:cs typeface="+mn-lt"/>
            </a:endParaRPr>
          </a:p>
        </p:txBody>
      </p:sp>
      <p:sp>
        <p:nvSpPr>
          <p:cNvPr id="3" name="Rectangle 2">
            <a:hlinkClick r:id="rId3" action="ppaction://hlinksldjump"/>
            <a:extLst>
              <a:ext uri="{FF2B5EF4-FFF2-40B4-BE49-F238E27FC236}">
                <a16:creationId xmlns:a16="http://schemas.microsoft.com/office/drawing/2014/main" id="{DCC3AF80-5192-A748-D769-32DE780E74F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11837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6E3E6-29B9-3A22-2656-0255604C7E6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F05EFBC-B50E-55EF-9D5F-ACCA3491D3C1}"/>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B1CECF57-22A6-EE98-AE11-C7E83A98B7A5}"/>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C7D5D7C-7DE5-EE11-24D5-0577881D128C}"/>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i="1">
                <a:ea typeface="+mn-lt"/>
                <a:cs typeface="+mn-lt"/>
              </a:rPr>
              <a:t>H.pylori</a:t>
            </a:r>
            <a:r>
              <a:rPr lang="en-US" sz="2400" b="1">
                <a:ea typeface="+mn-lt"/>
                <a:cs typeface="+mn-lt"/>
              </a:rPr>
              <a:t>-associated peptic ulcer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patient’s symptoms are inconsistent with a  </a:t>
            </a:r>
            <a:r>
              <a:rPr lang="en-US" sz="2400" i="1">
                <a:ea typeface="+mn-lt"/>
                <a:cs typeface="+mn-lt"/>
              </a:rPr>
              <a:t>H.pylori</a:t>
            </a:r>
            <a:r>
              <a:rPr lang="en-US" sz="2400">
                <a:ea typeface="+mn-lt"/>
                <a:cs typeface="+mn-lt"/>
              </a:rPr>
              <a:t>-associated peptic ulcer </a:t>
            </a:r>
            <a:r>
              <a:rPr lang="en-US" sz="2400" b="1">
                <a:ea typeface="+mn-lt"/>
                <a:cs typeface="+mn-lt"/>
              </a:rPr>
              <a:t>– </a:t>
            </a:r>
            <a:r>
              <a:rPr lang="en-US" sz="2400">
                <a:ea typeface="+mn-lt"/>
                <a:cs typeface="+mn-lt"/>
              </a:rPr>
              <a:t>bowel wall thickening and cobblestone-like </a:t>
            </a:r>
            <a:r>
              <a:rPr lang="en-US" sz="2400" err="1">
                <a:ea typeface="+mn-lt"/>
                <a:cs typeface="+mn-lt"/>
              </a:rPr>
              <a:t>ulceric</a:t>
            </a:r>
            <a:r>
              <a:rPr lang="en-US" sz="2400">
                <a:ea typeface="+mn-lt"/>
                <a:cs typeface="+mn-lt"/>
              </a:rPr>
              <a:t> inflammation of both the small and large bowel was observed, not a </a:t>
            </a:r>
            <a:r>
              <a:rPr lang="en-CA" sz="2400"/>
              <a:t>well-circumscribed perforation in the stomach/duodenum.</a:t>
            </a:r>
            <a:r>
              <a:rPr lang="en-CA" sz="2400" baseline="30000"/>
              <a:t>7</a:t>
            </a:r>
            <a:endParaRPr lang="en-US" sz="2400" baseline="30000">
              <a:ea typeface="+mn-lt"/>
              <a:cs typeface="+mn-lt"/>
            </a:endParaRPr>
          </a:p>
        </p:txBody>
      </p:sp>
      <p:sp>
        <p:nvSpPr>
          <p:cNvPr id="3" name="Rectangle 2">
            <a:hlinkClick r:id="rId3" action="ppaction://hlinksldjump"/>
            <a:extLst>
              <a:ext uri="{FF2B5EF4-FFF2-40B4-BE49-F238E27FC236}">
                <a16:creationId xmlns:a16="http://schemas.microsoft.com/office/drawing/2014/main" id="{11BB7780-B84D-0D41-BA3E-39E9BC3D768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3092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DFA9D-7D3C-30D9-002B-A12E38A008D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BE1F7FA-AA24-9866-4D47-3E8BD3F22DCD}"/>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0C2C2CD4-45BB-C9DA-94DD-09772B1EA8F4}"/>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4CD059E7-FACF-7CCE-B703-E9F11CC4A705}"/>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 name="Picture 1">
            <a:extLst>
              <a:ext uri="{FF2B5EF4-FFF2-40B4-BE49-F238E27FC236}">
                <a16:creationId xmlns:a16="http://schemas.microsoft.com/office/drawing/2014/main" id="{9C014936-1F97-CB43-8FF1-ACE27A6F6E95}"/>
              </a:ext>
            </a:extLst>
          </p:cNvPr>
          <p:cNvPicPr>
            <a:picLocks noChangeAspect="1"/>
          </p:cNvPicPr>
          <p:nvPr/>
        </p:nvPicPr>
        <p:blipFill>
          <a:blip r:embed="rId4">
            <a:extLst>
              <a:ext uri="{28A0092B-C50C-407E-A947-70E740481C1C}">
                <a14:useLocalDpi xmlns:a14="http://schemas.microsoft.com/office/drawing/2010/main" val="0"/>
              </a:ext>
            </a:extLst>
          </a:blip>
          <a:srcRect l="37602" t="-414" r="37819" b="414"/>
          <a:stretch>
            <a:fillRect/>
          </a:stretch>
        </p:blipFill>
        <p:spPr>
          <a:xfrm>
            <a:off x="8513750" y="1576292"/>
            <a:ext cx="2578378" cy="4450419"/>
          </a:xfrm>
          <a:prstGeom prst="rect">
            <a:avLst/>
          </a:prstGeom>
        </p:spPr>
      </p:pic>
      <p:sp>
        <p:nvSpPr>
          <p:cNvPr id="13" name="Content Placeholder 2">
            <a:extLst>
              <a:ext uri="{FF2B5EF4-FFF2-40B4-BE49-F238E27FC236}">
                <a16:creationId xmlns:a16="http://schemas.microsoft.com/office/drawing/2014/main" id="{606F6017-DD99-B989-ECFF-3512DF4829BC}"/>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D541196D-AAF1-3517-9A18-0E85C7D06973}"/>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1F22AF1D-69C8-D8FD-2F56-2654A8D77496}"/>
                </a:ext>
              </a:extLst>
            </p:cNvPr>
            <p:cNvSpPr/>
            <p:nvPr/>
          </p:nvSpPr>
          <p:spPr>
            <a:xfrm>
              <a:off x="319074" y="4097793"/>
              <a:ext cx="11408229" cy="2476630"/>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6B58903C-44B0-E6F2-ECAB-59C1D404025F}"/>
                </a:ext>
              </a:extLst>
            </p:cNvPr>
            <p:cNvSpPr txBox="1">
              <a:spLocks/>
            </p:cNvSpPr>
            <p:nvPr/>
          </p:nvSpPr>
          <p:spPr>
            <a:xfrm>
              <a:off x="853597" y="4447017"/>
              <a:ext cx="10591967" cy="2127406"/>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Unfortunately, it looks like you have Crohn’s disease. This is a condition where your immune system responds in an unregulated, exaggerated manner to your gut microbes, causing inflammation in your GI tract. It doesn’t have a definitive cure, and you’ll likely have periods of flares and remission throughout your life. For now, we’ll start you on </a:t>
              </a:r>
              <a:r>
                <a:rPr lang="en-CA" sz="2400" b="1"/>
                <a:t>Infliximab</a:t>
              </a:r>
              <a:r>
                <a:rPr lang="en-CA" sz="2400"/>
                <a:t>, an anti-TNF monoclonal antibody that helps reduce inflammation. We’ll also prescribe you </a:t>
              </a:r>
              <a:r>
                <a:rPr lang="en-CA" sz="2400" b="1"/>
                <a:t>Budesonide, </a:t>
              </a:r>
              <a:r>
                <a:rPr lang="en-CA" sz="2400"/>
                <a:t>a corticosteroid, that should help during flares. </a:t>
              </a:r>
              <a:r>
                <a:rPr lang="en-CA" sz="2400" baseline="30000"/>
                <a:t>18</a:t>
              </a:r>
              <a:endParaRPr lang="en-US" sz="2400" b="1" baseline="30000"/>
            </a:p>
          </p:txBody>
        </p:sp>
        <p:sp>
          <p:nvSpPr>
            <p:cNvPr id="11" name="Rectangle: Rounded Corners 10">
              <a:extLst>
                <a:ext uri="{FF2B5EF4-FFF2-40B4-BE49-F238E27FC236}">
                  <a16:creationId xmlns:a16="http://schemas.microsoft.com/office/drawing/2014/main" id="{AA1991A8-E9D3-2474-5ECF-6546EA5B2AAE}"/>
                </a:ext>
              </a:extLst>
            </p:cNvPr>
            <p:cNvSpPr/>
            <p:nvPr/>
          </p:nvSpPr>
          <p:spPr>
            <a:xfrm>
              <a:off x="549853" y="3456981"/>
              <a:ext cx="1346628" cy="725551"/>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5A21FFAB-F026-B8CF-4F62-FEAB5809E35F}"/>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You</a:t>
              </a:r>
              <a:endParaRPr lang="en-US" b="1"/>
            </a:p>
          </p:txBody>
        </p:sp>
      </p:grpSp>
      <p:sp>
        <p:nvSpPr>
          <p:cNvPr id="5" name="Rectangle 4">
            <a:hlinkClick r:id="rId5" action="ppaction://hlinksldjump"/>
            <a:extLst>
              <a:ext uri="{FF2B5EF4-FFF2-40B4-BE49-F238E27FC236}">
                <a16:creationId xmlns:a16="http://schemas.microsoft.com/office/drawing/2014/main" id="{CFBA1FAF-E2D1-F25F-F774-BBD128904C5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544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5D538E58-B0FA-5E9E-F17F-DAE0804EAC36}"/>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D9967AC-5E96-37A7-B698-8CDAF4427C05}"/>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The biopsy was quite alarming; we found </a:t>
            </a:r>
            <a:r>
              <a:rPr lang="en-CA" b="1"/>
              <a:t>intestinal goblet cell metaplasia </a:t>
            </a:r>
            <a:r>
              <a:rPr lang="en-CA"/>
              <a:t>in the distal esophagus. In other words, the esophagus’ lining was damaged and then replaced by intestinal lining. This is probably due to </a:t>
            </a:r>
            <a:r>
              <a:rPr lang="en-CA" b="1"/>
              <a:t>damage</a:t>
            </a:r>
            <a:r>
              <a:rPr lang="en-CA"/>
              <a:t> in the lower esophagus caused by food coming back up from the stomach, in an attempt “protect” the esophagus skin. There was also some chronic and acute inflammatory cells in the area.</a:t>
            </a:r>
            <a:r>
              <a:rPr lang="en-CA" baseline="30000"/>
              <a:t>2</a:t>
            </a:r>
            <a:endParaRPr lang="en-CA"/>
          </a:p>
          <a:p>
            <a:pPr algn="ctr"/>
            <a:endParaRPr lang="en-CA"/>
          </a:p>
          <a:p>
            <a:pPr algn="ctr"/>
            <a:r>
              <a:rPr lang="en-CA"/>
              <a:t>For some good news, we found </a:t>
            </a:r>
            <a:r>
              <a:rPr lang="en-CA" b="1"/>
              <a:t>no dysplasia</a:t>
            </a:r>
            <a:r>
              <a:rPr lang="en-CA"/>
              <a:t>, or any abnormal, “pre-cancerous” growth.</a:t>
            </a:r>
          </a:p>
        </p:txBody>
      </p:sp>
      <p:sp>
        <p:nvSpPr>
          <p:cNvPr id="5" name="Rectangle: Rounded Corners 4">
            <a:extLst>
              <a:ext uri="{FF2B5EF4-FFF2-40B4-BE49-F238E27FC236}">
                <a16:creationId xmlns:a16="http://schemas.microsoft.com/office/drawing/2014/main" id="{7D75FF27-EEFB-4DAE-3DFF-A847AE731141}"/>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Pathologist</a:t>
            </a:r>
            <a:endParaRPr lang="en-US" err="1"/>
          </a:p>
        </p:txBody>
      </p:sp>
      <p:pic>
        <p:nvPicPr>
          <p:cNvPr id="7" name="Picture 6">
            <a:extLst>
              <a:ext uri="{FF2B5EF4-FFF2-40B4-BE49-F238E27FC236}">
                <a16:creationId xmlns:a16="http://schemas.microsoft.com/office/drawing/2014/main" id="{1A16594E-AF5D-93B4-1D76-C82FACA19F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7283" y="1275989"/>
            <a:ext cx="4040907" cy="3209564"/>
          </a:xfrm>
          <a:prstGeom prst="rect">
            <a:avLst/>
          </a:prstGeom>
        </p:spPr>
      </p:pic>
      <p:pic>
        <p:nvPicPr>
          <p:cNvPr id="9" name="Picture 8">
            <a:extLst>
              <a:ext uri="{FF2B5EF4-FFF2-40B4-BE49-F238E27FC236}">
                <a16:creationId xmlns:a16="http://schemas.microsoft.com/office/drawing/2014/main" id="{A109FB83-40A8-5608-6F3E-104E92BB207B}"/>
              </a:ext>
            </a:extLst>
          </p:cNvPr>
          <p:cNvPicPr>
            <a:picLocks noChangeAspect="1"/>
          </p:cNvPicPr>
          <p:nvPr/>
        </p:nvPicPr>
        <p:blipFill>
          <a:blip r:embed="rId5"/>
          <a:stretch>
            <a:fillRect/>
          </a:stretch>
        </p:blipFill>
        <p:spPr>
          <a:xfrm>
            <a:off x="3159026" y="919465"/>
            <a:ext cx="3854648" cy="2838596"/>
          </a:xfrm>
          <a:prstGeom prst="rect">
            <a:avLst/>
          </a:prstGeom>
        </p:spPr>
      </p:pic>
      <p:sp>
        <p:nvSpPr>
          <p:cNvPr id="2" name="Rectangle 1">
            <a:hlinkClick r:id="rId6" action="ppaction://hlinksldjump"/>
            <a:extLst>
              <a:ext uri="{FF2B5EF4-FFF2-40B4-BE49-F238E27FC236}">
                <a16:creationId xmlns:a16="http://schemas.microsoft.com/office/drawing/2014/main" id="{6D632E70-7594-6B38-18D0-650202042AB6}"/>
              </a:ext>
            </a:extLst>
          </p:cNvPr>
          <p:cNvSpPr/>
          <p:nvPr/>
        </p:nvSpPr>
        <p:spPr>
          <a:xfrm>
            <a:off x="-145576" y="-130557"/>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5079989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D7EC7-B058-B8D9-D06B-934B4C09B41A}"/>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2509E33-377C-C9E5-10D2-0DE5EF8A2A3B}"/>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pic>
        <p:nvPicPr>
          <p:cNvPr id="5" name="Picture 4">
            <a:extLst>
              <a:ext uri="{FF2B5EF4-FFF2-40B4-BE49-F238E27FC236}">
                <a16:creationId xmlns:a16="http://schemas.microsoft.com/office/drawing/2014/main" id="{BCE36BDF-A05E-1343-3C27-5F9F1D1D7517}"/>
              </a:ext>
            </a:extLst>
          </p:cNvPr>
          <p:cNvPicPr>
            <a:picLocks noChangeAspect="1"/>
          </p:cNvPicPr>
          <p:nvPr/>
        </p:nvPicPr>
        <p:blipFill>
          <a:blip r:embed="rId3">
            <a:extLst>
              <a:ext uri="{28A0092B-C50C-407E-A947-70E740481C1C}">
                <a14:useLocalDpi xmlns:a14="http://schemas.microsoft.com/office/drawing/2010/main" val="0"/>
              </a:ext>
            </a:extLst>
          </a:blip>
          <a:srcRect l="-32" t="1074" r="75996" b="-1074"/>
          <a:stretch>
            <a:fillRect/>
          </a:stretch>
        </p:blipFill>
        <p:spPr>
          <a:xfrm>
            <a:off x="8470662" y="1305712"/>
            <a:ext cx="2578377" cy="4550887"/>
          </a:xfrm>
          <a:prstGeom prst="rect">
            <a:avLst/>
          </a:prstGeom>
        </p:spPr>
      </p:pic>
      <p:sp>
        <p:nvSpPr>
          <p:cNvPr id="15" name="Rectangle: Rounded Corners 14">
            <a:extLst>
              <a:ext uri="{FF2B5EF4-FFF2-40B4-BE49-F238E27FC236}">
                <a16:creationId xmlns:a16="http://schemas.microsoft.com/office/drawing/2014/main" id="{94AFA330-0B7B-3770-9F4A-ED093401CE5C}"/>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8CE6C4C-32BB-37E6-306B-220D55CB2E56}"/>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Patient 8: Jamie Martinez</a:t>
            </a:r>
          </a:p>
          <a:p>
            <a:pPr marL="0" indent="0">
              <a:buNone/>
            </a:pPr>
            <a:r>
              <a:rPr lang="en-CA" sz="2400"/>
              <a:t>Patient file: 20-year-old, male, Hispanic, 5'10", 190lbs</a:t>
            </a:r>
          </a:p>
        </p:txBody>
      </p:sp>
    </p:spTree>
    <p:extLst>
      <p:ext uri="{BB962C8B-B14F-4D97-AF65-F5344CB8AC3E}">
        <p14:creationId xmlns:p14="http://schemas.microsoft.com/office/powerpoint/2010/main" val="370466776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5B024-06F9-A387-69F3-A59C60F06C8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B33C3A12-A600-CDF3-FC87-F26AD5BEA77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6F47BC07-F3F6-FB25-B7AA-97D227CCCE90}"/>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E06816C5-AC4C-25A3-9DD4-104F4C91A180}"/>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334219C-2ACF-1042-4A69-F5EB84FD5DDE}"/>
              </a:ext>
            </a:extLst>
          </p:cNvPr>
          <p:cNvSpPr txBox="1">
            <a:spLocks/>
          </p:cNvSpPr>
          <p:nvPr/>
        </p:nvSpPr>
        <p:spPr>
          <a:xfrm>
            <a:off x="931356" y="4440660"/>
            <a:ext cx="5797435"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You should ask some more questions:</a:t>
            </a:r>
          </a:p>
          <a:p>
            <a:pPr marL="0" indent="0">
              <a:buFont typeface="Arial" panose="020B0604020202020204" pitchFamily="34" charset="0"/>
              <a:buNone/>
            </a:pPr>
            <a:r>
              <a:rPr lang="en-CA" sz="2400">
                <a:hlinkClick r:id="rId3" action="ppaction://hlinksldjump"/>
              </a:rPr>
              <a:t>Ask to elaborate on symptoms</a:t>
            </a:r>
            <a:endParaRPr lang="en-CA" sz="2400">
              <a:hlinkClick r:id="rId4" action="ppaction://hlinksldjump"/>
            </a:endParaRPr>
          </a:p>
          <a:p>
            <a:pPr marL="0" indent="0">
              <a:buFont typeface="Arial" panose="020B0604020202020204" pitchFamily="34" charset="0"/>
              <a:buNone/>
            </a:pPr>
            <a:r>
              <a:rPr lang="en-CA" sz="2400">
                <a:hlinkClick r:id="rId5" action="ppaction://hlinksldjump"/>
              </a:rPr>
              <a:t>Ask about diet</a:t>
            </a:r>
            <a:endParaRPr lang="en-CA" sz="2400">
              <a:hlinkClick r:id="rId6" action="ppaction://hlinksldjump"/>
            </a:endParaRPr>
          </a:p>
          <a:p>
            <a:pPr marL="0" indent="0">
              <a:buFont typeface="Arial" panose="020B0604020202020204" pitchFamily="34" charset="0"/>
              <a:buNone/>
            </a:pPr>
            <a:r>
              <a:rPr lang="en-CA" sz="2400">
                <a:hlinkClick r:id="rId7" action="ppaction://hlinksldjump"/>
              </a:rPr>
              <a:t>Ask about lifestyle</a:t>
            </a:r>
            <a:endParaRPr lang="en-CA" sz="2400">
              <a:hlinkClick r:id="rId8" action="ppaction://hlinksldjump"/>
            </a:endParaRPr>
          </a:p>
        </p:txBody>
      </p:sp>
      <p:sp>
        <p:nvSpPr>
          <p:cNvPr id="3" name="Content Placeholder 2">
            <a:extLst>
              <a:ext uri="{FF2B5EF4-FFF2-40B4-BE49-F238E27FC236}">
                <a16:creationId xmlns:a16="http://schemas.microsoft.com/office/drawing/2014/main" id="{92A97E5F-4B22-10DB-3D35-21D5E3FD7E1D}"/>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B60372AF-FC2F-3060-A2FC-C717A3F5B7AE}"/>
              </a:ext>
            </a:extLst>
          </p:cNvPr>
          <p:cNvSpPr txBox="1">
            <a:spLocks/>
          </p:cNvSpPr>
          <p:nvPr/>
        </p:nvSpPr>
        <p:spPr>
          <a:xfrm>
            <a:off x="6365735" y="4902985"/>
            <a:ext cx="5164643" cy="15397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a:hlinkClick r:id="rId9" action="ppaction://hlinksldjump"/>
              </a:rPr>
              <a:t>Ask about present health issues</a:t>
            </a:r>
            <a:endParaRPr lang="en-CA" sz="2400"/>
          </a:p>
          <a:p>
            <a:pPr marL="0" indent="0">
              <a:buNone/>
            </a:pPr>
            <a:r>
              <a:rPr lang="en-CA" sz="2400">
                <a:hlinkClick r:id="rId10" action="ppaction://hlinksldjump"/>
              </a:rPr>
              <a:t>Ask about medication</a:t>
            </a:r>
            <a:endParaRPr lang="en-CA" sz="2400"/>
          </a:p>
          <a:p>
            <a:pPr marL="0" indent="0">
              <a:buFont typeface="Arial" panose="020B0604020202020204" pitchFamily="34" charset="0"/>
              <a:buNone/>
            </a:pPr>
            <a:r>
              <a:rPr lang="en-CA" sz="2400">
                <a:hlinkClick r:id="rId11" action="ppaction://hlinksldjump"/>
              </a:rPr>
              <a:t>Order a diagnostic test</a:t>
            </a:r>
            <a:endParaRPr lang="en-CA"/>
          </a:p>
        </p:txBody>
      </p:sp>
    </p:spTree>
    <p:extLst>
      <p:ext uri="{BB962C8B-B14F-4D97-AF65-F5344CB8AC3E}">
        <p14:creationId xmlns:p14="http://schemas.microsoft.com/office/powerpoint/2010/main" val="12913112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FA992-8FAC-7617-45C0-08DC56C842C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2F27CEF-569A-A1B0-620B-3E0A008D0C20}"/>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76BFF2B-B184-8F79-16B6-4F8FE61E0FDF}"/>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5276BB3D-1692-899E-A1D2-D216BB00FE0C}"/>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A2F9FD16-A07D-C693-B743-8A886B592EBB}"/>
              </a:ext>
            </a:extLst>
          </p:cNvPr>
          <p:cNvPicPr>
            <a:picLocks noChangeAspect="1"/>
          </p:cNvPicPr>
          <p:nvPr/>
        </p:nvPicPr>
        <p:blipFill>
          <a:blip r:embed="rId3">
            <a:extLst>
              <a:ext uri="{28A0092B-C50C-407E-A947-70E740481C1C}">
                <a14:useLocalDpi xmlns:a14="http://schemas.microsoft.com/office/drawing/2010/main" val="0"/>
              </a:ext>
            </a:extLst>
          </a:blip>
          <a:srcRect l="38234" t="638" r="37730" b="-638"/>
          <a:stretch>
            <a:fillRect/>
          </a:stretch>
        </p:blipFill>
        <p:spPr>
          <a:xfrm>
            <a:off x="8450460" y="1256015"/>
            <a:ext cx="2578377" cy="4550887"/>
          </a:xfrm>
          <a:prstGeom prst="rect">
            <a:avLst/>
          </a:prstGeom>
        </p:spPr>
      </p:pic>
      <p:sp>
        <p:nvSpPr>
          <p:cNvPr id="13" name="Content Placeholder 2">
            <a:extLst>
              <a:ext uri="{FF2B5EF4-FFF2-40B4-BE49-F238E27FC236}">
                <a16:creationId xmlns:a16="http://schemas.microsoft.com/office/drawing/2014/main" id="{0E72E261-2D70-C267-8DE3-08E26950D58B}"/>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D3D31E67-BE94-AF2C-2AA9-7EFE6D6F8DCA}"/>
              </a:ext>
            </a:extLst>
          </p:cNvPr>
          <p:cNvGrpSpPr/>
          <p:nvPr/>
        </p:nvGrpSpPr>
        <p:grpSpPr>
          <a:xfrm>
            <a:off x="319074" y="3456981"/>
            <a:ext cx="11408229" cy="3286525"/>
            <a:chOff x="319074" y="3456981"/>
            <a:chExt cx="11408229" cy="3286525"/>
          </a:xfrm>
        </p:grpSpPr>
        <p:sp>
          <p:nvSpPr>
            <p:cNvPr id="7" name="Rectangle: Rounded Corners 6">
              <a:extLst>
                <a:ext uri="{FF2B5EF4-FFF2-40B4-BE49-F238E27FC236}">
                  <a16:creationId xmlns:a16="http://schemas.microsoft.com/office/drawing/2014/main" id="{B4C9A911-3E3B-B895-B574-03CF444C6353}"/>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E4100B26-9948-E902-E9E2-ED6CB8855D35}"/>
                </a:ext>
              </a:extLst>
            </p:cNvPr>
            <p:cNvSpPr txBox="1">
              <a:spLocks/>
            </p:cNvSpPr>
            <p:nvPr/>
          </p:nvSpPr>
          <p:spPr>
            <a:xfrm>
              <a:off x="858545" y="4447017"/>
              <a:ext cx="10616707"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I've been having </a:t>
              </a:r>
              <a:r>
                <a:rPr lang="en-US" sz="2400" b="1"/>
                <a:t>pain in my upper abdomen</a:t>
              </a:r>
              <a:r>
                <a:rPr lang="en-US" sz="2400"/>
                <a:t> for the past few weeks. It's different than a stomachache – I </a:t>
              </a:r>
              <a:r>
                <a:rPr lang="en-US" sz="2400" b="1"/>
                <a:t>don't have any nausea</a:t>
              </a:r>
              <a:r>
                <a:rPr lang="en-US" sz="2400"/>
                <a:t>, it's more of like a </a:t>
              </a:r>
              <a:r>
                <a:rPr lang="en-US" sz="2400" b="1"/>
                <a:t>burning, aching feeling</a:t>
              </a:r>
              <a:r>
                <a:rPr lang="en-US" sz="2400"/>
                <a:t> that comes on and off, kind of like when I'm hungry. In fact, it gets worse when I'm hungry.</a:t>
              </a:r>
              <a:r>
                <a:rPr lang="en-US" sz="2400" baseline="30000"/>
                <a:t>7</a:t>
              </a:r>
            </a:p>
          </p:txBody>
        </p:sp>
        <p:sp>
          <p:nvSpPr>
            <p:cNvPr id="11" name="Rectangle: Rounded Corners 10">
              <a:extLst>
                <a:ext uri="{FF2B5EF4-FFF2-40B4-BE49-F238E27FC236}">
                  <a16:creationId xmlns:a16="http://schemas.microsoft.com/office/drawing/2014/main" id="{D2A67259-B48A-FBB2-9C5D-E85332C18469}"/>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D06F4269-FE80-C7C3-5443-A5BDEE1C7574}"/>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Jamie</a:t>
              </a:r>
              <a:endParaRPr lang="en-US" b="1"/>
            </a:p>
          </p:txBody>
        </p:sp>
      </p:grpSp>
      <p:sp>
        <p:nvSpPr>
          <p:cNvPr id="6" name="Rectangle 5">
            <a:hlinkClick r:id="rId4" action="ppaction://hlinksldjump"/>
            <a:extLst>
              <a:ext uri="{FF2B5EF4-FFF2-40B4-BE49-F238E27FC236}">
                <a16:creationId xmlns:a16="http://schemas.microsoft.com/office/drawing/2014/main" id="{25BA4B3A-82A9-642A-A12D-BC8FAB917FE4}"/>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17360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26170-E875-7D27-8C20-673D6A054B2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ECCF83E-4E0F-D8AD-11FD-82330187D53B}"/>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CCA3EA9-BA86-501C-422D-D86C4EDD05C4}"/>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6F27A9E7-A156-67B4-C212-A98FF13EEDED}"/>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 name="Picture 1">
            <a:extLst>
              <a:ext uri="{FF2B5EF4-FFF2-40B4-BE49-F238E27FC236}">
                <a16:creationId xmlns:a16="http://schemas.microsoft.com/office/drawing/2014/main" id="{CAF3E084-CB9C-6B9D-2089-93AB9AD3E496}"/>
              </a:ext>
            </a:extLst>
          </p:cNvPr>
          <p:cNvPicPr>
            <a:picLocks noChangeAspect="1"/>
          </p:cNvPicPr>
          <p:nvPr/>
        </p:nvPicPr>
        <p:blipFill>
          <a:blip r:embed="rId3">
            <a:extLst>
              <a:ext uri="{28A0092B-C50C-407E-A947-70E740481C1C}">
                <a14:useLocalDpi xmlns:a14="http://schemas.microsoft.com/office/drawing/2010/main" val="0"/>
              </a:ext>
            </a:extLst>
          </a:blip>
          <a:srcRect l="75964"/>
          <a:stretch>
            <a:fillRect/>
          </a:stretch>
        </p:blipFill>
        <p:spPr>
          <a:xfrm>
            <a:off x="8535653" y="1256016"/>
            <a:ext cx="2578377" cy="4550887"/>
          </a:xfrm>
          <a:prstGeom prst="rect">
            <a:avLst/>
          </a:prstGeom>
        </p:spPr>
      </p:pic>
      <p:sp>
        <p:nvSpPr>
          <p:cNvPr id="13" name="Content Placeholder 2">
            <a:extLst>
              <a:ext uri="{FF2B5EF4-FFF2-40B4-BE49-F238E27FC236}">
                <a16:creationId xmlns:a16="http://schemas.microsoft.com/office/drawing/2014/main" id="{0018C1D6-0332-D512-F9E1-072190BA14E4}"/>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ACB517CC-F3B3-A483-9D69-74BD2D6AB8F2}"/>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466082C7-E5D7-7ED5-CECA-E3C4CDF46CC8}"/>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C2B500B1-D217-B13E-3518-F406388A8DF2}"/>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It's not great, I'll admit. </a:t>
              </a:r>
              <a:r>
                <a:rPr lang="en-US" sz="2400" b="1"/>
                <a:t>Ramen, fried foods, pizza, burgers</a:t>
              </a:r>
              <a:r>
                <a:rPr lang="en-US" sz="2400"/>
                <a:t>. Hey, cut me some slack – I'm a broke university student! I </a:t>
              </a:r>
              <a:r>
                <a:rPr lang="en-US" sz="2400" b="1"/>
                <a:t>try to eat vegetables</a:t>
              </a:r>
              <a:r>
                <a:rPr lang="en-US" sz="2400"/>
                <a:t> whenever I can, but they're too expensive. I also drink a lot of </a:t>
              </a:r>
              <a:r>
                <a:rPr lang="en-US" sz="2400" b="1"/>
                <a:t>coffee </a:t>
              </a:r>
              <a:r>
                <a:rPr lang="en-US" sz="2400"/>
                <a:t>and </a:t>
              </a:r>
              <a:r>
                <a:rPr lang="en-US" sz="2400" b="1"/>
                <a:t>energy drinks</a:t>
              </a:r>
              <a:r>
                <a:rPr lang="en-US" sz="2400"/>
                <a:t> to keep me awake. Do you think that's why I'm sick?</a:t>
              </a:r>
              <a:endParaRPr lang="en-US"/>
            </a:p>
          </p:txBody>
        </p:sp>
        <p:sp>
          <p:nvSpPr>
            <p:cNvPr id="11" name="Rectangle: Rounded Corners 10">
              <a:extLst>
                <a:ext uri="{FF2B5EF4-FFF2-40B4-BE49-F238E27FC236}">
                  <a16:creationId xmlns:a16="http://schemas.microsoft.com/office/drawing/2014/main" id="{23C93EFB-994F-E454-812E-224D976DDA66}"/>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196FCC9E-06CD-BE0C-0A25-8779D4372C3B}"/>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Jamie</a:t>
              </a:r>
              <a:endParaRPr lang="en-US" b="1"/>
            </a:p>
          </p:txBody>
        </p:sp>
      </p:grpSp>
      <p:sp>
        <p:nvSpPr>
          <p:cNvPr id="5" name="Rectangle 4">
            <a:hlinkClick r:id="rId4" action="ppaction://hlinksldjump"/>
            <a:extLst>
              <a:ext uri="{FF2B5EF4-FFF2-40B4-BE49-F238E27FC236}">
                <a16:creationId xmlns:a16="http://schemas.microsoft.com/office/drawing/2014/main" id="{2EC90C7F-3DA4-C13D-C5B4-944BE78A69BB}"/>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538528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8C795-4927-74FE-D879-111605C2904D}"/>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D46DFDF0-6B08-3094-1FD8-AF4ACAC4DB03}"/>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99ECCCC9-4EA6-DE26-DEC9-5715D0A7D26C}"/>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78A0355B-FF29-0EDD-0AA2-32A7344B0A7F}"/>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 name="Picture 1">
            <a:extLst>
              <a:ext uri="{FF2B5EF4-FFF2-40B4-BE49-F238E27FC236}">
                <a16:creationId xmlns:a16="http://schemas.microsoft.com/office/drawing/2014/main" id="{3F4C5076-EF68-9C6C-026D-CC6BFB4D94B0}"/>
              </a:ext>
            </a:extLst>
          </p:cNvPr>
          <p:cNvPicPr>
            <a:picLocks noChangeAspect="1"/>
          </p:cNvPicPr>
          <p:nvPr/>
        </p:nvPicPr>
        <p:blipFill>
          <a:blip r:embed="rId3">
            <a:extLst>
              <a:ext uri="{28A0092B-C50C-407E-A947-70E740481C1C}">
                <a14:useLocalDpi xmlns:a14="http://schemas.microsoft.com/office/drawing/2010/main" val="0"/>
              </a:ext>
            </a:extLst>
          </a:blip>
          <a:srcRect l="-32" t="1074" r="75996" b="-1074"/>
          <a:stretch>
            <a:fillRect/>
          </a:stretch>
        </p:blipFill>
        <p:spPr>
          <a:xfrm>
            <a:off x="8470662" y="1305712"/>
            <a:ext cx="2578377" cy="4550887"/>
          </a:xfrm>
          <a:prstGeom prst="rect">
            <a:avLst/>
          </a:prstGeom>
        </p:spPr>
      </p:pic>
      <p:sp>
        <p:nvSpPr>
          <p:cNvPr id="13" name="Content Placeholder 2">
            <a:extLst>
              <a:ext uri="{FF2B5EF4-FFF2-40B4-BE49-F238E27FC236}">
                <a16:creationId xmlns:a16="http://schemas.microsoft.com/office/drawing/2014/main" id="{D3AE1AB3-5BA7-2EFE-22DC-B88C832C8B87}"/>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E51C224B-53D3-51B5-46F0-6AAE7826458E}"/>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D67F3C30-A586-0477-FFE3-54A3357A9C58}"/>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2B4D5C5E-AB62-51AB-92F3-1CE27994C0C2}"/>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I'm pretty </a:t>
              </a:r>
              <a:r>
                <a:rPr lang="en-US" sz="2400" b="1"/>
                <a:t>active</a:t>
              </a:r>
              <a:r>
                <a:rPr lang="en-US" sz="2400"/>
                <a:t>! I go to the gym a couple of times every week, and I'm part of the intermural basketball team. My sleep schedule isn't too good, though; I go to </a:t>
              </a:r>
              <a:r>
                <a:rPr lang="en-US" sz="2400" b="1"/>
                <a:t>sleep late</a:t>
              </a:r>
              <a:r>
                <a:rPr lang="en-US" sz="2400"/>
                <a:t> and </a:t>
              </a:r>
              <a:r>
                <a:rPr lang="en-US" sz="2400" b="1"/>
                <a:t>wake up early</a:t>
              </a:r>
              <a:r>
                <a:rPr lang="en-US" sz="2400"/>
                <a:t>. </a:t>
              </a:r>
            </a:p>
          </p:txBody>
        </p:sp>
        <p:sp>
          <p:nvSpPr>
            <p:cNvPr id="11" name="Rectangle: Rounded Corners 10">
              <a:extLst>
                <a:ext uri="{FF2B5EF4-FFF2-40B4-BE49-F238E27FC236}">
                  <a16:creationId xmlns:a16="http://schemas.microsoft.com/office/drawing/2014/main" id="{14967701-34D8-AFB9-60DE-C47E1B28767B}"/>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B80388EF-D50F-5F96-5866-F3B3154C2B62}"/>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Jamie</a:t>
              </a:r>
              <a:endParaRPr lang="en-US" b="1"/>
            </a:p>
          </p:txBody>
        </p:sp>
      </p:grpSp>
      <p:sp>
        <p:nvSpPr>
          <p:cNvPr id="4" name="Rectangle 3">
            <a:hlinkClick r:id="rId4" action="ppaction://hlinksldjump"/>
            <a:extLst>
              <a:ext uri="{FF2B5EF4-FFF2-40B4-BE49-F238E27FC236}">
                <a16:creationId xmlns:a16="http://schemas.microsoft.com/office/drawing/2014/main" id="{FEDD5706-CF64-B350-DD39-EB86052D3DA5}"/>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485157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85433-0A88-1BEA-9385-E0C89C9F770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993BA975-2A1D-7FED-972F-A88488C282B5}"/>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B217327F-84AD-9295-8162-4C5EB08E608A}"/>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2AA68635-3322-F0D9-3F6A-3CB2290CDDF9}"/>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 name="Picture 1">
            <a:extLst>
              <a:ext uri="{FF2B5EF4-FFF2-40B4-BE49-F238E27FC236}">
                <a16:creationId xmlns:a16="http://schemas.microsoft.com/office/drawing/2014/main" id="{1891F19C-D3B5-6242-6F39-1EA13090991E}"/>
              </a:ext>
            </a:extLst>
          </p:cNvPr>
          <p:cNvPicPr>
            <a:picLocks noChangeAspect="1"/>
          </p:cNvPicPr>
          <p:nvPr/>
        </p:nvPicPr>
        <p:blipFill>
          <a:blip r:embed="rId3">
            <a:extLst>
              <a:ext uri="{28A0092B-C50C-407E-A947-70E740481C1C}">
                <a14:useLocalDpi xmlns:a14="http://schemas.microsoft.com/office/drawing/2010/main" val="0"/>
              </a:ext>
            </a:extLst>
          </a:blip>
          <a:srcRect l="-32" t="1074" r="75996" b="-1074"/>
          <a:stretch>
            <a:fillRect/>
          </a:stretch>
        </p:blipFill>
        <p:spPr>
          <a:xfrm>
            <a:off x="8470662" y="1305712"/>
            <a:ext cx="2578377" cy="4550887"/>
          </a:xfrm>
          <a:prstGeom prst="rect">
            <a:avLst/>
          </a:prstGeom>
        </p:spPr>
      </p:pic>
      <p:sp>
        <p:nvSpPr>
          <p:cNvPr id="13" name="Content Placeholder 2">
            <a:extLst>
              <a:ext uri="{FF2B5EF4-FFF2-40B4-BE49-F238E27FC236}">
                <a16:creationId xmlns:a16="http://schemas.microsoft.com/office/drawing/2014/main" id="{2A2B79EE-394D-062F-209C-324BC7DDE727}"/>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D4D04FAA-ED80-CBE8-FB2F-F0362B0486EA}"/>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201F1D49-4F33-963D-0681-999FCBC263EA}"/>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DC4C609D-D6EE-1BD4-E668-A294AF4C1A10}"/>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Apart from my </a:t>
              </a:r>
              <a:r>
                <a:rPr lang="en-US" sz="2400" b="1"/>
                <a:t>stomach pain</a:t>
              </a:r>
              <a:r>
                <a:rPr lang="en-US" sz="2400"/>
                <a:t>, I would say that I'm pretty healthy. I think my immune system's strong - I </a:t>
              </a:r>
              <a:r>
                <a:rPr lang="en-US" sz="2400" b="1"/>
                <a:t>don't get sick often</a:t>
              </a:r>
              <a:r>
                <a:rPr lang="en-US" sz="2400"/>
                <a:t>. I don’t have any other GI problems, either – </a:t>
              </a:r>
              <a:r>
                <a:rPr lang="en-US" sz="2400" b="1"/>
                <a:t>no heartburn</a:t>
              </a:r>
              <a:r>
                <a:rPr lang="en-US" sz="2400"/>
                <a:t>, and my </a:t>
              </a:r>
              <a:r>
                <a:rPr lang="en-US" sz="2400" b="1"/>
                <a:t>bowel movements are normal</a:t>
              </a:r>
              <a:r>
                <a:rPr lang="en-US" sz="2400"/>
                <a:t>. I do get </a:t>
              </a:r>
              <a:r>
                <a:rPr lang="en-US" sz="2400" b="1"/>
                <a:t>headaches </a:t>
              </a:r>
              <a:r>
                <a:rPr lang="en-US" sz="2400"/>
                <a:t>a lot, though; I think it's because I'm too </a:t>
              </a:r>
              <a:r>
                <a:rPr lang="en-US" sz="2400" b="1"/>
                <a:t>stressed </a:t>
              </a:r>
              <a:r>
                <a:rPr lang="en-US" sz="2400"/>
                <a:t>all the time. </a:t>
              </a:r>
            </a:p>
          </p:txBody>
        </p:sp>
        <p:sp>
          <p:nvSpPr>
            <p:cNvPr id="11" name="Rectangle: Rounded Corners 10">
              <a:extLst>
                <a:ext uri="{FF2B5EF4-FFF2-40B4-BE49-F238E27FC236}">
                  <a16:creationId xmlns:a16="http://schemas.microsoft.com/office/drawing/2014/main" id="{28AB1C0A-4DA7-C803-FD03-C31FC64D5148}"/>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39384019-47A6-7704-79A7-2F1E53730DC7}"/>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Jamie</a:t>
              </a:r>
              <a:endParaRPr lang="en-US" b="1"/>
            </a:p>
          </p:txBody>
        </p:sp>
      </p:grpSp>
      <p:sp>
        <p:nvSpPr>
          <p:cNvPr id="5" name="Rectangle 4">
            <a:hlinkClick r:id="rId4" action="ppaction://hlinksldjump"/>
            <a:extLst>
              <a:ext uri="{FF2B5EF4-FFF2-40B4-BE49-F238E27FC236}">
                <a16:creationId xmlns:a16="http://schemas.microsoft.com/office/drawing/2014/main" id="{EBB7324E-4077-CEFD-821D-CCB39BA6C6D6}"/>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479652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0E99C-B22E-0C94-D71E-3F864176D39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2709161-272A-CD91-A70C-7514013F3D75}"/>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A4D81F35-E981-33AD-FEB8-77E3118852B4}"/>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2137BC66-EF18-6899-33F6-C1B23301D61C}"/>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 name="Picture 1">
            <a:extLst>
              <a:ext uri="{FF2B5EF4-FFF2-40B4-BE49-F238E27FC236}">
                <a16:creationId xmlns:a16="http://schemas.microsoft.com/office/drawing/2014/main" id="{2D93E733-CA8C-B176-A1FF-E0A1B576E9DF}"/>
              </a:ext>
            </a:extLst>
          </p:cNvPr>
          <p:cNvPicPr>
            <a:picLocks noChangeAspect="1"/>
          </p:cNvPicPr>
          <p:nvPr/>
        </p:nvPicPr>
        <p:blipFill>
          <a:blip r:embed="rId3">
            <a:extLst>
              <a:ext uri="{28A0092B-C50C-407E-A947-70E740481C1C}">
                <a14:useLocalDpi xmlns:a14="http://schemas.microsoft.com/office/drawing/2010/main" val="0"/>
              </a:ext>
            </a:extLst>
          </a:blip>
          <a:srcRect l="75964"/>
          <a:stretch>
            <a:fillRect/>
          </a:stretch>
        </p:blipFill>
        <p:spPr>
          <a:xfrm>
            <a:off x="8535653" y="1256016"/>
            <a:ext cx="2578377" cy="4550887"/>
          </a:xfrm>
          <a:prstGeom prst="rect">
            <a:avLst/>
          </a:prstGeom>
        </p:spPr>
      </p:pic>
      <p:sp>
        <p:nvSpPr>
          <p:cNvPr id="13" name="Content Placeholder 2">
            <a:extLst>
              <a:ext uri="{FF2B5EF4-FFF2-40B4-BE49-F238E27FC236}">
                <a16:creationId xmlns:a16="http://schemas.microsoft.com/office/drawing/2014/main" id="{AC0847FA-6FF4-FFBF-07E8-7567CF0CC2D7}"/>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BBEE387C-E145-7EAE-B0FD-003BC8AE91AF}"/>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E1E5F26B-9BFA-7937-9713-A89D07792C55}"/>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1128F393-0AD6-6B87-46A1-E4E1D789170A}"/>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 don't take any </a:t>
              </a:r>
              <a:r>
                <a:rPr lang="en-US" sz="2400" b="1"/>
                <a:t>prescription medicine</a:t>
              </a:r>
              <a:r>
                <a:rPr lang="en-US" sz="2400"/>
                <a:t>. The only things I take are vitamin supplements, and </a:t>
              </a:r>
              <a:r>
                <a:rPr lang="en-US" sz="2400" b="1"/>
                <a:t>aspirin </a:t>
              </a:r>
              <a:r>
                <a:rPr lang="en-US" sz="2400"/>
                <a:t>for my headaches.</a:t>
              </a:r>
            </a:p>
          </p:txBody>
        </p:sp>
        <p:sp>
          <p:nvSpPr>
            <p:cNvPr id="11" name="Rectangle: Rounded Corners 10">
              <a:extLst>
                <a:ext uri="{FF2B5EF4-FFF2-40B4-BE49-F238E27FC236}">
                  <a16:creationId xmlns:a16="http://schemas.microsoft.com/office/drawing/2014/main" id="{FAA0CA30-CE5E-3523-DBAA-6C14D7C9912A}"/>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B9E0001D-EADD-86A8-69A9-252D0F715D52}"/>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Jamie</a:t>
              </a:r>
              <a:endParaRPr lang="en-US" b="1"/>
            </a:p>
          </p:txBody>
        </p:sp>
      </p:grpSp>
      <p:sp>
        <p:nvSpPr>
          <p:cNvPr id="4" name="Rectangle 3">
            <a:hlinkClick r:id="rId4" action="ppaction://hlinksldjump"/>
            <a:extLst>
              <a:ext uri="{FF2B5EF4-FFF2-40B4-BE49-F238E27FC236}">
                <a16:creationId xmlns:a16="http://schemas.microsoft.com/office/drawing/2014/main" id="{F3F985D7-1D80-A7EA-D32F-16825F50546C}"/>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92126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40727-D643-EBB3-6417-460D33BDB55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AB74E42-ED16-4FF5-AB03-220EA39C1B1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2926B1E9-E3D7-7E3C-52BE-6F032FDA786F}"/>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1D93E717-A1FA-064A-D54B-752FEB3E70F0}"/>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5EC4C6F0-DAF3-4F01-6377-388367B37581}"/>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A49E55A5-6F5C-4162-D4E6-987150FD2A27}"/>
              </a:ext>
            </a:extLst>
          </p:cNvPr>
          <p:cNvSpPr txBox="1"/>
          <p:nvPr/>
        </p:nvSpPr>
        <p:spPr>
          <a:xfrm>
            <a:off x="871640" y="4349978"/>
            <a:ext cx="10393899" cy="23544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2100" b="1">
                <a:solidFill>
                  <a:srgbClr val="000000"/>
                </a:solidFill>
                <a:latin typeface="Aptos"/>
              </a:rPr>
              <a:t>You </a:t>
            </a:r>
            <a:r>
              <a:rPr lang="en-CA" sz="2100" b="1" i="0" u="none" strike="noStrike" baseline="0">
                <a:solidFill>
                  <a:srgbClr val="000000"/>
                </a:solidFill>
                <a:latin typeface="Aptos"/>
              </a:rPr>
              <a:t>think you have enough information to begin some tests. What should you try?</a:t>
            </a:r>
            <a:r>
              <a:rPr lang="en-US" sz="2100" b="0" i="0">
                <a:latin typeface="Aptos"/>
              </a:rPr>
              <a:t>​</a:t>
            </a:r>
          </a:p>
          <a:p>
            <a:pPr>
              <a:lnSpc>
                <a:spcPct val="150000"/>
              </a:lnSpc>
            </a:pPr>
            <a:r>
              <a:rPr lang="en-US" sz="2400">
                <a:ea typeface="+mn-lt"/>
                <a:cs typeface="+mn-lt"/>
                <a:hlinkClick r:id="rId3" action="ppaction://hlinksldjump"/>
              </a:rPr>
              <a:t>Urea breath test</a:t>
            </a:r>
            <a:endParaRPr lang="en-US">
              <a:ea typeface="+mn-lt"/>
              <a:cs typeface="+mn-lt"/>
            </a:endParaRPr>
          </a:p>
          <a:p>
            <a:pPr>
              <a:lnSpc>
                <a:spcPct val="150000"/>
              </a:lnSpc>
            </a:pPr>
            <a:r>
              <a:rPr lang="en-US" sz="2400">
                <a:ea typeface="+mn-lt"/>
                <a:cs typeface="+mn-lt"/>
                <a:hlinkClick r:id="rId4" action="ppaction://hlinksldjump"/>
              </a:rPr>
              <a:t>Antibody test</a:t>
            </a:r>
            <a:endParaRPr lang="en-US" sz="2400">
              <a:ea typeface="+mn-lt"/>
              <a:cs typeface="+mn-lt"/>
            </a:endParaRPr>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3C89AFD8-ACDA-F177-902B-D9C146E87003}"/>
              </a:ext>
            </a:extLst>
          </p:cNvPr>
          <p:cNvSpPr txBox="1"/>
          <p:nvPr/>
        </p:nvSpPr>
        <p:spPr>
          <a:xfrm>
            <a:off x="4467841" y="4711791"/>
            <a:ext cx="264781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ea typeface="+mn-lt"/>
                <a:cs typeface="+mn-lt"/>
                <a:hlinkClick r:id="rId5" action="ppaction://hlinksldjump"/>
              </a:rPr>
              <a:t>Endoscopy</a:t>
            </a:r>
            <a:endParaRPr lang="en-US"/>
          </a:p>
          <a:p>
            <a:pPr algn="l">
              <a:lnSpc>
                <a:spcPct val="150000"/>
              </a:lnSpc>
            </a:pPr>
            <a:r>
              <a:rPr lang="en-US" sz="2400">
                <a:ea typeface="+mn-lt"/>
                <a:cs typeface="+mn-lt"/>
                <a:hlinkClick r:id="rId6" action="ppaction://hlinksldjump"/>
              </a:rPr>
              <a:t>Make a diagnosis</a:t>
            </a:r>
            <a:endParaRPr lang="en-US"/>
          </a:p>
          <a:p>
            <a:pPr algn="ctr"/>
            <a:endParaRPr lang="en-US"/>
          </a:p>
        </p:txBody>
      </p:sp>
    </p:spTree>
    <p:extLst>
      <p:ext uri="{BB962C8B-B14F-4D97-AF65-F5344CB8AC3E}">
        <p14:creationId xmlns:p14="http://schemas.microsoft.com/office/powerpoint/2010/main" val="36171030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829A2-7D99-F2B9-53A7-420AB091F103}"/>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1F77D10-C58C-0196-9F7E-982D539191F5}"/>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A269D937-F255-1FDD-80A3-8278DAB57364}"/>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F668F364-37C7-1CC0-3378-226CDF85DD7E}"/>
              </a:ext>
            </a:extLst>
          </p:cNvPr>
          <p:cNvSpPr txBox="1">
            <a:spLocks/>
          </p:cNvSpPr>
          <p:nvPr/>
        </p:nvSpPr>
        <p:spPr>
          <a:xfrm>
            <a:off x="661590" y="4365258"/>
            <a:ext cx="10966520" cy="197375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a:t>Urea breath test</a:t>
            </a:r>
            <a:endParaRPr lang="en-US"/>
          </a:p>
          <a:p>
            <a:pPr marL="0" indent="0">
              <a:lnSpc>
                <a:spcPct val="150000"/>
              </a:lnSpc>
              <a:buNone/>
            </a:pPr>
            <a:r>
              <a:rPr lang="en-CA" sz="2400">
                <a:ea typeface="+mn-lt"/>
                <a:cs typeface="+mn-lt"/>
              </a:rPr>
              <a:t>Delta Over Baseline (DOB): 0.4</a:t>
            </a:r>
          </a:p>
          <a:p>
            <a:pPr marL="0" indent="0">
              <a:lnSpc>
                <a:spcPct val="150000"/>
              </a:lnSpc>
              <a:buNone/>
            </a:pPr>
            <a:r>
              <a:rPr lang="en-CA" sz="2400">
                <a:ea typeface="+mn-lt"/>
                <a:cs typeface="+mn-lt"/>
              </a:rPr>
              <a:t>NEGATIVE: No evidence of active H. pylori infection</a:t>
            </a:r>
            <a:endParaRPr lang="en-CA"/>
          </a:p>
          <a:p>
            <a:pPr marL="0" indent="0">
              <a:buNone/>
            </a:pPr>
            <a:endParaRPr lang="en-CA" sz="2400">
              <a:ea typeface="+mn-lt"/>
              <a:cs typeface="+mn-lt"/>
            </a:endParaRPr>
          </a:p>
        </p:txBody>
      </p:sp>
      <p:sp>
        <p:nvSpPr>
          <p:cNvPr id="2" name="Rectangle 1">
            <a:hlinkClick r:id="rId3" action="ppaction://hlinksldjump"/>
            <a:extLst>
              <a:ext uri="{FF2B5EF4-FFF2-40B4-BE49-F238E27FC236}">
                <a16:creationId xmlns:a16="http://schemas.microsoft.com/office/drawing/2014/main" id="{C57580D7-466E-759C-2D6C-F53302865B21}"/>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248918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91791-F557-F110-3EFA-E1442355484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25C870CE-F897-D692-6C96-F060C9234F8B}"/>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12346DD8-FD24-53CF-18B0-DEA5DAFA2B4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FAD70A2-583F-617D-9258-DB6D03A81ECF}"/>
              </a:ext>
            </a:extLst>
          </p:cNvPr>
          <p:cNvSpPr txBox="1">
            <a:spLocks/>
          </p:cNvSpPr>
          <p:nvPr/>
        </p:nvSpPr>
        <p:spPr>
          <a:xfrm>
            <a:off x="661590" y="4365258"/>
            <a:ext cx="10966520" cy="19737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a:t>Antibody test</a:t>
            </a:r>
            <a:endParaRPr lang="en-US"/>
          </a:p>
          <a:p>
            <a:pPr marL="0" indent="0">
              <a:lnSpc>
                <a:spcPct val="150000"/>
              </a:lnSpc>
              <a:buNone/>
            </a:pPr>
            <a:r>
              <a:rPr lang="en-CA" sz="2400">
                <a:ea typeface="+mn-lt"/>
                <a:cs typeface="+mn-lt"/>
              </a:rPr>
              <a:t>IgG antibodies: 0.8 U/mL</a:t>
            </a:r>
          </a:p>
          <a:p>
            <a:pPr marL="0" indent="0">
              <a:lnSpc>
                <a:spcPct val="150000"/>
              </a:lnSpc>
              <a:buNone/>
            </a:pPr>
            <a:r>
              <a:rPr lang="en-CA" sz="2400">
                <a:ea typeface="+mn-lt"/>
                <a:cs typeface="+mn-lt"/>
              </a:rPr>
              <a:t>NEGATIVE: No evidence of active H. pylori infection</a:t>
            </a:r>
            <a:endParaRPr lang="en-CA" sz="2400"/>
          </a:p>
        </p:txBody>
      </p:sp>
      <p:sp>
        <p:nvSpPr>
          <p:cNvPr id="2" name="Rectangle 1">
            <a:hlinkClick r:id="rId3" action="ppaction://hlinksldjump"/>
            <a:extLst>
              <a:ext uri="{FF2B5EF4-FFF2-40B4-BE49-F238E27FC236}">
                <a16:creationId xmlns:a16="http://schemas.microsoft.com/office/drawing/2014/main" id="{1C9E20FB-3284-F76F-6798-9CF2EDC7D1B2}"/>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0376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477B0A3-4349-226E-91C5-607A5A4C0B7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3DF26E8-AFDA-DE51-8598-210E9A898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3" name="Rectangle: Rounded Corners 2">
            <a:extLst>
              <a:ext uri="{FF2B5EF4-FFF2-40B4-BE49-F238E27FC236}">
                <a16:creationId xmlns:a16="http://schemas.microsoft.com/office/drawing/2014/main" id="{463A534C-5D32-FC82-66A2-76D0BD0B3A38}"/>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ea typeface="+mn-lt"/>
                <a:cs typeface="+mn-lt"/>
              </a:rPr>
              <a:t>During the endoscopy, we saw that the lining of your </a:t>
            </a:r>
            <a:r>
              <a:rPr lang="en-CA" b="1">
                <a:ea typeface="+mn-lt"/>
                <a:cs typeface="+mn-lt"/>
              </a:rPr>
              <a:t>lower esophagus </a:t>
            </a:r>
            <a:r>
              <a:rPr lang="en-CA">
                <a:ea typeface="+mn-lt"/>
                <a:cs typeface="+mn-lt"/>
              </a:rPr>
              <a:t>has changed. Instead of the normal pale tissue throughout the entire esophagus lining, there is a section </a:t>
            </a:r>
            <a:r>
              <a:rPr lang="en-CA" b="1">
                <a:ea typeface="+mn-lt"/>
                <a:cs typeface="+mn-lt"/>
              </a:rPr>
              <a:t>of salmon-colored </a:t>
            </a:r>
            <a:r>
              <a:rPr lang="en-CA">
                <a:ea typeface="+mn-lt"/>
                <a:cs typeface="+mn-lt"/>
              </a:rPr>
              <a:t>tissue, about 1 cm or longer, stretching </a:t>
            </a:r>
            <a:r>
              <a:rPr lang="en-CA" b="1">
                <a:ea typeface="+mn-lt"/>
                <a:cs typeface="+mn-lt"/>
              </a:rPr>
              <a:t>up from your stomach</a:t>
            </a:r>
            <a:r>
              <a:rPr lang="en-CA">
                <a:ea typeface="+mn-lt"/>
                <a:cs typeface="+mn-lt"/>
              </a:rPr>
              <a:t>.</a:t>
            </a:r>
            <a:r>
              <a:rPr lang="en-CA" baseline="30000">
                <a:ea typeface="+mn-lt"/>
                <a:cs typeface="+mn-lt"/>
              </a:rPr>
              <a:t>3</a:t>
            </a:r>
            <a:endParaRPr lang="en-CA">
              <a:ea typeface="+mn-lt"/>
              <a:cs typeface="+mn-lt"/>
            </a:endParaRPr>
          </a:p>
          <a:p>
            <a:pPr algn="ctr"/>
            <a:endParaRPr lang="en-CA">
              <a:ea typeface="+mn-lt"/>
              <a:cs typeface="+mn-lt"/>
            </a:endParaRPr>
          </a:p>
          <a:p>
            <a:pPr algn="ctr"/>
            <a:r>
              <a:rPr lang="en-CA">
                <a:ea typeface="+mn-lt"/>
                <a:cs typeface="+mn-lt"/>
              </a:rPr>
              <a:t>We also did not find any </a:t>
            </a:r>
            <a:r>
              <a:rPr lang="en-CA" b="1">
                <a:ea typeface="+mn-lt"/>
                <a:cs typeface="+mn-lt"/>
              </a:rPr>
              <a:t>dysplastic</a:t>
            </a:r>
            <a:r>
              <a:rPr lang="en-CA">
                <a:ea typeface="+mn-lt"/>
                <a:cs typeface="+mn-lt"/>
              </a:rPr>
              <a:t> changes, no visible nodules or growths to suggest any pre-cancerous changes.</a:t>
            </a:r>
            <a:endParaRPr lang="en-US">
              <a:ea typeface="+mn-lt"/>
              <a:cs typeface="+mn-lt"/>
            </a:endParaRPr>
          </a:p>
        </p:txBody>
      </p:sp>
      <p:pic>
        <p:nvPicPr>
          <p:cNvPr id="4" name="Picture 3">
            <a:extLst>
              <a:ext uri="{FF2B5EF4-FFF2-40B4-BE49-F238E27FC236}">
                <a16:creationId xmlns:a16="http://schemas.microsoft.com/office/drawing/2014/main" id="{44A68653-D3DF-A3D8-F2B6-D80E34BB360A}"/>
              </a:ext>
            </a:extLst>
          </p:cNvPr>
          <p:cNvPicPr>
            <a:picLocks noChangeAspect="1"/>
          </p:cNvPicPr>
          <p:nvPr/>
        </p:nvPicPr>
        <p:blipFill>
          <a:blip r:embed="rId5"/>
          <a:stretch>
            <a:fillRect/>
          </a:stretch>
        </p:blipFill>
        <p:spPr>
          <a:xfrm>
            <a:off x="4497741" y="1644672"/>
            <a:ext cx="2208650" cy="1909562"/>
          </a:xfrm>
          <a:prstGeom prst="rect">
            <a:avLst/>
          </a:prstGeom>
        </p:spPr>
      </p:pic>
      <p:sp>
        <p:nvSpPr>
          <p:cNvPr id="8" name="Rectangle: Rounded Corners 7">
            <a:extLst>
              <a:ext uri="{FF2B5EF4-FFF2-40B4-BE49-F238E27FC236}">
                <a16:creationId xmlns:a16="http://schemas.microsoft.com/office/drawing/2014/main" id="{003D206A-380D-A5DD-214A-A23F25E59DDA}"/>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2" name="Rectangle 1">
            <a:hlinkClick r:id="rId6" action="ppaction://hlinksldjump"/>
            <a:extLst>
              <a:ext uri="{FF2B5EF4-FFF2-40B4-BE49-F238E27FC236}">
                <a16:creationId xmlns:a16="http://schemas.microsoft.com/office/drawing/2014/main" id="{010DD056-9E90-A0A9-0BC5-812201C70C7E}"/>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778131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0849F-9717-15A6-4F79-3BB86DC6A01D}"/>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1384508-C49E-5ACE-7153-66613E497A68}"/>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14EDB0E1-51E4-3FA9-5B8A-4F5CDDBD8E62}"/>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F322CD7-27AE-5C3B-8C77-FE4AF48EECC9}"/>
              </a:ext>
            </a:extLst>
          </p:cNvPr>
          <p:cNvSpPr txBox="1">
            <a:spLocks/>
          </p:cNvSpPr>
          <p:nvPr/>
        </p:nvSpPr>
        <p:spPr>
          <a:xfrm>
            <a:off x="661590" y="4365258"/>
            <a:ext cx="10966520" cy="206146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Endoscopy</a:t>
            </a:r>
          </a:p>
          <a:p>
            <a:pPr marL="0" indent="0">
              <a:buNone/>
            </a:pPr>
            <a:r>
              <a:rPr lang="en-CA" sz="2400"/>
              <a:t>You perform the endoscopy, first lowering the camera in the patient's stomach. The </a:t>
            </a:r>
            <a:r>
              <a:rPr lang="en-CA" sz="2400" b="1"/>
              <a:t>stomach looks healthy</a:t>
            </a:r>
            <a:r>
              <a:rPr lang="en-CA" sz="2400"/>
              <a:t>, without any signs of inflammation or damage. Next, you extend the camera into the patient's duodenum. In the anterior, you find a </a:t>
            </a:r>
            <a:r>
              <a:rPr lang="en-CA" sz="2400" b="1"/>
              <a:t>well-circumscribed</a:t>
            </a:r>
            <a:r>
              <a:rPr lang="en-CA" sz="2400" b="1">
                <a:ea typeface="+mn-lt"/>
                <a:cs typeface="+mn-lt"/>
              </a:rPr>
              <a:t> 1.5cm hole</a:t>
            </a:r>
            <a:r>
              <a:rPr lang="en-CA" sz="2400">
                <a:ea typeface="+mn-lt"/>
                <a:cs typeface="+mn-lt"/>
              </a:rPr>
              <a:t> that looks like the flesh has been punched out. Just like the stomach, the </a:t>
            </a:r>
            <a:r>
              <a:rPr lang="en-CA" sz="2400" b="1">
                <a:ea typeface="+mn-lt"/>
                <a:cs typeface="+mn-lt"/>
              </a:rPr>
              <a:t>rest of the lumen looks healthy</a:t>
            </a:r>
            <a:r>
              <a:rPr lang="en-CA" sz="2400">
                <a:ea typeface="+mn-lt"/>
                <a:cs typeface="+mn-lt"/>
              </a:rPr>
              <a:t>.</a:t>
            </a:r>
            <a:r>
              <a:rPr lang="en-CA" sz="2400" baseline="30000">
                <a:ea typeface="+mn-lt"/>
                <a:cs typeface="+mn-lt"/>
              </a:rPr>
              <a:t>7</a:t>
            </a:r>
            <a:endParaRPr lang="en-CA" sz="2400" baseline="30000"/>
          </a:p>
        </p:txBody>
      </p:sp>
      <p:pic>
        <p:nvPicPr>
          <p:cNvPr id="2" name="Picture 1" descr="A close-up of a human body&#10;&#10;AI-generated content may be incorrect.">
            <a:extLst>
              <a:ext uri="{FF2B5EF4-FFF2-40B4-BE49-F238E27FC236}">
                <a16:creationId xmlns:a16="http://schemas.microsoft.com/office/drawing/2014/main" id="{FA384D1E-84A3-A067-27A1-E0A3A7579089}"/>
              </a:ext>
            </a:extLst>
          </p:cNvPr>
          <p:cNvPicPr>
            <a:picLocks noChangeAspect="1"/>
          </p:cNvPicPr>
          <p:nvPr/>
        </p:nvPicPr>
        <p:blipFill>
          <a:blip r:embed="rId4"/>
          <a:stretch>
            <a:fillRect/>
          </a:stretch>
        </p:blipFill>
        <p:spPr>
          <a:xfrm>
            <a:off x="4430705" y="748145"/>
            <a:ext cx="3323664" cy="2680855"/>
          </a:xfrm>
          <a:prstGeom prst="rect">
            <a:avLst/>
          </a:prstGeom>
        </p:spPr>
      </p:pic>
      <p:sp>
        <p:nvSpPr>
          <p:cNvPr id="4" name="Rectangle 3">
            <a:hlinkClick r:id="rId5" action="ppaction://hlinksldjump"/>
            <a:extLst>
              <a:ext uri="{FF2B5EF4-FFF2-40B4-BE49-F238E27FC236}">
                <a16:creationId xmlns:a16="http://schemas.microsoft.com/office/drawing/2014/main" id="{CF29152D-BBBA-929F-0744-C7CDE0408E58}"/>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679278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1C22C-E16E-B513-1B43-BF062CD6FDE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243B81D5-4DC5-6AFF-C0F0-A8B9A96B5A2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74D38AF1-F0B9-835C-6793-E6797168EE0E}"/>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9B8874D4-1FD5-8BD5-9B35-F12BE22149F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D3D6E724-55EE-5BF5-BFC1-B0FCEC937209}"/>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8841A624-2E7C-BA01-B548-C1C10258CDAB}"/>
              </a:ext>
            </a:extLst>
          </p:cNvPr>
          <p:cNvSpPr txBox="1"/>
          <p:nvPr/>
        </p:nvSpPr>
        <p:spPr>
          <a:xfrm>
            <a:off x="871640" y="4349978"/>
            <a:ext cx="10794086" cy="23544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100" b="1">
                <a:solidFill>
                  <a:srgbClr val="000000"/>
                </a:solidFill>
                <a:latin typeface="Aptos"/>
              </a:rPr>
              <a:t>You </a:t>
            </a:r>
            <a:r>
              <a:rPr lang="en-CA" sz="2100" b="1" i="0" u="none" strike="noStrike" baseline="0">
                <a:solidFill>
                  <a:srgbClr val="000000"/>
                </a:solidFill>
                <a:latin typeface="Aptos"/>
              </a:rPr>
              <a:t>think you have enough information to </a:t>
            </a:r>
            <a:r>
              <a:rPr lang="en-CA" sz="2100" b="1">
                <a:solidFill>
                  <a:srgbClr val="000000"/>
                </a:solidFill>
                <a:latin typeface="Aptos"/>
              </a:rPr>
              <a:t>make a diagnosis</a:t>
            </a:r>
            <a:r>
              <a:rPr lang="en-CA" sz="2100" b="1" i="0" u="none" strike="noStrike" baseline="0">
                <a:solidFill>
                  <a:srgbClr val="000000"/>
                </a:solidFill>
                <a:latin typeface="Aptos"/>
              </a:rPr>
              <a:t>. What </a:t>
            </a:r>
            <a:r>
              <a:rPr lang="en-CA" sz="2100" b="1">
                <a:solidFill>
                  <a:srgbClr val="000000"/>
                </a:solidFill>
                <a:latin typeface="Aptos"/>
              </a:rPr>
              <a:t>does Jamie have?</a:t>
            </a:r>
            <a:r>
              <a:rPr lang="en-US" sz="2100">
                <a:ea typeface="+mn-lt"/>
                <a:cs typeface="+mn-lt"/>
              </a:rPr>
              <a:t>​</a:t>
            </a:r>
            <a:endParaRPr lang="en-US" sz="2100"/>
          </a:p>
          <a:p>
            <a:pPr>
              <a:lnSpc>
                <a:spcPct val="150000"/>
              </a:lnSpc>
            </a:pPr>
            <a:r>
              <a:rPr lang="en-US" sz="2400">
                <a:ea typeface="+mn-lt"/>
                <a:cs typeface="+mn-lt"/>
                <a:hlinkClick r:id="rId3" action="ppaction://hlinksldjump"/>
              </a:rPr>
              <a:t>NSAID-associated peptic ulcer</a:t>
            </a:r>
            <a:endParaRPr lang="en-US"/>
          </a:p>
          <a:p>
            <a:pPr>
              <a:lnSpc>
                <a:spcPct val="150000"/>
              </a:lnSpc>
            </a:pPr>
            <a:r>
              <a:rPr lang="en-US" sz="2400" i="1">
                <a:ea typeface="+mn-lt"/>
                <a:cs typeface="+mn-lt"/>
                <a:hlinkClick r:id="rId4" action="ppaction://hlinksldjump"/>
              </a:rPr>
              <a:t>H.pylori</a:t>
            </a:r>
            <a:r>
              <a:rPr lang="en-US" sz="2400">
                <a:ea typeface="+mn-lt"/>
                <a:cs typeface="+mn-lt"/>
                <a:hlinkClick r:id="rId4" action="ppaction://hlinksldjump"/>
              </a:rPr>
              <a:t>-associated peptic ulcer</a:t>
            </a:r>
            <a:endParaRPr lang="en-US"/>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374402A0-002C-91E6-301E-FD4F455748B3}"/>
              </a:ext>
            </a:extLst>
          </p:cNvPr>
          <p:cNvSpPr txBox="1"/>
          <p:nvPr/>
        </p:nvSpPr>
        <p:spPr>
          <a:xfrm>
            <a:off x="7474277" y="4704864"/>
            <a:ext cx="3832376"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ea typeface="+mn-lt"/>
                <a:cs typeface="+mn-lt"/>
                <a:hlinkClick r:id="rId5" action="ppaction://hlinksldjump"/>
              </a:rPr>
              <a:t>Diverticulitis</a:t>
            </a:r>
            <a:endParaRPr lang="en-US"/>
          </a:p>
          <a:p>
            <a:r>
              <a:rPr lang="en-US" sz="2400">
                <a:ea typeface="+mn-lt"/>
                <a:cs typeface="+mn-lt"/>
                <a:hlinkClick r:id="rId6" action="ppaction://hlinksldjump"/>
              </a:rPr>
              <a:t>Large bowel adenocarcinoma</a:t>
            </a:r>
            <a:endParaRPr lang="en-US"/>
          </a:p>
          <a:p>
            <a:pPr algn="ctr"/>
            <a:endParaRPr lang="en-US"/>
          </a:p>
        </p:txBody>
      </p:sp>
    </p:spTree>
    <p:extLst>
      <p:ext uri="{BB962C8B-B14F-4D97-AF65-F5344CB8AC3E}">
        <p14:creationId xmlns:p14="http://schemas.microsoft.com/office/powerpoint/2010/main" val="10991354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375EF-9126-A0A3-F515-56F6AF9ADFB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0F4A786-1284-71BE-A52E-66B77E822E41}"/>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70D74ED7-06DF-5C7E-1D66-97EC4FF74A97}"/>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7214E0F-75E1-3642-932A-5B1082B71772}"/>
              </a:ext>
            </a:extLst>
          </p:cNvPr>
          <p:cNvSpPr txBox="1">
            <a:spLocks/>
          </p:cNvSpPr>
          <p:nvPr/>
        </p:nvSpPr>
        <p:spPr>
          <a:xfrm>
            <a:off x="661590" y="4365258"/>
            <a:ext cx="10966520" cy="2202808"/>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NSAID-associated peptic ulcer </a:t>
            </a:r>
            <a:r>
              <a:rPr lang="en-US" sz="2400">
                <a:ea typeface="+mn-lt"/>
                <a:cs typeface="+mn-lt"/>
              </a:rPr>
              <a:t>is </a:t>
            </a:r>
            <a:r>
              <a:rPr lang="en-US" sz="2400">
                <a:solidFill>
                  <a:srgbClr val="00B050"/>
                </a:solidFill>
                <a:ea typeface="+mn-lt"/>
                <a:cs typeface="+mn-lt"/>
              </a:rPr>
              <a:t>correct</a:t>
            </a:r>
            <a:r>
              <a:rPr lang="en-US" sz="2400">
                <a:ea typeface="+mn-lt"/>
                <a:cs typeface="+mn-lt"/>
              </a:rPr>
              <a:t>!</a:t>
            </a:r>
          </a:p>
          <a:p>
            <a:pPr marL="0" indent="0">
              <a:lnSpc>
                <a:spcPct val="150000"/>
              </a:lnSpc>
              <a:buNone/>
            </a:pPr>
            <a:r>
              <a:rPr lang="en-US" sz="2400">
                <a:ea typeface="+mn-lt"/>
                <a:cs typeface="+mn-lt"/>
              </a:rPr>
              <a:t>The endoscopy clearly showed a </a:t>
            </a:r>
            <a:r>
              <a:rPr lang="en-CA" sz="2400" b="1"/>
              <a:t>well-circumscribed</a:t>
            </a:r>
            <a:r>
              <a:rPr lang="en-CA" sz="2400" b="1">
                <a:ea typeface="+mn-lt"/>
                <a:cs typeface="+mn-lt"/>
              </a:rPr>
              <a:t> 1.5cm hole</a:t>
            </a:r>
            <a:r>
              <a:rPr lang="en-CA" sz="2400">
                <a:ea typeface="+mn-lt"/>
                <a:cs typeface="+mn-lt"/>
              </a:rPr>
              <a:t> in the wall of the duodenum – a duodenal </a:t>
            </a:r>
            <a:r>
              <a:rPr lang="en-CA" sz="2400" b="1">
                <a:ea typeface="+mn-lt"/>
                <a:cs typeface="+mn-lt"/>
              </a:rPr>
              <a:t>ulcer</a:t>
            </a:r>
            <a:r>
              <a:rPr lang="en-CA" sz="2400">
                <a:ea typeface="+mn-lt"/>
                <a:cs typeface="+mn-lt"/>
              </a:rPr>
              <a:t>. Additionally, the patient mentioned they take aspirin, an </a:t>
            </a:r>
            <a:r>
              <a:rPr lang="en-CA" sz="2400" b="1">
                <a:ea typeface="+mn-lt"/>
                <a:cs typeface="+mn-lt"/>
              </a:rPr>
              <a:t>NSAID, </a:t>
            </a:r>
            <a:r>
              <a:rPr lang="en-CA" sz="2400">
                <a:ea typeface="+mn-lt"/>
                <a:cs typeface="+mn-lt"/>
              </a:rPr>
              <a:t>often for their headaches.</a:t>
            </a:r>
            <a:r>
              <a:rPr lang="en-US" sz="2400">
                <a:ea typeface="+mn-lt"/>
                <a:cs typeface="+mn-lt"/>
              </a:rPr>
              <a:t> One of the effects of NSAIDs are inhibition of prostaglandins, which are responsible for inflammation and pain. However, they also play a key role in maintaining the mucosal barrier of the GI tract. The more aspirin, the less prostaglandins, and the more exposed the mucosal barrier becomes, leading to the development of an ulcer.</a:t>
            </a:r>
            <a:r>
              <a:rPr lang="en-US" sz="2400" baseline="30000">
                <a:ea typeface="+mn-lt"/>
                <a:cs typeface="+mn-lt"/>
              </a:rPr>
              <a:t>7</a:t>
            </a:r>
            <a:endParaRPr lang="en-CA" sz="2400" baseline="30000">
              <a:ea typeface="+mn-lt"/>
              <a:cs typeface="+mn-lt"/>
            </a:endParaRPr>
          </a:p>
        </p:txBody>
      </p:sp>
      <p:sp>
        <p:nvSpPr>
          <p:cNvPr id="3" name="Rectangle 2">
            <a:hlinkClick r:id="rId3" action="ppaction://hlinksldjump"/>
            <a:extLst>
              <a:ext uri="{FF2B5EF4-FFF2-40B4-BE49-F238E27FC236}">
                <a16:creationId xmlns:a16="http://schemas.microsoft.com/office/drawing/2014/main" id="{3B56EF65-1F47-8529-A888-3C51C22E4E9E}"/>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045350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9FADF-7657-2332-308F-2D197A705B7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1D6B481-E361-E4C5-722A-CB1C264D907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02ABBBB9-A352-B921-EA5D-554D933ADC6A}"/>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6CF95F18-CE64-5039-C61C-8ED0FB491A51}"/>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i="1">
                <a:ea typeface="+mn-lt"/>
                <a:cs typeface="+mn-lt"/>
              </a:rPr>
              <a:t>H.pylori</a:t>
            </a:r>
            <a:r>
              <a:rPr lang="en-US" sz="2400" b="1">
                <a:ea typeface="+mn-lt"/>
                <a:cs typeface="+mn-lt"/>
              </a:rPr>
              <a:t>-associated peptic ulcer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Both the antibody test and the urea breath test returned negative, confirming </a:t>
            </a:r>
            <a:r>
              <a:rPr lang="en-US" sz="2400" i="1">
                <a:ea typeface="+mn-lt"/>
                <a:cs typeface="+mn-lt"/>
              </a:rPr>
              <a:t>H.pylori </a:t>
            </a:r>
            <a:r>
              <a:rPr lang="en-US" sz="2400">
                <a:ea typeface="+mn-lt"/>
                <a:cs typeface="+mn-lt"/>
              </a:rPr>
              <a:t>is not present. Additionally, the endoscopy didn’t show any signs of inflammation/damage in the lumen wall apart from the ulcer itself, meaning infection isn’t what caused the ulcer.</a:t>
            </a:r>
            <a:r>
              <a:rPr lang="en-US" sz="2400" baseline="30000">
                <a:ea typeface="+mn-lt"/>
                <a:cs typeface="+mn-lt"/>
              </a:rPr>
              <a:t>7</a:t>
            </a:r>
            <a:endParaRPr lang="en-US" sz="2400" baseline="30000"/>
          </a:p>
        </p:txBody>
      </p:sp>
      <p:sp>
        <p:nvSpPr>
          <p:cNvPr id="3" name="Rectangle 2">
            <a:hlinkClick r:id="rId3" action="ppaction://hlinksldjump"/>
            <a:extLst>
              <a:ext uri="{FF2B5EF4-FFF2-40B4-BE49-F238E27FC236}">
                <a16:creationId xmlns:a16="http://schemas.microsoft.com/office/drawing/2014/main" id="{A7C34703-DC45-F5D8-08C4-F5CFE2B62C94}"/>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534338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0A4B1-4736-FCE9-4379-5E5838D3E28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D77B4CE9-CE2E-5857-5054-5D4EEB76CCA7}"/>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F48B49D7-88F9-7A76-83D4-AA4BB5391A60}"/>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1C24D4A7-BC79-5603-BC8C-1D83922FF132}"/>
              </a:ext>
            </a:extLst>
          </p:cNvPr>
          <p:cNvSpPr txBox="1">
            <a:spLocks/>
          </p:cNvSpPr>
          <p:nvPr/>
        </p:nvSpPr>
        <p:spPr>
          <a:xfrm>
            <a:off x="661590" y="4365258"/>
            <a:ext cx="10966520" cy="19737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Diverticulitis</a:t>
            </a:r>
            <a:r>
              <a:rPr lang="en-US" sz="2400" b="1" i="1">
                <a:ea typeface="+mn-lt"/>
                <a:cs typeface="+mn-lt"/>
              </a:rPr>
              <a:t>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patient’s symptoms are inconsistent with </a:t>
            </a:r>
            <a:r>
              <a:rPr lang="en-US" sz="2400" b="1">
                <a:ea typeface="+mn-lt"/>
                <a:cs typeface="+mn-lt"/>
              </a:rPr>
              <a:t>diverticulitis – </a:t>
            </a:r>
            <a:r>
              <a:rPr lang="en-US" sz="2400">
                <a:ea typeface="+mn-lt"/>
                <a:cs typeface="+mn-lt"/>
              </a:rPr>
              <a:t>they complained of upper abdominal pain, not lower left quadrant pain or fever.</a:t>
            </a:r>
            <a:r>
              <a:rPr lang="en-US" sz="2400" baseline="30000">
                <a:ea typeface="+mn-lt"/>
                <a:cs typeface="+mn-lt"/>
              </a:rPr>
              <a:t>7</a:t>
            </a:r>
          </a:p>
        </p:txBody>
      </p:sp>
      <p:sp>
        <p:nvSpPr>
          <p:cNvPr id="3" name="Rectangle 2">
            <a:hlinkClick r:id="rId3" action="ppaction://hlinksldjump"/>
            <a:extLst>
              <a:ext uri="{FF2B5EF4-FFF2-40B4-BE49-F238E27FC236}">
                <a16:creationId xmlns:a16="http://schemas.microsoft.com/office/drawing/2014/main" id="{5BD1FF94-B145-8343-944F-4D7426453BE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69879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26BE8-948E-8F83-56DE-EBC2CC81471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CE19721-6B21-DF1D-6C7F-DFAFD9E840E9}"/>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33F788FE-AF0F-65DA-738D-F20DF57FACFC}"/>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7EFD5DDE-3725-63DD-45BF-FA0A8F8736BD}"/>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Large bowel adenocarcinoma</a:t>
            </a:r>
            <a:r>
              <a:rPr lang="en-US" sz="2400" b="1" i="1">
                <a:ea typeface="+mn-lt"/>
                <a:cs typeface="+mn-lt"/>
              </a:rPr>
              <a:t>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patient’s symptoms are inconsistent with </a:t>
            </a:r>
            <a:r>
              <a:rPr lang="en-US" sz="2400" b="1">
                <a:ea typeface="+mn-lt"/>
                <a:cs typeface="+mn-lt"/>
              </a:rPr>
              <a:t>left-side large bowel adenocarcinoma – </a:t>
            </a:r>
            <a:r>
              <a:rPr lang="en-US" sz="2400">
                <a:ea typeface="+mn-lt"/>
                <a:cs typeface="+mn-lt"/>
              </a:rPr>
              <a:t>they complained of upper abdominal pain, not changes in bowel habits, hematochezia, or anemic symptoms.</a:t>
            </a:r>
            <a:r>
              <a:rPr lang="en-US" sz="2400" baseline="30000">
                <a:ea typeface="+mn-lt"/>
                <a:cs typeface="+mn-lt"/>
              </a:rPr>
              <a:t>7</a:t>
            </a:r>
          </a:p>
        </p:txBody>
      </p:sp>
      <p:sp>
        <p:nvSpPr>
          <p:cNvPr id="3" name="Rectangle 2">
            <a:hlinkClick r:id="rId3" action="ppaction://hlinksldjump"/>
            <a:extLst>
              <a:ext uri="{FF2B5EF4-FFF2-40B4-BE49-F238E27FC236}">
                <a16:creationId xmlns:a16="http://schemas.microsoft.com/office/drawing/2014/main" id="{039F8C4E-BC55-B752-8C6B-463DB1F6D832}"/>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986993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6D436-6571-8FA7-C195-F5CA992486A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957FA5ED-BDBC-3186-DA4C-7D2CE23C96A8}"/>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60472724-0C45-CB3D-A282-54DD761EBEB0}"/>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D02C3C96-D45A-AD9E-7283-925609EF5FC0}"/>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5F2A6A2D-48DF-97DD-C729-5DFA864795F0}"/>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 name="Picture 1">
            <a:extLst>
              <a:ext uri="{FF2B5EF4-FFF2-40B4-BE49-F238E27FC236}">
                <a16:creationId xmlns:a16="http://schemas.microsoft.com/office/drawing/2014/main" id="{9C4E035E-D944-6639-AB5C-330EA2B181C0}"/>
              </a:ext>
            </a:extLst>
          </p:cNvPr>
          <p:cNvPicPr>
            <a:picLocks noChangeAspect="1"/>
          </p:cNvPicPr>
          <p:nvPr/>
        </p:nvPicPr>
        <p:blipFill>
          <a:blip r:embed="rId3">
            <a:extLst>
              <a:ext uri="{28A0092B-C50C-407E-A947-70E740481C1C}">
                <a14:useLocalDpi xmlns:a14="http://schemas.microsoft.com/office/drawing/2010/main" val="0"/>
              </a:ext>
            </a:extLst>
          </a:blip>
          <a:srcRect l="-32" t="1074" r="75996" b="-1074"/>
          <a:stretch>
            <a:fillRect/>
          </a:stretch>
        </p:blipFill>
        <p:spPr>
          <a:xfrm>
            <a:off x="8470662" y="1305712"/>
            <a:ext cx="2578377" cy="4550887"/>
          </a:xfrm>
          <a:prstGeom prst="rect">
            <a:avLst/>
          </a:prstGeom>
        </p:spPr>
      </p:pic>
      <p:grpSp>
        <p:nvGrpSpPr>
          <p:cNvPr id="19" name="Group 18">
            <a:extLst>
              <a:ext uri="{FF2B5EF4-FFF2-40B4-BE49-F238E27FC236}">
                <a16:creationId xmlns:a16="http://schemas.microsoft.com/office/drawing/2014/main" id="{4D0FB32A-09C8-4660-DE29-54DA04C32329}"/>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3C8854FF-E54C-9D7C-9D99-3D2CE772A60A}"/>
                </a:ext>
              </a:extLst>
            </p:cNvPr>
            <p:cNvSpPr/>
            <p:nvPr/>
          </p:nvSpPr>
          <p:spPr>
            <a:xfrm>
              <a:off x="319074" y="4097793"/>
              <a:ext cx="11408229" cy="2476630"/>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1DC7041A-E85D-2E91-9526-9E5D65C8E3B9}"/>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It looks like you have a peptic ulcer in your duodenum, likely due to your constant aspirin usage. We’re going to put you on </a:t>
              </a:r>
              <a:r>
                <a:rPr lang="en-CA" sz="2400" b="1"/>
                <a:t>omeprazole, </a:t>
              </a:r>
              <a:r>
                <a:rPr lang="en-CA" sz="2400"/>
                <a:t>a protein-pump inhibitor. This decreases the acidity in your duodenum, preventing further damage</a:t>
              </a:r>
              <a:r>
                <a:rPr lang="en-US" sz="2400"/>
                <a:t>. Most importantly, stop taking </a:t>
              </a:r>
              <a:r>
                <a:rPr lang="en-US" sz="2400" b="1"/>
                <a:t>aspirin</a:t>
              </a:r>
              <a:r>
                <a:rPr lang="en-US" sz="2400"/>
                <a:t> immediately. This will give your duodenum the chance to rebuild its mucosal lining, allowing it to heal.</a:t>
              </a:r>
              <a:r>
                <a:rPr lang="en-US" sz="2400" baseline="30000"/>
                <a:t>20</a:t>
              </a:r>
            </a:p>
          </p:txBody>
        </p:sp>
        <p:sp>
          <p:nvSpPr>
            <p:cNvPr id="11" name="Rectangle: Rounded Corners 10">
              <a:extLst>
                <a:ext uri="{FF2B5EF4-FFF2-40B4-BE49-F238E27FC236}">
                  <a16:creationId xmlns:a16="http://schemas.microsoft.com/office/drawing/2014/main" id="{2E342B60-5B65-8158-E4B8-A60A3D467BBD}"/>
                </a:ext>
              </a:extLst>
            </p:cNvPr>
            <p:cNvSpPr/>
            <p:nvPr/>
          </p:nvSpPr>
          <p:spPr>
            <a:xfrm>
              <a:off x="549853" y="3456981"/>
              <a:ext cx="1346628" cy="725551"/>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A4C2FDE4-C1E3-6008-5488-840E5331D95C}"/>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You</a:t>
              </a:r>
              <a:endParaRPr lang="en-US" b="1"/>
            </a:p>
          </p:txBody>
        </p:sp>
      </p:grpSp>
      <p:sp>
        <p:nvSpPr>
          <p:cNvPr id="5" name="Rectangle 4">
            <a:hlinkClick r:id="rId4" action="ppaction://hlinksldjump"/>
            <a:extLst>
              <a:ext uri="{FF2B5EF4-FFF2-40B4-BE49-F238E27FC236}">
                <a16:creationId xmlns:a16="http://schemas.microsoft.com/office/drawing/2014/main" id="{62EDF71D-5938-1682-93B5-26CCE5FC46C0}"/>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206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E94A8-0889-3D68-18AA-6AAB23685DCD}"/>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28F62B3-88C4-2837-78FB-19FF897E6DA5}"/>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pic>
        <p:nvPicPr>
          <p:cNvPr id="6" name="Picture 5">
            <a:extLst>
              <a:ext uri="{FF2B5EF4-FFF2-40B4-BE49-F238E27FC236}">
                <a16:creationId xmlns:a16="http://schemas.microsoft.com/office/drawing/2014/main" id="{E2A8CC5B-0A74-00A3-7C35-F3E990A20201}"/>
              </a:ext>
            </a:extLst>
          </p:cNvPr>
          <p:cNvPicPr>
            <a:picLocks noChangeAspect="1"/>
          </p:cNvPicPr>
          <p:nvPr/>
        </p:nvPicPr>
        <p:blipFill>
          <a:blip r:embed="rId4">
            <a:extLst>
              <a:ext uri="{28A0092B-C50C-407E-A947-70E740481C1C}">
                <a14:useLocalDpi xmlns:a14="http://schemas.microsoft.com/office/drawing/2010/main" val="0"/>
              </a:ext>
            </a:extLst>
          </a:blip>
          <a:srcRect t="6732" r="80238" b="16335"/>
          <a:stretch>
            <a:fillRect/>
          </a:stretch>
        </p:blipFill>
        <p:spPr>
          <a:xfrm flipH="1">
            <a:off x="8437399" y="516992"/>
            <a:ext cx="2917587" cy="6195481"/>
          </a:xfrm>
          <a:prstGeom prst="rect">
            <a:avLst/>
          </a:prstGeom>
        </p:spPr>
      </p:pic>
      <p:sp>
        <p:nvSpPr>
          <p:cNvPr id="15" name="Rectangle: Rounded Corners 14">
            <a:extLst>
              <a:ext uri="{FF2B5EF4-FFF2-40B4-BE49-F238E27FC236}">
                <a16:creationId xmlns:a16="http://schemas.microsoft.com/office/drawing/2014/main" id="{27150C5A-6436-DEB7-E148-D61AFDB26196}"/>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E58F25FC-61DB-EE73-09CC-F0F39B6EAC01}"/>
              </a:ext>
            </a:extLst>
          </p:cNvPr>
          <p:cNvSpPr txBox="1">
            <a:spLocks/>
          </p:cNvSpPr>
          <p:nvPr/>
        </p:nvSpPr>
        <p:spPr>
          <a:xfrm>
            <a:off x="837014" y="4584539"/>
            <a:ext cx="1044968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Patient 9: Fiona Marg</a:t>
            </a:r>
          </a:p>
          <a:p>
            <a:pPr marL="0" indent="0">
              <a:buNone/>
            </a:pPr>
            <a:r>
              <a:rPr lang="en-CA" sz="2400"/>
              <a:t>Patient File: Female, Slavic, 5 foot 3, 190 pounds, experiencing cramping pain and changes in bowel habits</a:t>
            </a:r>
          </a:p>
        </p:txBody>
      </p:sp>
      <p:sp>
        <p:nvSpPr>
          <p:cNvPr id="3" name="Rectangle 2">
            <a:hlinkClick r:id="rId5" action="ppaction://hlinksldjump"/>
            <a:extLst>
              <a:ext uri="{FF2B5EF4-FFF2-40B4-BE49-F238E27FC236}">
                <a16:creationId xmlns:a16="http://schemas.microsoft.com/office/drawing/2014/main" id="{E7785E0F-021D-1B11-38C2-903D6B9DC87A}"/>
              </a:ext>
            </a:extLst>
          </p:cNvPr>
          <p:cNvSpPr/>
          <p:nvPr/>
        </p:nvSpPr>
        <p:spPr>
          <a:xfrm>
            <a:off x="0"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3390162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3C7B-915F-4F6A-F5B5-9FBD6D4FCC7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DB3D522-D786-C12B-632B-419C14FC69F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A17C58CF-D495-326E-5B5C-251662D2EDD2}"/>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63AC0F9-EEE7-D268-04FD-FE4B0B89E455}"/>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A091A69F-4850-7470-337D-D104CA61EFE1}"/>
              </a:ext>
            </a:extLst>
          </p:cNvPr>
          <p:cNvSpPr txBox="1">
            <a:spLocks/>
          </p:cNvSpPr>
          <p:nvPr/>
        </p:nvSpPr>
        <p:spPr>
          <a:xfrm>
            <a:off x="931356" y="4440660"/>
            <a:ext cx="10478172" cy="1796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a:t>Looking at her patient files, she has </a:t>
            </a:r>
            <a:r>
              <a:rPr lang="en-CA" sz="2400" b="1"/>
              <a:t>obesity</a:t>
            </a:r>
            <a:r>
              <a:rPr lang="en-CA" sz="2400"/>
              <a:t>. This is a non-modifiable risk factor.</a:t>
            </a:r>
          </a:p>
        </p:txBody>
      </p:sp>
      <p:sp>
        <p:nvSpPr>
          <p:cNvPr id="3" name="Content Placeholder 2">
            <a:extLst>
              <a:ext uri="{FF2B5EF4-FFF2-40B4-BE49-F238E27FC236}">
                <a16:creationId xmlns:a16="http://schemas.microsoft.com/office/drawing/2014/main" id="{37DC0BC0-473B-EE29-BB90-825EA436DD34}"/>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42CA32C2-FD53-A3E7-F617-D970CA77EF6E}"/>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9" name="Rectangle 8">
            <a:hlinkClick r:id="rId4" action="ppaction://hlinksldjump"/>
            <a:extLst>
              <a:ext uri="{FF2B5EF4-FFF2-40B4-BE49-F238E27FC236}">
                <a16:creationId xmlns:a16="http://schemas.microsoft.com/office/drawing/2014/main" id="{95FBF1B1-AEE2-61FB-EE8E-146A00F8BA14}"/>
              </a:ext>
            </a:extLst>
          </p:cNvPr>
          <p:cNvSpPr/>
          <p:nvPr/>
        </p:nvSpPr>
        <p:spPr>
          <a:xfrm>
            <a:off x="-72788" y="-12625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0410348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A84E0-95F4-B047-DED2-5358C32D7B7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35AD33E-CA75-EBB0-D192-8A9A307060A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89FBBD80-F920-D267-CD8A-8E58692F45E4}"/>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B6338B93-73FE-90B2-E61D-31C17B3DB418}"/>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A4747471-C8F9-39C1-D75C-CE7392E4CD1B}"/>
              </a:ext>
            </a:extLst>
          </p:cNvPr>
          <p:cNvSpPr txBox="1">
            <a:spLocks/>
          </p:cNvSpPr>
          <p:nvPr/>
        </p:nvSpPr>
        <p:spPr>
          <a:xfrm>
            <a:off x="931356" y="4440660"/>
            <a:ext cx="5164643"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I should ask some more questions:</a:t>
            </a:r>
          </a:p>
          <a:p>
            <a:pPr marL="0" indent="0">
              <a:buFont typeface="Arial" panose="020B0604020202020204" pitchFamily="34" charset="0"/>
              <a:buNone/>
            </a:pPr>
            <a:r>
              <a:rPr lang="en-CA" sz="2400">
                <a:hlinkClick r:id="rId4" action="ppaction://hlinksldjump"/>
              </a:rPr>
              <a:t>Ask to elaborate on symptoms</a:t>
            </a:r>
            <a:endParaRPr lang="en-CA" sz="2400"/>
          </a:p>
          <a:p>
            <a:pPr marL="0" indent="0">
              <a:buFont typeface="Arial" panose="020B0604020202020204" pitchFamily="34" charset="0"/>
              <a:buNone/>
            </a:pPr>
            <a:r>
              <a:rPr lang="en-CA" sz="2400">
                <a:hlinkClick r:id="rId5" action="ppaction://hlinksldjump"/>
              </a:rPr>
              <a:t>Ask about diet</a:t>
            </a:r>
            <a:endParaRPr lang="en-CA" sz="2400"/>
          </a:p>
          <a:p>
            <a:pPr marL="0" indent="0">
              <a:buFont typeface="Arial" panose="020B0604020202020204" pitchFamily="34" charset="0"/>
              <a:buNone/>
            </a:pPr>
            <a:r>
              <a:rPr lang="en-CA" sz="2400">
                <a:hlinkClick r:id="rId6" action="ppaction://hlinksldjump"/>
              </a:rPr>
              <a:t>Ask about lifestyle</a:t>
            </a:r>
            <a:endParaRPr lang="en-CA" sz="2400"/>
          </a:p>
        </p:txBody>
      </p:sp>
      <p:sp>
        <p:nvSpPr>
          <p:cNvPr id="3" name="Content Placeholder 2">
            <a:extLst>
              <a:ext uri="{FF2B5EF4-FFF2-40B4-BE49-F238E27FC236}">
                <a16:creationId xmlns:a16="http://schemas.microsoft.com/office/drawing/2014/main" id="{6ED3B0A8-AC87-4940-691D-3E8559287DF0}"/>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03B60C48-9931-BAB5-4AAB-3923B4256863}"/>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a:hlinkClick r:id="rId7" action="ppaction://hlinksldjump"/>
              </a:rPr>
              <a:t>Ask about present health issues</a:t>
            </a:r>
            <a:endParaRPr lang="en-CA" sz="2400"/>
          </a:p>
          <a:p>
            <a:pPr marL="0" indent="0">
              <a:buFont typeface="Arial" panose="020B0604020202020204" pitchFamily="34" charset="0"/>
              <a:buNone/>
            </a:pPr>
            <a:r>
              <a:rPr lang="en-CA" sz="2400">
                <a:hlinkClick r:id="rId8" action="ppaction://hlinksldjump"/>
              </a:rPr>
              <a:t>Order a diagnostic test</a:t>
            </a:r>
            <a:endParaRPr lang="en-CA" sz="2400"/>
          </a:p>
        </p:txBody>
      </p:sp>
    </p:spTree>
    <p:extLst>
      <p:ext uri="{BB962C8B-B14F-4D97-AF65-F5344CB8AC3E}">
        <p14:creationId xmlns:p14="http://schemas.microsoft.com/office/powerpoint/2010/main" val="716300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4F989A38-D1D5-939F-7A68-DF0C7B4875F0}"/>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4AABB85-891A-AAA5-F74A-B5B2626A6143}"/>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7676712E-79C0-F998-6165-E36B4655D08B}"/>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With both patient info, symptoms, and tests, John has:</a:t>
            </a:r>
          </a:p>
        </p:txBody>
      </p:sp>
      <p:sp>
        <p:nvSpPr>
          <p:cNvPr id="9" name="TextBox 8">
            <a:extLst>
              <a:ext uri="{FF2B5EF4-FFF2-40B4-BE49-F238E27FC236}">
                <a16:creationId xmlns:a16="http://schemas.microsoft.com/office/drawing/2014/main" id="{1709664E-B04D-A150-B30E-71B711ADB79A}"/>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Esophageal Squamous Cell Carcinoma</a:t>
            </a:r>
            <a:endParaRPr lang="en-US"/>
          </a:p>
        </p:txBody>
      </p:sp>
      <p:sp>
        <p:nvSpPr>
          <p:cNvPr id="11" name="TextBox 10">
            <a:extLst>
              <a:ext uri="{FF2B5EF4-FFF2-40B4-BE49-F238E27FC236}">
                <a16:creationId xmlns:a16="http://schemas.microsoft.com/office/drawing/2014/main" id="{6CA353BA-DBDC-2BDF-8D39-CC770D9316C1}"/>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Esophageal Adenocarcinoma</a:t>
            </a:r>
            <a:endParaRPr lang="en-US"/>
          </a:p>
        </p:txBody>
      </p:sp>
      <p:sp>
        <p:nvSpPr>
          <p:cNvPr id="13" name="TextBox 12">
            <a:extLst>
              <a:ext uri="{FF2B5EF4-FFF2-40B4-BE49-F238E27FC236}">
                <a16:creationId xmlns:a16="http://schemas.microsoft.com/office/drawing/2014/main" id="{AE5994C8-C913-0D33-469C-D87BBC779F71}"/>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Barrett's Esophagus</a:t>
            </a:r>
            <a:endParaRPr lang="en-US"/>
          </a:p>
        </p:txBody>
      </p:sp>
      <p:sp>
        <p:nvSpPr>
          <p:cNvPr id="16" name="TextBox 15">
            <a:extLst>
              <a:ext uri="{FF2B5EF4-FFF2-40B4-BE49-F238E27FC236}">
                <a16:creationId xmlns:a16="http://schemas.microsoft.com/office/drawing/2014/main" id="{9E27D3F6-ECD8-B7C3-6ABA-4DD4165B7021}"/>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Back to Diagnostic Tests</a:t>
            </a:r>
            <a:endParaRPr lang="en-US"/>
          </a:p>
        </p:txBody>
      </p:sp>
      <p:sp>
        <p:nvSpPr>
          <p:cNvPr id="4" name="Rectangle: Rounded Corners 3">
            <a:extLst>
              <a:ext uri="{FF2B5EF4-FFF2-40B4-BE49-F238E27FC236}">
                <a16:creationId xmlns:a16="http://schemas.microsoft.com/office/drawing/2014/main" id="{D3D99548-04B1-CF03-13DB-734792E08F4B}"/>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399454357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2104B-ECC0-AA26-AEEC-0D1D1A0CBD1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D030FA2-E2E5-A6E8-A1E0-841E054B60DA}"/>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pic>
        <p:nvPicPr>
          <p:cNvPr id="2" name="Picture 1">
            <a:extLst>
              <a:ext uri="{FF2B5EF4-FFF2-40B4-BE49-F238E27FC236}">
                <a16:creationId xmlns:a16="http://schemas.microsoft.com/office/drawing/2014/main" id="{75D0BE30-052E-1957-04AE-B3C7306C5E8D}"/>
              </a:ext>
            </a:extLst>
          </p:cNvPr>
          <p:cNvPicPr>
            <a:picLocks noChangeAspect="1"/>
          </p:cNvPicPr>
          <p:nvPr/>
        </p:nvPicPr>
        <p:blipFill>
          <a:blip r:embed="rId4">
            <a:extLst>
              <a:ext uri="{28A0092B-C50C-407E-A947-70E740481C1C}">
                <a14:useLocalDpi xmlns:a14="http://schemas.microsoft.com/office/drawing/2010/main" val="0"/>
              </a:ext>
            </a:extLst>
          </a:blip>
          <a:srcRect t="6732" r="80238" b="16335"/>
          <a:stretch>
            <a:fillRect/>
          </a:stretch>
        </p:blipFill>
        <p:spPr>
          <a:xfrm flipH="1">
            <a:off x="8437399" y="516992"/>
            <a:ext cx="2917587" cy="6195481"/>
          </a:xfrm>
          <a:prstGeom prst="rect">
            <a:avLst/>
          </a:prstGeom>
        </p:spPr>
      </p:pic>
      <p:sp>
        <p:nvSpPr>
          <p:cNvPr id="16" name="Content Placeholder 2">
            <a:extLst>
              <a:ext uri="{FF2B5EF4-FFF2-40B4-BE49-F238E27FC236}">
                <a16:creationId xmlns:a16="http://schemas.microsoft.com/office/drawing/2014/main" id="{2BAFF5B3-B7DF-5063-3213-971A019AFDD9}"/>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BC33051B-A004-7D2D-4EB3-63754C8877BA}"/>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AD82AD7F-40EC-4B24-2E0C-B48DBC545221}"/>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7" name="Rectangle: Rounded Corners 6">
            <a:extLst>
              <a:ext uri="{FF2B5EF4-FFF2-40B4-BE49-F238E27FC236}">
                <a16:creationId xmlns:a16="http://schemas.microsoft.com/office/drawing/2014/main" id="{DFAFC74F-38B6-B6C5-782C-6E1B0F9749B6}"/>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27ABEA05-D85A-101D-8260-01A09A65D1C1}"/>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Well doctor, I often feel like something is being </a:t>
            </a:r>
            <a:r>
              <a:rPr lang="en-US" sz="2400" b="1"/>
              <a:t>obstructed</a:t>
            </a:r>
            <a:r>
              <a:rPr lang="en-US" sz="2400"/>
              <a:t>. I have a lot of </a:t>
            </a:r>
            <a:r>
              <a:rPr lang="en-US" sz="2400" b="1"/>
              <a:t>constipation</a:t>
            </a:r>
            <a:r>
              <a:rPr lang="en-US" sz="2400"/>
              <a:t> these days, and cramping pain. My </a:t>
            </a:r>
            <a:r>
              <a:rPr lang="en-US" sz="2400" b="1"/>
              <a:t>stool is solid and looks pencil thin</a:t>
            </a:r>
            <a:r>
              <a:rPr lang="en-US" sz="2400"/>
              <a:t>. I also see </a:t>
            </a:r>
            <a:r>
              <a:rPr lang="en-US" sz="2400" b="1"/>
              <a:t>bright red blood</a:t>
            </a:r>
            <a:r>
              <a:rPr lang="en-US" sz="2400"/>
              <a:t> too. My </a:t>
            </a:r>
            <a:r>
              <a:rPr lang="en-US" sz="2400" b="1"/>
              <a:t>bowel habits</a:t>
            </a:r>
            <a:r>
              <a:rPr lang="en-US" sz="2400"/>
              <a:t> have changed.</a:t>
            </a:r>
            <a:endParaRPr lang="en-CA" sz="3200" b="1"/>
          </a:p>
        </p:txBody>
      </p:sp>
      <p:sp>
        <p:nvSpPr>
          <p:cNvPr id="11" name="Rectangle: Rounded Corners 10">
            <a:extLst>
              <a:ext uri="{FF2B5EF4-FFF2-40B4-BE49-F238E27FC236}">
                <a16:creationId xmlns:a16="http://schemas.microsoft.com/office/drawing/2014/main" id="{9AB01FA3-9203-AD17-5989-33021819A0D2}"/>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53022126-E751-D300-CB15-CBE2D5146D34}"/>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a:t>Ms. Marg</a:t>
            </a:r>
          </a:p>
        </p:txBody>
      </p:sp>
      <p:sp>
        <p:nvSpPr>
          <p:cNvPr id="17" name="Rectangle 16">
            <a:hlinkClick r:id="rId5" action="ppaction://hlinksldjump"/>
            <a:extLst>
              <a:ext uri="{FF2B5EF4-FFF2-40B4-BE49-F238E27FC236}">
                <a16:creationId xmlns:a16="http://schemas.microsoft.com/office/drawing/2014/main" id="{F6ECD016-9A96-A015-0A45-D557AAE16D5D}"/>
              </a:ext>
            </a:extLst>
          </p:cNvPr>
          <p:cNvSpPr/>
          <p:nvPr/>
        </p:nvSpPr>
        <p:spPr>
          <a:xfrm>
            <a:off x="-4544"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8076960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E3E33-B1ED-C314-E9FF-FAA66CD14F0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432E17D-9881-9776-D912-3523BFE69A42}"/>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A11B971D-295C-484D-B0B8-480B0B25930E}"/>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752B136C-03A3-D7B8-CEE4-E1834B1AA8E7}"/>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1D85953-3012-5F13-2018-779B06A1D2D1}"/>
              </a:ext>
            </a:extLst>
          </p:cNvPr>
          <p:cNvSpPr txBox="1">
            <a:spLocks/>
          </p:cNvSpPr>
          <p:nvPr/>
        </p:nvSpPr>
        <p:spPr>
          <a:xfrm>
            <a:off x="931356" y="4440661"/>
            <a:ext cx="10478172" cy="1373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Hmm, </a:t>
            </a:r>
            <a:r>
              <a:rPr lang="en-CA" sz="2400" b="1"/>
              <a:t>pencil-thin stools</a:t>
            </a:r>
            <a:r>
              <a:rPr lang="en-CA" sz="2400"/>
              <a:t>? If it’s coming out thin, it sounds like something is </a:t>
            </a:r>
            <a:r>
              <a:rPr lang="en-CA" sz="2400" b="1"/>
              <a:t>blocking</a:t>
            </a:r>
            <a:r>
              <a:rPr lang="en-CA" sz="2400"/>
              <a:t> and </a:t>
            </a:r>
            <a:r>
              <a:rPr lang="en-CA" sz="2400" b="1"/>
              <a:t>narrowing the tube</a:t>
            </a:r>
            <a:r>
              <a:rPr lang="en-CA" sz="2400"/>
              <a:t>. If the stool is solid that means the stool went from liquid to solid in the …</a:t>
            </a:r>
          </a:p>
        </p:txBody>
      </p:sp>
      <p:sp>
        <p:nvSpPr>
          <p:cNvPr id="3" name="Content Placeholder 2">
            <a:extLst>
              <a:ext uri="{FF2B5EF4-FFF2-40B4-BE49-F238E27FC236}">
                <a16:creationId xmlns:a16="http://schemas.microsoft.com/office/drawing/2014/main" id="{7DFDC8F0-1C52-6BE8-6373-570CDAE432D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CBADC778-A52C-D8F1-6786-79FE09AEBFD1}"/>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C6EE413B-BB82-D9BD-550E-CA906BEDA562}"/>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4" action="ppaction://hlinksldjump"/>
              </a:rPr>
              <a:t>Cecum and Ascending Colon</a:t>
            </a:r>
            <a:endParaRPr lang="en-CA" sz="2400"/>
          </a:p>
        </p:txBody>
      </p:sp>
      <p:sp>
        <p:nvSpPr>
          <p:cNvPr id="4" name="Content Placeholder 2">
            <a:extLst>
              <a:ext uri="{FF2B5EF4-FFF2-40B4-BE49-F238E27FC236}">
                <a16:creationId xmlns:a16="http://schemas.microsoft.com/office/drawing/2014/main" id="{3FC66C3D-92C5-3581-9390-3C7AB7140249}"/>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5" action="ppaction://hlinksldjump"/>
              </a:rPr>
              <a:t>Sigmoid and Descending Colon</a:t>
            </a:r>
            <a:endParaRPr lang="en-CA" sz="2400"/>
          </a:p>
        </p:txBody>
      </p:sp>
      <p:pic>
        <p:nvPicPr>
          <p:cNvPr id="1026" name="Picture 2" descr="Large intestine parts are (from left) cecum, ascending colon, transverse colon, descending colon, sigmoid colon and rectum">
            <a:extLst>
              <a:ext uri="{FF2B5EF4-FFF2-40B4-BE49-F238E27FC236}">
                <a16:creationId xmlns:a16="http://schemas.microsoft.com/office/drawing/2014/main" id="{EF4DA906-634E-D110-9A61-C61ED9839D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610" y="349225"/>
            <a:ext cx="3197664" cy="3552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79641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DB7C1-B6B5-E856-B1C4-EA615982ADA3}"/>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0217DA5-34EE-AF7F-2432-F5A38B0E6833}"/>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0B5E43DD-66CD-3214-3C1A-3ED66369022F}"/>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CE083AD7-C0DE-6038-17B6-A564A192E275}"/>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BFBDB45C-C8B5-A5F1-17EF-59AD7ED7294B}"/>
              </a:ext>
            </a:extLst>
          </p:cNvPr>
          <p:cNvSpPr txBox="1">
            <a:spLocks/>
          </p:cNvSpPr>
          <p:nvPr/>
        </p:nvSpPr>
        <p:spPr>
          <a:xfrm>
            <a:off x="931356" y="4440661"/>
            <a:ext cx="10478172" cy="1373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 don’t think it’s here. The stool should still be </a:t>
            </a:r>
            <a:r>
              <a:rPr lang="en-CA" sz="2400" b="1"/>
              <a:t>liquid</a:t>
            </a:r>
            <a:r>
              <a:rPr lang="en-CA" sz="2400"/>
              <a:t> in the </a:t>
            </a:r>
            <a:r>
              <a:rPr lang="en-CA" sz="2400" b="1"/>
              <a:t>cecum and ascending colon</a:t>
            </a:r>
            <a:r>
              <a:rPr lang="en-CA" sz="2400"/>
              <a:t>.</a:t>
            </a:r>
            <a:r>
              <a:rPr lang="en-CA" sz="2400" baseline="30000"/>
              <a:t>7,24</a:t>
            </a:r>
          </a:p>
        </p:txBody>
      </p:sp>
      <p:sp>
        <p:nvSpPr>
          <p:cNvPr id="3" name="Content Placeholder 2">
            <a:extLst>
              <a:ext uri="{FF2B5EF4-FFF2-40B4-BE49-F238E27FC236}">
                <a16:creationId xmlns:a16="http://schemas.microsoft.com/office/drawing/2014/main" id="{1BC3CDFA-C699-A878-6A15-DC53E90CA7A7}"/>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506FB8A8-FFAF-4537-2995-04B6097827C9}"/>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0113EF35-2667-3565-85FF-578360147062}"/>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63C3C19F-55DA-3766-8391-CB3834C3B0B9}"/>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9" name="Rectangle 8">
            <a:hlinkClick r:id="rId4" action="ppaction://hlinksldjump"/>
            <a:extLst>
              <a:ext uri="{FF2B5EF4-FFF2-40B4-BE49-F238E27FC236}">
                <a16:creationId xmlns:a16="http://schemas.microsoft.com/office/drawing/2014/main" id="{FFA1CEA3-FF69-D9D8-AA8C-AB54BB27BA43}"/>
              </a:ext>
            </a:extLst>
          </p:cNvPr>
          <p:cNvSpPr/>
          <p:nvPr/>
        </p:nvSpPr>
        <p:spPr>
          <a:xfrm>
            <a:off x="0" y="-160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050" name="Picture 2" descr="Large intestine parts are (from left) cecum, ascending colon, transverse colon, descending colon, sigmoid colon and rectum">
            <a:extLst>
              <a:ext uri="{FF2B5EF4-FFF2-40B4-BE49-F238E27FC236}">
                <a16:creationId xmlns:a16="http://schemas.microsoft.com/office/drawing/2014/main" id="{2BC3E0B9-69A2-20A2-C8EA-2E7F24C80B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7108" y="156033"/>
            <a:ext cx="3357784" cy="3730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94374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3D5CA-E155-A2C2-19E5-59E1376BD54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8DD67DB-EBCE-83D8-357D-3243DD23583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94C0284B-9605-1054-B67B-83915F8AB2BD}"/>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AAD72DBE-F112-9432-0FC1-A0A8F275F02B}"/>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6610F57A-CE7E-4378-4479-4F256EE2414A}"/>
              </a:ext>
            </a:extLst>
          </p:cNvPr>
          <p:cNvSpPr txBox="1">
            <a:spLocks/>
          </p:cNvSpPr>
          <p:nvPr/>
        </p:nvSpPr>
        <p:spPr>
          <a:xfrm>
            <a:off x="931356" y="4440661"/>
            <a:ext cx="10478172" cy="1373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Yes, when the waste reaches the </a:t>
            </a:r>
            <a:r>
              <a:rPr lang="en-CA" sz="2400" b="1"/>
              <a:t>sigmoid and descending colon</a:t>
            </a:r>
            <a:r>
              <a:rPr lang="en-CA" sz="2400"/>
              <a:t>, the body has </a:t>
            </a:r>
            <a:r>
              <a:rPr lang="en-CA" sz="2400" b="1"/>
              <a:t>absorbed most of the water </a:t>
            </a:r>
            <a:r>
              <a:rPr lang="en-CA" sz="2400"/>
              <a:t>leaving it in a </a:t>
            </a:r>
            <a:r>
              <a:rPr lang="en-CA" sz="2400" b="1"/>
              <a:t>solid form</a:t>
            </a:r>
            <a:r>
              <a:rPr lang="en-CA" sz="2400"/>
              <a:t>.</a:t>
            </a:r>
            <a:r>
              <a:rPr lang="en-CA" sz="2400" baseline="30000"/>
              <a:t>7,24</a:t>
            </a:r>
            <a:endParaRPr lang="en-CA" sz="2400"/>
          </a:p>
        </p:txBody>
      </p:sp>
      <p:sp>
        <p:nvSpPr>
          <p:cNvPr id="3" name="Content Placeholder 2">
            <a:extLst>
              <a:ext uri="{FF2B5EF4-FFF2-40B4-BE49-F238E27FC236}">
                <a16:creationId xmlns:a16="http://schemas.microsoft.com/office/drawing/2014/main" id="{CD32BA96-96D7-30B7-574C-FC16A3BA262C}"/>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125FC31F-B7D7-61BE-7CDA-D0864CDF38ED}"/>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BE87336F-FAE8-D354-2B89-EF8E8E60061D}"/>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30D8A3CD-3657-A4BC-1F42-A58E42B4A295}"/>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9" name="Rectangle 8">
            <a:hlinkClick r:id="rId4" action="ppaction://hlinksldjump"/>
            <a:extLst>
              <a:ext uri="{FF2B5EF4-FFF2-40B4-BE49-F238E27FC236}">
                <a16:creationId xmlns:a16="http://schemas.microsoft.com/office/drawing/2014/main" id="{1CE308A5-BEF5-EFAC-F96E-D3353FFF673E}"/>
              </a:ext>
            </a:extLst>
          </p:cNvPr>
          <p:cNvSpPr/>
          <p:nvPr/>
        </p:nvSpPr>
        <p:spPr>
          <a:xfrm>
            <a:off x="-39630" y="-22"/>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074" name="Picture 2" descr="Large intestine parts are (from left) cecum, ascending colon, transverse colon, descending colon, sigmoid colon and rectum">
            <a:extLst>
              <a:ext uri="{FF2B5EF4-FFF2-40B4-BE49-F238E27FC236}">
                <a16:creationId xmlns:a16="http://schemas.microsoft.com/office/drawing/2014/main" id="{55398324-9668-FA1F-7B5F-26A4E81F7C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7826" y="284003"/>
            <a:ext cx="3355835" cy="3728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89765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BA916-FCE6-E7F7-B081-1D0ED9BB205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8C87B88-EAF4-956C-B247-5F30FE5A7C8A}"/>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46EA314C-6B56-DBA8-ED2F-5D63B3791F5F}"/>
              </a:ext>
            </a:extLst>
          </p:cNvPr>
          <p:cNvSpPr txBox="1">
            <a:spLocks/>
          </p:cNvSpPr>
          <p:nvPr/>
        </p:nvSpPr>
        <p:spPr>
          <a:xfrm>
            <a:off x="1069573" y="108343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21" name="Rectangle: Rounded Corners 20">
            <a:extLst>
              <a:ext uri="{FF2B5EF4-FFF2-40B4-BE49-F238E27FC236}">
                <a16:creationId xmlns:a16="http://schemas.microsoft.com/office/drawing/2014/main" id="{58FD2E5F-8828-5274-E1AD-5A6E7BB30A5F}"/>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22" name="Content Placeholder 2">
            <a:extLst>
              <a:ext uri="{FF2B5EF4-FFF2-40B4-BE49-F238E27FC236}">
                <a16:creationId xmlns:a16="http://schemas.microsoft.com/office/drawing/2014/main" id="{7BBE474B-D231-1F06-BB61-34D4DD13B769}"/>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a:t>Ms. Marg</a:t>
            </a:r>
          </a:p>
        </p:txBody>
      </p:sp>
      <p:pic>
        <p:nvPicPr>
          <p:cNvPr id="27" name="Picture 26">
            <a:extLst>
              <a:ext uri="{FF2B5EF4-FFF2-40B4-BE49-F238E27FC236}">
                <a16:creationId xmlns:a16="http://schemas.microsoft.com/office/drawing/2014/main" id="{74EA66EE-078B-A8DB-0273-9B4C6F4D4D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898708" y="1578909"/>
            <a:ext cx="2462121" cy="3077651"/>
          </a:xfrm>
          <a:prstGeom prst="rect">
            <a:avLst/>
          </a:prstGeom>
        </p:spPr>
      </p:pic>
      <p:pic>
        <p:nvPicPr>
          <p:cNvPr id="29" name="Picture 28">
            <a:extLst>
              <a:ext uri="{FF2B5EF4-FFF2-40B4-BE49-F238E27FC236}">
                <a16:creationId xmlns:a16="http://schemas.microsoft.com/office/drawing/2014/main" id="{EF263289-15F1-6AE2-7524-C517D018E6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1516" y="1830122"/>
            <a:ext cx="1837192" cy="2296490"/>
          </a:xfrm>
          <a:prstGeom prst="rect">
            <a:avLst/>
          </a:prstGeom>
        </p:spPr>
      </p:pic>
      <p:sp>
        <p:nvSpPr>
          <p:cNvPr id="6" name="Rectangle 5">
            <a:hlinkClick r:id="rId6" action="ppaction://hlinksldjump"/>
            <a:extLst>
              <a:ext uri="{FF2B5EF4-FFF2-40B4-BE49-F238E27FC236}">
                <a16:creationId xmlns:a16="http://schemas.microsoft.com/office/drawing/2014/main" id="{1976B26B-F9DE-55EB-1B90-9F3F5D5EABB4}"/>
              </a:ext>
            </a:extLst>
          </p:cNvPr>
          <p:cNvSpPr/>
          <p:nvPr/>
        </p:nvSpPr>
        <p:spPr>
          <a:xfrm>
            <a:off x="-1890" y="-22"/>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Picture 2">
            <a:extLst>
              <a:ext uri="{FF2B5EF4-FFF2-40B4-BE49-F238E27FC236}">
                <a16:creationId xmlns:a16="http://schemas.microsoft.com/office/drawing/2014/main" id="{A6B5D1B0-9B4A-EC08-6322-944B04978B24}"/>
              </a:ext>
            </a:extLst>
          </p:cNvPr>
          <p:cNvPicPr>
            <a:picLocks noChangeAspect="1"/>
          </p:cNvPicPr>
          <p:nvPr/>
        </p:nvPicPr>
        <p:blipFill>
          <a:blip r:embed="rId7">
            <a:extLst>
              <a:ext uri="{28A0092B-C50C-407E-A947-70E740481C1C}">
                <a14:useLocalDpi xmlns:a14="http://schemas.microsoft.com/office/drawing/2010/main" val="0"/>
              </a:ext>
            </a:extLst>
          </a:blip>
          <a:srcRect t="6732" r="80238" b="16335"/>
          <a:stretch>
            <a:fillRect/>
          </a:stretch>
        </p:blipFill>
        <p:spPr>
          <a:xfrm flipH="1">
            <a:off x="8437399" y="516992"/>
            <a:ext cx="2917587" cy="6195481"/>
          </a:xfrm>
          <a:prstGeom prst="rect">
            <a:avLst/>
          </a:prstGeom>
        </p:spPr>
      </p:pic>
      <p:sp>
        <p:nvSpPr>
          <p:cNvPr id="19" name="Rectangle: Rounded Corners 18">
            <a:extLst>
              <a:ext uri="{FF2B5EF4-FFF2-40B4-BE49-F238E27FC236}">
                <a16:creationId xmlns:a16="http://schemas.microsoft.com/office/drawing/2014/main" id="{2C99C833-7814-4040-04F8-303AFBB93031}"/>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20" name="Content Placeholder 2">
            <a:extLst>
              <a:ext uri="{FF2B5EF4-FFF2-40B4-BE49-F238E27FC236}">
                <a16:creationId xmlns:a16="http://schemas.microsoft.com/office/drawing/2014/main" id="{C6DEE297-18A1-EC37-E03B-8F023309EBAB}"/>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For dinner I often have a lot of </a:t>
            </a:r>
            <a:r>
              <a:rPr lang="en-US" sz="2400" b="1"/>
              <a:t>carbs</a:t>
            </a:r>
            <a:r>
              <a:rPr lang="en-US" sz="2400"/>
              <a:t>. I munch on a lot of </a:t>
            </a:r>
            <a:r>
              <a:rPr lang="en-US" sz="2400" b="1"/>
              <a:t>chips</a:t>
            </a:r>
            <a:r>
              <a:rPr lang="en-US" sz="2400"/>
              <a:t> and </a:t>
            </a:r>
            <a:r>
              <a:rPr lang="en-US" sz="2400" b="1"/>
              <a:t>fries</a:t>
            </a:r>
            <a:r>
              <a:rPr lang="en-US" sz="2400"/>
              <a:t> too. I’m a big </a:t>
            </a:r>
            <a:r>
              <a:rPr lang="en-US" sz="2400" b="1"/>
              <a:t>meat-lover</a:t>
            </a:r>
            <a:r>
              <a:rPr lang="en-US" sz="2400"/>
              <a:t> too, I love having BBQ.</a:t>
            </a:r>
            <a:endParaRPr lang="en-CA" sz="3200" b="1"/>
          </a:p>
        </p:txBody>
      </p:sp>
    </p:spTree>
    <p:extLst>
      <p:ext uri="{BB962C8B-B14F-4D97-AF65-F5344CB8AC3E}">
        <p14:creationId xmlns:p14="http://schemas.microsoft.com/office/powerpoint/2010/main" val="33411052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B704F-6B93-230B-1BE6-073CD98D1F4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86AF278-1632-C998-51E8-F5728E97A13D}"/>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27DB27FC-9500-D59F-5782-3F506F6FB00D}"/>
              </a:ext>
            </a:extLst>
          </p:cNvPr>
          <p:cNvSpPr txBox="1">
            <a:spLocks/>
          </p:cNvSpPr>
          <p:nvPr/>
        </p:nvSpPr>
        <p:spPr>
          <a:xfrm>
            <a:off x="794019" y="807659"/>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11" name="Rectangle: Rounded Corners 10">
            <a:extLst>
              <a:ext uri="{FF2B5EF4-FFF2-40B4-BE49-F238E27FC236}">
                <a16:creationId xmlns:a16="http://schemas.microsoft.com/office/drawing/2014/main" id="{25270442-8DEE-0292-51BF-6CEE373A089E}"/>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28FEA712-0D41-6233-1153-7741776EFDB0}"/>
              </a:ext>
            </a:extLst>
          </p:cNvPr>
          <p:cNvSpPr txBox="1">
            <a:spLocks/>
          </p:cNvSpPr>
          <p:nvPr/>
        </p:nvSpPr>
        <p:spPr>
          <a:xfrm>
            <a:off x="858545" y="4447017"/>
            <a:ext cx="10616707" cy="19537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Try to </a:t>
            </a:r>
            <a:r>
              <a:rPr lang="en-US" sz="2400" b="1"/>
              <a:t>reduce your consumption of meat at high temperatures </a:t>
            </a:r>
            <a:r>
              <a:rPr lang="en-US" sz="2400"/>
              <a:t>as it can have </a:t>
            </a:r>
            <a:r>
              <a:rPr lang="en-US" sz="2400" b="1"/>
              <a:t>carcinogens</a:t>
            </a:r>
            <a:r>
              <a:rPr lang="en-US" sz="2400"/>
              <a:t>. Including </a:t>
            </a:r>
            <a:r>
              <a:rPr lang="en-US" sz="2400" b="1"/>
              <a:t>more fiber </a:t>
            </a:r>
            <a:r>
              <a:rPr lang="en-US" sz="2400"/>
              <a:t>in your diet through eating vegetables can protect you.</a:t>
            </a:r>
            <a:r>
              <a:rPr lang="en-US" sz="2400" b="1"/>
              <a:t> Increased carb, fat, and low fiber intake increases risk to gastrointestinal diseases</a:t>
            </a:r>
            <a:r>
              <a:rPr lang="en-US" sz="2400"/>
              <a:t>.</a:t>
            </a:r>
            <a:r>
              <a:rPr lang="en-CA" sz="3200" baseline="30000"/>
              <a:t>7</a:t>
            </a:r>
            <a:endParaRPr lang="en-CA" sz="3200" b="1"/>
          </a:p>
        </p:txBody>
      </p:sp>
      <p:sp>
        <p:nvSpPr>
          <p:cNvPr id="13" name="Rectangle: Rounded Corners 12">
            <a:extLst>
              <a:ext uri="{FF2B5EF4-FFF2-40B4-BE49-F238E27FC236}">
                <a16:creationId xmlns:a16="http://schemas.microsoft.com/office/drawing/2014/main" id="{D19F0D9C-63F8-966B-1ED6-05E70A3B8D0A}"/>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5" name="Content Placeholder 2">
            <a:extLst>
              <a:ext uri="{FF2B5EF4-FFF2-40B4-BE49-F238E27FC236}">
                <a16:creationId xmlns:a16="http://schemas.microsoft.com/office/drawing/2014/main" id="{2E08EF4F-3BC3-483F-A6FF-384F3AB55091}"/>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7" name="Rectangle 6">
            <a:hlinkClick r:id="rId4" action="ppaction://hlinksldjump"/>
            <a:extLst>
              <a:ext uri="{FF2B5EF4-FFF2-40B4-BE49-F238E27FC236}">
                <a16:creationId xmlns:a16="http://schemas.microsoft.com/office/drawing/2014/main" id="{AFCF0FDE-5635-44D3-CEE6-64B805EC7833}"/>
              </a:ext>
            </a:extLst>
          </p:cNvPr>
          <p:cNvSpPr/>
          <p:nvPr/>
        </p:nvSpPr>
        <p:spPr>
          <a:xfrm>
            <a:off x="-1890"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9203388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425BA-6BD2-68B1-AFA2-923AD44BE9D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1F7AC6F-C16E-CD83-579A-3909518CC0C5}"/>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087587BC-2FD7-DEAA-0B20-E98F310E286A}"/>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sp>
        <p:nvSpPr>
          <p:cNvPr id="13" name="Rectangle: Rounded Corners 12">
            <a:extLst>
              <a:ext uri="{FF2B5EF4-FFF2-40B4-BE49-F238E27FC236}">
                <a16:creationId xmlns:a16="http://schemas.microsoft.com/office/drawing/2014/main" id="{77371A01-501A-B760-7320-C0AA39E68B09}"/>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5" name="Content Placeholder 2">
            <a:extLst>
              <a:ext uri="{FF2B5EF4-FFF2-40B4-BE49-F238E27FC236}">
                <a16:creationId xmlns:a16="http://schemas.microsoft.com/office/drawing/2014/main" id="{28D2C43A-5697-54F2-7919-D8BFE56CFDB5}"/>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a:t>Ms. Marg</a:t>
            </a:r>
          </a:p>
        </p:txBody>
      </p:sp>
      <p:sp>
        <p:nvSpPr>
          <p:cNvPr id="7" name="Rectangle 6">
            <a:hlinkClick r:id="rId4" action="ppaction://hlinksldjump"/>
            <a:extLst>
              <a:ext uri="{FF2B5EF4-FFF2-40B4-BE49-F238E27FC236}">
                <a16:creationId xmlns:a16="http://schemas.microsoft.com/office/drawing/2014/main" id="{61BC8DC8-EDA9-1039-0EAF-CDB1F42AD82E}"/>
              </a:ext>
            </a:extLst>
          </p:cNvPr>
          <p:cNvSpPr/>
          <p:nvPr/>
        </p:nvSpPr>
        <p:spPr>
          <a:xfrm>
            <a:off x="4637"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a:extLst>
              <a:ext uri="{FF2B5EF4-FFF2-40B4-BE49-F238E27FC236}">
                <a16:creationId xmlns:a16="http://schemas.microsoft.com/office/drawing/2014/main" id="{CD7FC09B-5906-E75E-08AD-EFD47C82B5C0}"/>
              </a:ext>
            </a:extLst>
          </p:cNvPr>
          <p:cNvPicPr>
            <a:picLocks noChangeAspect="1"/>
          </p:cNvPicPr>
          <p:nvPr/>
        </p:nvPicPr>
        <p:blipFill>
          <a:blip r:embed="rId5">
            <a:extLst>
              <a:ext uri="{28A0092B-C50C-407E-A947-70E740481C1C}">
                <a14:useLocalDpi xmlns:a14="http://schemas.microsoft.com/office/drawing/2010/main" val="0"/>
              </a:ext>
            </a:extLst>
          </a:blip>
          <a:srcRect t="6732" r="80238" b="16335"/>
          <a:stretch>
            <a:fillRect/>
          </a:stretch>
        </p:blipFill>
        <p:spPr>
          <a:xfrm flipH="1">
            <a:off x="8437399" y="516992"/>
            <a:ext cx="2917587" cy="6195481"/>
          </a:xfrm>
          <a:prstGeom prst="rect">
            <a:avLst/>
          </a:prstGeom>
        </p:spPr>
      </p:pic>
      <p:sp>
        <p:nvSpPr>
          <p:cNvPr id="11" name="Rectangle: Rounded Corners 10">
            <a:extLst>
              <a:ext uri="{FF2B5EF4-FFF2-40B4-BE49-F238E27FC236}">
                <a16:creationId xmlns:a16="http://schemas.microsoft.com/office/drawing/2014/main" id="{D279BB74-4635-BB80-2C4F-8D37A29BFC5E}"/>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DA3457B3-B17B-E790-87ED-A59AEDF90D6E}"/>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I’m quite the </a:t>
            </a:r>
            <a:r>
              <a:rPr lang="en-US" sz="2400" b="1"/>
              <a:t>couch potato</a:t>
            </a:r>
            <a:r>
              <a:rPr lang="en-US" sz="2400"/>
              <a:t>, after I get home from work, I plop myself in front of the TV. It’s been a while since I’ve exercised.</a:t>
            </a:r>
          </a:p>
        </p:txBody>
      </p:sp>
    </p:spTree>
    <p:extLst>
      <p:ext uri="{BB962C8B-B14F-4D97-AF65-F5344CB8AC3E}">
        <p14:creationId xmlns:p14="http://schemas.microsoft.com/office/powerpoint/2010/main" val="249737669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BB5AA-A619-CD91-769A-0A921A6859C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311B0B2-076B-874E-793D-EF47AC0C621F}"/>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290FC59C-2B12-81F3-3210-6AE01A670E96}"/>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6E146B76-83B0-778B-E45D-BE9F44611217}"/>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E960DD31-1E39-615F-ED29-DB9A6E8E5336}"/>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Exercising everyday is important for bowel movement, you can try and go on walks in the future. A </a:t>
            </a:r>
            <a:r>
              <a:rPr lang="en-US" sz="2400" b="1"/>
              <a:t>sedentary lifestyle can increase your risk</a:t>
            </a:r>
            <a:r>
              <a:rPr lang="en-US" sz="2400"/>
              <a:t>.</a:t>
            </a:r>
            <a:r>
              <a:rPr lang="en-CA" sz="3200" baseline="30000"/>
              <a:t>7</a:t>
            </a:r>
            <a:endParaRPr lang="en-CA" sz="3200" b="1"/>
          </a:p>
        </p:txBody>
      </p:sp>
      <p:sp>
        <p:nvSpPr>
          <p:cNvPr id="11" name="Rectangle: Rounded Corners 10">
            <a:extLst>
              <a:ext uri="{FF2B5EF4-FFF2-40B4-BE49-F238E27FC236}">
                <a16:creationId xmlns:a16="http://schemas.microsoft.com/office/drawing/2014/main" id="{101FB31E-6136-FEF0-C105-AC71E83617B4}"/>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06C28584-5756-9AEE-B106-B7EF55CBA055}"/>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8" name="Rectangle 7">
            <a:hlinkClick r:id="rId4" action="ppaction://hlinksldjump"/>
            <a:extLst>
              <a:ext uri="{FF2B5EF4-FFF2-40B4-BE49-F238E27FC236}">
                <a16:creationId xmlns:a16="http://schemas.microsoft.com/office/drawing/2014/main" id="{009C43F8-4B45-7CC4-0DA4-89E5CB018961}"/>
              </a:ext>
            </a:extLst>
          </p:cNvPr>
          <p:cNvSpPr/>
          <p:nvPr/>
        </p:nvSpPr>
        <p:spPr>
          <a:xfrm>
            <a:off x="-145600" y="-22"/>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8371656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BBB5-3D57-0A71-36E2-C4AEB257205F}"/>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91947576-D865-D5D3-9ADE-6AF117221A49}"/>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34883561-FCBA-5646-A332-BBFD6027F98E}"/>
              </a:ext>
            </a:extLst>
          </p:cNvPr>
          <p:cNvSpPr txBox="1">
            <a:spLocks/>
          </p:cNvSpPr>
          <p:nvPr/>
        </p:nvSpPr>
        <p:spPr>
          <a:xfrm>
            <a:off x="969351" y="1275016"/>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DDFD7BBA-B33D-60F3-1C69-B0F3FED2DEEB}"/>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4" name="Content Placeholder 2">
            <a:extLst>
              <a:ext uri="{FF2B5EF4-FFF2-40B4-BE49-F238E27FC236}">
                <a16:creationId xmlns:a16="http://schemas.microsoft.com/office/drawing/2014/main" id="{E7AB68DD-0407-79E1-7916-4F4B1F05B860}"/>
              </a:ext>
            </a:extLst>
          </p:cNvPr>
          <p:cNvSpPr txBox="1">
            <a:spLocks/>
          </p:cNvSpPr>
          <p:nvPr/>
        </p:nvSpPr>
        <p:spPr>
          <a:xfrm>
            <a:off x="9308779" y="2623790"/>
            <a:ext cx="1003097" cy="9477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6600">
              <a:solidFill>
                <a:schemeClr val="bg1"/>
              </a:solidFill>
            </a:endParaRPr>
          </a:p>
        </p:txBody>
      </p:sp>
      <p:sp>
        <p:nvSpPr>
          <p:cNvPr id="11" name="Rectangle: Rounded Corners 10">
            <a:extLst>
              <a:ext uri="{FF2B5EF4-FFF2-40B4-BE49-F238E27FC236}">
                <a16:creationId xmlns:a16="http://schemas.microsoft.com/office/drawing/2014/main" id="{B798022E-D18A-0716-B7BA-A2D31BCF3DEE}"/>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C3149841-6F67-78DF-20B0-1C6622BCAF54}"/>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a:t>Ms. Marg</a:t>
            </a:r>
          </a:p>
        </p:txBody>
      </p:sp>
      <p:pic>
        <p:nvPicPr>
          <p:cNvPr id="2" name="Picture 1">
            <a:extLst>
              <a:ext uri="{FF2B5EF4-FFF2-40B4-BE49-F238E27FC236}">
                <a16:creationId xmlns:a16="http://schemas.microsoft.com/office/drawing/2014/main" id="{F0B708FD-9C4E-DEB3-E23E-FA9BE74F64F1}"/>
              </a:ext>
            </a:extLst>
          </p:cNvPr>
          <p:cNvPicPr>
            <a:picLocks noChangeAspect="1"/>
          </p:cNvPicPr>
          <p:nvPr/>
        </p:nvPicPr>
        <p:blipFill>
          <a:blip r:embed="rId4">
            <a:extLst>
              <a:ext uri="{28A0092B-C50C-407E-A947-70E740481C1C}">
                <a14:useLocalDpi xmlns:a14="http://schemas.microsoft.com/office/drawing/2010/main" val="0"/>
              </a:ext>
            </a:extLst>
          </a:blip>
          <a:srcRect t="6732" r="80238" b="16335"/>
          <a:stretch>
            <a:fillRect/>
          </a:stretch>
        </p:blipFill>
        <p:spPr>
          <a:xfrm flipH="1">
            <a:off x="8437399" y="516992"/>
            <a:ext cx="2917587" cy="6195481"/>
          </a:xfrm>
          <a:prstGeom prst="rect">
            <a:avLst/>
          </a:prstGeom>
        </p:spPr>
      </p:pic>
      <p:sp>
        <p:nvSpPr>
          <p:cNvPr id="14" name="Rectangle 13">
            <a:hlinkClick r:id="rId5" action="ppaction://hlinksldjump"/>
            <a:extLst>
              <a:ext uri="{FF2B5EF4-FFF2-40B4-BE49-F238E27FC236}">
                <a16:creationId xmlns:a16="http://schemas.microsoft.com/office/drawing/2014/main" id="{8E434C92-F7D2-9CED-F51C-034D539BC62F}"/>
              </a:ext>
            </a:extLst>
          </p:cNvPr>
          <p:cNvSpPr/>
          <p:nvPr/>
        </p:nvSpPr>
        <p:spPr>
          <a:xfrm>
            <a:off x="-145600" y="-22"/>
            <a:ext cx="12337576" cy="7872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Rounded Corners 6">
            <a:extLst>
              <a:ext uri="{FF2B5EF4-FFF2-40B4-BE49-F238E27FC236}">
                <a16:creationId xmlns:a16="http://schemas.microsoft.com/office/drawing/2014/main" id="{CF2D6A41-0FCC-1473-55E1-6EFB241F08E5}"/>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F74FA049-B463-379B-4C0F-7CDCCC2C7C09}"/>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2400"/>
              <a:t>I have Type 2 </a:t>
            </a:r>
            <a:r>
              <a:rPr lang="da-DK" sz="2400" b="1"/>
              <a:t>diabetes</a:t>
            </a:r>
            <a:r>
              <a:rPr lang="da-DK" sz="2400"/>
              <a:t>.</a:t>
            </a:r>
            <a:endParaRPr lang="en-CA" sz="3200" b="1"/>
          </a:p>
        </p:txBody>
      </p:sp>
    </p:spTree>
    <p:extLst>
      <p:ext uri="{BB962C8B-B14F-4D97-AF65-F5344CB8AC3E}">
        <p14:creationId xmlns:p14="http://schemas.microsoft.com/office/powerpoint/2010/main" val="35521988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C20E-43F6-ACA5-ED0E-A83FB888F28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1D9BA86-5013-9B50-811E-0A16F8FC7E3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5F302FF5-D154-9AA7-6FF6-7B2E820045F0}"/>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630A4886-3387-299D-99DF-91B7359DF0B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ED414F9-E600-9CD3-62AB-4560ADA13432}"/>
              </a:ext>
            </a:extLst>
          </p:cNvPr>
          <p:cNvSpPr txBox="1">
            <a:spLocks/>
          </p:cNvSpPr>
          <p:nvPr/>
        </p:nvSpPr>
        <p:spPr>
          <a:xfrm>
            <a:off x="931356" y="4440661"/>
            <a:ext cx="10478172" cy="1373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Diabetes is another non-modifiable risk factor. </a:t>
            </a:r>
          </a:p>
        </p:txBody>
      </p:sp>
      <p:sp>
        <p:nvSpPr>
          <p:cNvPr id="3" name="Content Placeholder 2">
            <a:extLst>
              <a:ext uri="{FF2B5EF4-FFF2-40B4-BE49-F238E27FC236}">
                <a16:creationId xmlns:a16="http://schemas.microsoft.com/office/drawing/2014/main" id="{1C9AC496-7355-6042-6A09-02DA27748D01}"/>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5EFE2F97-C050-EE97-3FE1-663F8BA92B18}"/>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BC2BD549-05F2-3A39-9B78-52B1438880F0}"/>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C76AA98E-85A6-B22D-DD6A-C4A75E60C5B8}"/>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7" name="Rectangle 6">
            <a:hlinkClick r:id="rId4" action="ppaction://hlinksldjump"/>
            <a:extLst>
              <a:ext uri="{FF2B5EF4-FFF2-40B4-BE49-F238E27FC236}">
                <a16:creationId xmlns:a16="http://schemas.microsoft.com/office/drawing/2014/main" id="{9A1BAF85-073E-4513-8E41-35FE462F132C}"/>
              </a:ext>
            </a:extLst>
          </p:cNvPr>
          <p:cNvSpPr/>
          <p:nvPr/>
        </p:nvSpPr>
        <p:spPr>
          <a:xfrm>
            <a:off x="0" y="-12625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72627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A305271E-2D7C-4F50-B9FC-11C3E750119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E190EBB-035F-FDCC-3A62-6A1B816E39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10" name="Rectangle: Rounded Corners 9">
            <a:extLst>
              <a:ext uri="{FF2B5EF4-FFF2-40B4-BE49-F238E27FC236}">
                <a16:creationId xmlns:a16="http://schemas.microsoft.com/office/drawing/2014/main" id="{85A888B3-FE3F-699E-1BB7-63D642DFD3BA}"/>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5CC31773-6C74-C8A3-C3A9-324D26011D53}"/>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Esophageal Squamous Cell Carcinoma is </a:t>
            </a:r>
            <a:r>
              <a:rPr lang="en-US" sz="2400">
                <a:solidFill>
                  <a:srgbClr val="FF0000"/>
                </a:solidFill>
              </a:rPr>
              <a:t>INCORRECT</a:t>
            </a:r>
            <a:r>
              <a:rPr lang="en-US" sz="2400"/>
              <a:t> </a:t>
            </a:r>
          </a:p>
        </p:txBody>
      </p:sp>
      <p:sp>
        <p:nvSpPr>
          <p:cNvPr id="8" name="Rectangle: Rounded Corners 7">
            <a:extLst>
              <a:ext uri="{FF2B5EF4-FFF2-40B4-BE49-F238E27FC236}">
                <a16:creationId xmlns:a16="http://schemas.microsoft.com/office/drawing/2014/main" id="{9B1F99BE-0DCE-F2BC-35E8-0AC3950E88A7}"/>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9" name="TextBox 8">
            <a:extLst>
              <a:ext uri="{FF2B5EF4-FFF2-40B4-BE49-F238E27FC236}">
                <a16:creationId xmlns:a16="http://schemas.microsoft.com/office/drawing/2014/main" id="{979BC2F5-C2CF-A210-528E-C4F57583741F}"/>
              </a:ext>
            </a:extLst>
          </p:cNvPr>
          <p:cNvSpPr txBox="1"/>
          <p:nvPr/>
        </p:nvSpPr>
        <p:spPr>
          <a:xfrm>
            <a:off x="780142" y="4998701"/>
            <a:ext cx="1018872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Although you are right, it is in the esophagus, there is a very tell-tale sign that our patient does not have esophageal cancer. The symptoms (specifically the chronic condition) and diagnostic tests are quite different in this case. </a:t>
            </a:r>
          </a:p>
          <a:p>
            <a:endParaRPr lang="en-US"/>
          </a:p>
          <a:p>
            <a:r>
              <a:rPr lang="en-US" b="1"/>
              <a:t>Hint</a:t>
            </a:r>
            <a:r>
              <a:rPr lang="en-US"/>
              <a:t>: Re-look at the pathologist and biopsy report</a:t>
            </a:r>
          </a:p>
        </p:txBody>
      </p:sp>
      <p:sp>
        <p:nvSpPr>
          <p:cNvPr id="3" name="Rectangle 2">
            <a:hlinkClick r:id="rId5" action="ppaction://hlinksldjump"/>
            <a:extLst>
              <a:ext uri="{FF2B5EF4-FFF2-40B4-BE49-F238E27FC236}">
                <a16:creationId xmlns:a16="http://schemas.microsoft.com/office/drawing/2014/main" id="{6FF9D6D8-486B-1D34-D62E-0191AE98A3E2}"/>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1260617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7A824-E157-12B8-60EF-D2D32D448CAF}"/>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95AB1D56-1A16-841D-982B-9DF6A39D852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E827F794-27C8-7BE9-F1A7-D28B790AEB37}"/>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sp>
        <p:nvSpPr>
          <p:cNvPr id="5" name="Rectangle: Rounded Corners 4">
            <a:extLst>
              <a:ext uri="{FF2B5EF4-FFF2-40B4-BE49-F238E27FC236}">
                <a16:creationId xmlns:a16="http://schemas.microsoft.com/office/drawing/2014/main" id="{49727542-8505-FF87-CA18-4979456007E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AA7D69AD-FF7E-BEDF-1383-B9E1F6960661}"/>
              </a:ext>
            </a:extLst>
          </p:cNvPr>
          <p:cNvSpPr txBox="1">
            <a:spLocks/>
          </p:cNvSpPr>
          <p:nvPr/>
        </p:nvSpPr>
        <p:spPr>
          <a:xfrm>
            <a:off x="931356" y="4440661"/>
            <a:ext cx="10478172" cy="1911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 need to see what is wrong, what should I investigate?</a:t>
            </a:r>
          </a:p>
          <a:p>
            <a:pPr marL="0" indent="0">
              <a:buNone/>
            </a:pPr>
            <a:r>
              <a:rPr lang="en-CA" sz="2400">
                <a:hlinkClick r:id="rId4" action="ppaction://hlinksldjump"/>
              </a:rPr>
              <a:t>Fecal Occult Blood Test (FOBT)</a:t>
            </a:r>
            <a:endParaRPr lang="en-CA" sz="2400"/>
          </a:p>
          <a:p>
            <a:pPr marL="0" indent="0">
              <a:buNone/>
            </a:pPr>
            <a:r>
              <a:rPr lang="en-CA" sz="2400">
                <a:hlinkClick r:id="rId5" action="ppaction://hlinksldjump"/>
              </a:rPr>
              <a:t>Barium Enema</a:t>
            </a:r>
            <a:endParaRPr lang="en-CA" sz="2400"/>
          </a:p>
          <a:p>
            <a:pPr marL="0" indent="0">
              <a:buNone/>
            </a:pPr>
            <a:r>
              <a:rPr lang="en-CA" sz="2400">
                <a:hlinkClick r:id="rId6" action="ppaction://hlinksldjump"/>
              </a:rPr>
              <a:t>Colonoscopy</a:t>
            </a:r>
            <a:endParaRPr lang="en-CA" sz="2400"/>
          </a:p>
          <a:p>
            <a:pPr marL="0" indent="0">
              <a:buNone/>
            </a:pPr>
            <a:endParaRPr lang="en-CA" sz="2400"/>
          </a:p>
        </p:txBody>
      </p:sp>
      <p:sp>
        <p:nvSpPr>
          <p:cNvPr id="3" name="Content Placeholder 2">
            <a:extLst>
              <a:ext uri="{FF2B5EF4-FFF2-40B4-BE49-F238E27FC236}">
                <a16:creationId xmlns:a16="http://schemas.microsoft.com/office/drawing/2014/main" id="{F5B84CA6-CED3-39EE-248F-E446F5BA2A6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A7AB36EB-B5BC-BD6B-4C1C-E9C8174E78CC}"/>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2DFF0C1E-4F63-D387-B789-C169C607DEC8}"/>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D2A19369-A7B2-C156-6EB5-EE66FA7823E5}"/>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E4C540F6-1EFE-FDEF-AB82-B8AA1ABFE49F}"/>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7" name="Content Placeholder 2">
            <a:extLst>
              <a:ext uri="{FF2B5EF4-FFF2-40B4-BE49-F238E27FC236}">
                <a16:creationId xmlns:a16="http://schemas.microsoft.com/office/drawing/2014/main" id="{5B7AD3D6-87C0-D6BA-65C3-FA16065A069B}"/>
              </a:ext>
            </a:extLst>
          </p:cNvPr>
          <p:cNvSpPr txBox="1">
            <a:spLocks/>
          </p:cNvSpPr>
          <p:nvPr/>
        </p:nvSpPr>
        <p:spPr>
          <a:xfrm>
            <a:off x="5740984" y="4902985"/>
            <a:ext cx="10478172" cy="1911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7" action="ppaction://hlinksldjump"/>
              </a:rPr>
              <a:t>Sigmoidoscopy</a:t>
            </a:r>
            <a:endParaRPr lang="en-CA" sz="2400"/>
          </a:p>
          <a:p>
            <a:pPr marL="0" indent="0">
              <a:buNone/>
            </a:pPr>
            <a:r>
              <a:rPr lang="en-CA" sz="2400">
                <a:hlinkClick r:id="rId8" action="ppaction://hlinksldjump"/>
              </a:rPr>
              <a:t>I am ready to make a diagnosis</a:t>
            </a:r>
            <a:endParaRPr lang="en-CA" sz="2400"/>
          </a:p>
        </p:txBody>
      </p:sp>
    </p:spTree>
    <p:extLst>
      <p:ext uri="{BB962C8B-B14F-4D97-AF65-F5344CB8AC3E}">
        <p14:creationId xmlns:p14="http://schemas.microsoft.com/office/powerpoint/2010/main" val="326277619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17CDA-D83C-26ED-252D-36FEAB59ED5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9DC4F42B-753B-CF39-1AB6-A427A482C279}"/>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36FDD462-BC7B-C0AF-F3E4-1C7FF1E0BBF5}"/>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5BBB99A0-88FD-28EF-A7FB-B123306F37A8}"/>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43593C4-0137-61B5-8B4A-122A673FADBF}"/>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The test for her fecal matter came back </a:t>
            </a:r>
            <a:r>
              <a:rPr lang="en-CA" sz="2400" b="1"/>
              <a:t>positive</a:t>
            </a:r>
            <a:r>
              <a:rPr lang="en-CA" sz="2400"/>
              <a:t>. Occult means hidden so it is usually used to detect </a:t>
            </a:r>
            <a:r>
              <a:rPr lang="en-CA" sz="2400" b="1"/>
              <a:t>hidden bleeding</a:t>
            </a:r>
            <a:r>
              <a:rPr lang="en-CA" sz="2400"/>
              <a:t>. If I already knew she had visible blood in her stool, then there is no need to do this screening. FOBT is used to find the presence of blood in the stool.</a:t>
            </a:r>
            <a:r>
              <a:rPr lang="en-CA" sz="2400" baseline="30000"/>
              <a:t>26</a:t>
            </a:r>
            <a:endParaRPr lang="en-CA" sz="2400"/>
          </a:p>
        </p:txBody>
      </p:sp>
      <p:sp>
        <p:nvSpPr>
          <p:cNvPr id="3" name="Content Placeholder 2">
            <a:extLst>
              <a:ext uri="{FF2B5EF4-FFF2-40B4-BE49-F238E27FC236}">
                <a16:creationId xmlns:a16="http://schemas.microsoft.com/office/drawing/2014/main" id="{4BCA7CF7-E774-B936-CF18-B2BB4B355BC3}"/>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10E06BAC-F4AC-2993-EF4F-0FF8A2D45059}"/>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07D6001C-6B04-C9A3-6BE2-6EAC8BBBBF64}"/>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70E887B0-2B4A-0FB0-D7D0-756F17495F5A}"/>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9D41C438-A18A-94B0-B338-55AAC36E62E5}"/>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00A98B91-41E0-00B1-4A74-C850015B0499}"/>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pSp>
        <p:nvGrpSpPr>
          <p:cNvPr id="22" name="Group 21">
            <a:extLst>
              <a:ext uri="{FF2B5EF4-FFF2-40B4-BE49-F238E27FC236}">
                <a16:creationId xmlns:a16="http://schemas.microsoft.com/office/drawing/2014/main" id="{F0F3DF28-8A33-7CF6-F7E0-7E7813677178}"/>
              </a:ext>
            </a:extLst>
          </p:cNvPr>
          <p:cNvGrpSpPr/>
          <p:nvPr/>
        </p:nvGrpSpPr>
        <p:grpSpPr>
          <a:xfrm>
            <a:off x="3577772" y="1822174"/>
            <a:ext cx="5116286" cy="1545099"/>
            <a:chOff x="3577772" y="1822174"/>
            <a:chExt cx="5116286" cy="1545099"/>
          </a:xfrm>
        </p:grpSpPr>
        <p:sp>
          <p:nvSpPr>
            <p:cNvPr id="9" name="Rectangle 2">
              <a:extLst>
                <a:ext uri="{FF2B5EF4-FFF2-40B4-BE49-F238E27FC236}">
                  <a16:creationId xmlns:a16="http://schemas.microsoft.com/office/drawing/2014/main" id="{49BAD976-A590-75A1-3D66-A08C0FB2ED3E}"/>
                </a:ext>
              </a:extLst>
            </p:cNvPr>
            <p:cNvSpPr>
              <a:spLocks noChangeArrowheads="1"/>
            </p:cNvSpPr>
            <p:nvPr/>
          </p:nvSpPr>
          <p:spPr bwMode="auto">
            <a:xfrm>
              <a:off x="3577772" y="1822174"/>
              <a:ext cx="5116286" cy="15450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sp>
          <p:nvSpPr>
            <p:cNvPr id="14" name="Rectangle 4">
              <a:extLst>
                <a:ext uri="{FF2B5EF4-FFF2-40B4-BE49-F238E27FC236}">
                  <a16:creationId xmlns:a16="http://schemas.microsoft.com/office/drawing/2014/main" id="{2048DA26-7164-016E-6624-EE24CCDDFFE9}"/>
                </a:ext>
              </a:extLst>
            </p:cNvPr>
            <p:cNvSpPr>
              <a:spLocks noChangeArrowheads="1"/>
            </p:cNvSpPr>
            <p:nvPr/>
          </p:nvSpPr>
          <p:spPr bwMode="auto">
            <a:xfrm>
              <a:off x="3577772" y="1908282"/>
              <a:ext cx="511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600" b="1" i="0" u="none" strike="noStrike" cap="none" normalizeH="0" baseline="0">
                <a:ln>
                  <a:noFill/>
                </a:ln>
                <a:solidFill>
                  <a:schemeClr val="tx1"/>
                </a:solidFill>
                <a:effectLst/>
                <a:latin typeface="Lato" panose="020F0502020204030203" pitchFamily="34" charset="0"/>
                <a:cs typeface="Sans Serif Collection" panose="020B050204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800" b="1" i="0" u="none" strike="noStrike" cap="none" normalizeH="0" baseline="0">
                  <a:ln>
                    <a:noFill/>
                  </a:ln>
                  <a:solidFill>
                    <a:schemeClr val="tx1"/>
                  </a:solidFill>
                  <a:effectLst/>
                  <a:latin typeface="Lato" panose="020F0502020204030203" pitchFamily="34" charset="0"/>
                  <a:cs typeface="Sans Serif Collection" panose="020B0502040504020204" pitchFamily="34" charset="0"/>
                </a:rPr>
                <a:t>Clinical Pathology Report</a:t>
              </a:r>
              <a:endParaRPr kumimoji="0" lang="en-CA"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2">
              <a:extLst>
                <a:ext uri="{FF2B5EF4-FFF2-40B4-BE49-F238E27FC236}">
                  <a16:creationId xmlns:a16="http://schemas.microsoft.com/office/drawing/2014/main" id="{D2F37AAD-35D1-3AC0-D2E2-27F1039D1C0E}"/>
                </a:ext>
              </a:extLst>
            </p:cNvPr>
            <p:cNvSpPr>
              <a:spLocks noChangeArrowheads="1"/>
            </p:cNvSpPr>
            <p:nvPr/>
          </p:nvSpPr>
          <p:spPr bwMode="auto">
            <a:xfrm>
              <a:off x="3763154" y="2365396"/>
              <a:ext cx="4731658" cy="4076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sp>
          <p:nvSpPr>
            <p:cNvPr id="17" name="TextBox 16">
              <a:extLst>
                <a:ext uri="{FF2B5EF4-FFF2-40B4-BE49-F238E27FC236}">
                  <a16:creationId xmlns:a16="http://schemas.microsoft.com/office/drawing/2014/main" id="{BDB48A5F-A7DE-EAD4-5637-160F25D5CEFA}"/>
                </a:ext>
              </a:extLst>
            </p:cNvPr>
            <p:cNvSpPr txBox="1"/>
            <p:nvPr/>
          </p:nvSpPr>
          <p:spPr>
            <a:xfrm>
              <a:off x="3837305" y="2431199"/>
              <a:ext cx="1159565" cy="307777"/>
            </a:xfrm>
            <a:prstGeom prst="rect">
              <a:avLst/>
            </a:prstGeom>
            <a:noFill/>
          </p:spPr>
          <p:txBody>
            <a:bodyPr wrap="square" rtlCol="0">
              <a:spAutoFit/>
            </a:bodyPr>
            <a:lstStyle/>
            <a:p>
              <a:r>
                <a:rPr lang="en-CA" altLang="en-US" sz="1400" b="1">
                  <a:latin typeface="Lato" panose="020F0502020204030203" pitchFamily="34" charset="0"/>
                  <a:cs typeface="Sans Serif Collection" panose="020B0502040504020204" pitchFamily="34" charset="0"/>
                </a:rPr>
                <a:t>Test</a:t>
              </a:r>
              <a:endParaRPr lang="en-CA" altLang="en-US" sz="1400"/>
            </a:p>
          </p:txBody>
        </p:sp>
        <p:sp>
          <p:nvSpPr>
            <p:cNvPr id="18" name="TextBox 17">
              <a:extLst>
                <a:ext uri="{FF2B5EF4-FFF2-40B4-BE49-F238E27FC236}">
                  <a16:creationId xmlns:a16="http://schemas.microsoft.com/office/drawing/2014/main" id="{91E05588-3BE2-F4D5-F444-4D4D799889CB}"/>
                </a:ext>
              </a:extLst>
            </p:cNvPr>
            <p:cNvSpPr txBox="1"/>
            <p:nvPr/>
          </p:nvSpPr>
          <p:spPr>
            <a:xfrm>
              <a:off x="7335247" y="2419333"/>
              <a:ext cx="1159565" cy="307777"/>
            </a:xfrm>
            <a:prstGeom prst="rect">
              <a:avLst/>
            </a:prstGeom>
            <a:noFill/>
          </p:spPr>
          <p:txBody>
            <a:bodyPr wrap="square" rtlCol="0">
              <a:spAutoFit/>
            </a:bodyPr>
            <a:lstStyle/>
            <a:p>
              <a:r>
                <a:rPr lang="en-CA" altLang="en-US" sz="1400" b="1">
                  <a:latin typeface="Lato" panose="020F0502020204030203" pitchFamily="34" charset="0"/>
                  <a:cs typeface="Sans Serif Collection" panose="020B0502040504020204" pitchFamily="34" charset="0"/>
                </a:rPr>
                <a:t>Result</a:t>
              </a:r>
              <a:endParaRPr lang="en-CA" altLang="en-US" sz="1400"/>
            </a:p>
          </p:txBody>
        </p:sp>
        <p:sp>
          <p:nvSpPr>
            <p:cNvPr id="19" name="TextBox 18">
              <a:extLst>
                <a:ext uri="{FF2B5EF4-FFF2-40B4-BE49-F238E27FC236}">
                  <a16:creationId xmlns:a16="http://schemas.microsoft.com/office/drawing/2014/main" id="{21BBB082-6766-5508-0967-9518CFF8704E}"/>
                </a:ext>
              </a:extLst>
            </p:cNvPr>
            <p:cNvSpPr txBox="1"/>
            <p:nvPr/>
          </p:nvSpPr>
          <p:spPr>
            <a:xfrm>
              <a:off x="3837305" y="2907525"/>
              <a:ext cx="2074038" cy="307777"/>
            </a:xfrm>
            <a:prstGeom prst="rect">
              <a:avLst/>
            </a:prstGeom>
            <a:noFill/>
          </p:spPr>
          <p:txBody>
            <a:bodyPr wrap="square" rtlCol="0">
              <a:spAutoFit/>
            </a:bodyPr>
            <a:lstStyle/>
            <a:p>
              <a:r>
                <a:rPr lang="en-CA" altLang="en-US" sz="1400">
                  <a:latin typeface="Lato" panose="020F0502020204030203" pitchFamily="34" charset="0"/>
                  <a:cs typeface="Sans Serif Collection" panose="020B0502040504020204" pitchFamily="34" charset="0"/>
                </a:rPr>
                <a:t>Fecal Occult Blood Test</a:t>
              </a:r>
              <a:endParaRPr lang="en-CA" altLang="en-US" sz="1400"/>
            </a:p>
          </p:txBody>
        </p:sp>
        <p:sp>
          <p:nvSpPr>
            <p:cNvPr id="20" name="TextBox 19">
              <a:extLst>
                <a:ext uri="{FF2B5EF4-FFF2-40B4-BE49-F238E27FC236}">
                  <a16:creationId xmlns:a16="http://schemas.microsoft.com/office/drawing/2014/main" id="{84C1A03C-0AD2-5317-E5F4-BD935022056F}"/>
                </a:ext>
              </a:extLst>
            </p:cNvPr>
            <p:cNvSpPr txBox="1"/>
            <p:nvPr/>
          </p:nvSpPr>
          <p:spPr>
            <a:xfrm>
              <a:off x="7335247" y="2907526"/>
              <a:ext cx="1159565" cy="307777"/>
            </a:xfrm>
            <a:prstGeom prst="rect">
              <a:avLst/>
            </a:prstGeom>
            <a:noFill/>
          </p:spPr>
          <p:txBody>
            <a:bodyPr wrap="square" rtlCol="0">
              <a:spAutoFit/>
            </a:bodyPr>
            <a:lstStyle/>
            <a:p>
              <a:r>
                <a:rPr lang="en-CA" altLang="en-US" sz="1400">
                  <a:latin typeface="Lato" panose="020F0502020204030203" pitchFamily="34" charset="0"/>
                  <a:cs typeface="Sans Serif Collection" panose="020B0502040504020204" pitchFamily="34" charset="0"/>
                </a:rPr>
                <a:t>Positive</a:t>
              </a:r>
              <a:endParaRPr lang="en-CA" altLang="en-US" sz="1400"/>
            </a:p>
          </p:txBody>
        </p:sp>
      </p:grpSp>
      <p:sp>
        <p:nvSpPr>
          <p:cNvPr id="7" name="Rectangle 6">
            <a:hlinkClick r:id="rId4" action="ppaction://hlinksldjump"/>
            <a:extLst>
              <a:ext uri="{FF2B5EF4-FFF2-40B4-BE49-F238E27FC236}">
                <a16:creationId xmlns:a16="http://schemas.microsoft.com/office/drawing/2014/main" id="{53B71F8C-F7F3-D3E0-CE7B-8CC74F29748F}"/>
              </a:ext>
            </a:extLst>
          </p:cNvPr>
          <p:cNvSpPr/>
          <p:nvPr/>
        </p:nvSpPr>
        <p:spPr>
          <a:xfrm>
            <a:off x="-72789" y="-8701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1481903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E718B-1000-CA9C-45C1-5A9F40004DD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56DB13B-9B03-803D-BF25-B98BCB6E3BAE}"/>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BA1BDF95-676B-AC58-C774-D1B4E5D9D8F4}"/>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EF167917-AACE-CB3D-D98A-4B146583DFF2}"/>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BF5D6709-ABE8-E7C1-F9E3-52A44ED3EEE1}"/>
              </a:ext>
            </a:extLst>
          </p:cNvPr>
          <p:cNvSpPr txBox="1">
            <a:spLocks/>
          </p:cNvSpPr>
          <p:nvPr/>
        </p:nvSpPr>
        <p:spPr>
          <a:xfrm>
            <a:off x="858545" y="4447018"/>
            <a:ext cx="10616707" cy="18812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Your FOBT came back</a:t>
            </a:r>
            <a:r>
              <a:rPr lang="en-US" sz="2400" b="1"/>
              <a:t> positive</a:t>
            </a:r>
            <a:r>
              <a:rPr lang="en-US" sz="2400"/>
              <a:t>. This indicates that there is </a:t>
            </a:r>
            <a:r>
              <a:rPr lang="en-US" sz="2400" b="1"/>
              <a:t>hidden bleeding</a:t>
            </a:r>
            <a:r>
              <a:rPr lang="en-US" sz="2400"/>
              <a:t>. Other tests will need to be done because of this positive result such as barium enema, colonoscopy and sigmoidoscopy. An FOBT is recommend to be done </a:t>
            </a:r>
            <a:r>
              <a:rPr lang="en-US" sz="2400" b="1"/>
              <a:t>every 2 years </a:t>
            </a:r>
            <a:r>
              <a:rPr lang="en-US" sz="2400"/>
              <a:t>starting at the </a:t>
            </a:r>
            <a:r>
              <a:rPr lang="en-US" sz="2400" b="1"/>
              <a:t>age of 50 </a:t>
            </a:r>
            <a:r>
              <a:rPr lang="en-US" sz="2400"/>
              <a:t>for those without high risk factors such as IBD, hereditary syndromes like Lynch Syndrome and FAP, and family history.</a:t>
            </a:r>
            <a:r>
              <a:rPr lang="en-CA" sz="3200" baseline="30000"/>
              <a:t>7,25</a:t>
            </a:r>
            <a:endParaRPr lang="en-CA" sz="3200"/>
          </a:p>
        </p:txBody>
      </p:sp>
      <p:sp>
        <p:nvSpPr>
          <p:cNvPr id="11" name="Rectangle: Rounded Corners 10">
            <a:extLst>
              <a:ext uri="{FF2B5EF4-FFF2-40B4-BE49-F238E27FC236}">
                <a16:creationId xmlns:a16="http://schemas.microsoft.com/office/drawing/2014/main" id="{D5EEFB56-8492-213D-8CF8-7014B506DAA9}"/>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B46FC3AA-667C-2CD8-CA45-C63F79697B71}"/>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14" name="Rectangle 13">
            <a:hlinkClick r:id="rId4" action="ppaction://hlinksldjump"/>
            <a:extLst>
              <a:ext uri="{FF2B5EF4-FFF2-40B4-BE49-F238E27FC236}">
                <a16:creationId xmlns:a16="http://schemas.microsoft.com/office/drawing/2014/main" id="{E3068606-3DCA-CE9A-ABB3-8A3F07A0AD26}"/>
              </a:ext>
            </a:extLst>
          </p:cNvPr>
          <p:cNvSpPr/>
          <p:nvPr/>
        </p:nvSpPr>
        <p:spPr>
          <a:xfrm>
            <a:off x="-72788"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2347050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FF7D-7661-9BB1-569E-68350501047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6A94851-6799-6331-20EA-C2380FE4A019}"/>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D0DA0ACC-E3F3-B319-3D3B-04E8777AC9B6}"/>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C1FFBB61-8BAD-290C-B416-58CB7D4AAFB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6756237-744F-07B0-A485-6139CC64C0D5}"/>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It shows an </a:t>
            </a:r>
            <a:r>
              <a:rPr lang="en-CA" sz="2400" b="1"/>
              <a:t>“Apple Core” lesion </a:t>
            </a:r>
            <a:r>
              <a:rPr lang="en-CA" sz="2400"/>
              <a:t>in the descending colon, it looks like a half-eaten apple core with a narrower area. The narrowed tube will cause </a:t>
            </a:r>
            <a:r>
              <a:rPr lang="en-CA" sz="2400" b="1"/>
              <a:t>mechanical obstruction </a:t>
            </a:r>
            <a:r>
              <a:rPr lang="en-CA" sz="2400"/>
              <a:t>when stool is passed. Patients will also experience </a:t>
            </a:r>
            <a:r>
              <a:rPr lang="en-CA" sz="2400" b="1"/>
              <a:t>constipation </a:t>
            </a:r>
            <a:r>
              <a:rPr lang="en-CA" sz="2400"/>
              <a:t>and </a:t>
            </a:r>
            <a:r>
              <a:rPr lang="en-CA" sz="2400" b="1"/>
              <a:t>abdominal pain</a:t>
            </a:r>
            <a:r>
              <a:rPr lang="en-CA" sz="2400"/>
              <a:t>.</a:t>
            </a:r>
            <a:r>
              <a:rPr lang="en-CA" sz="2400" baseline="30000"/>
              <a:t> 7,26</a:t>
            </a:r>
            <a:endParaRPr lang="en-CA" sz="2400"/>
          </a:p>
        </p:txBody>
      </p:sp>
      <p:sp>
        <p:nvSpPr>
          <p:cNvPr id="3" name="Content Placeholder 2">
            <a:extLst>
              <a:ext uri="{FF2B5EF4-FFF2-40B4-BE49-F238E27FC236}">
                <a16:creationId xmlns:a16="http://schemas.microsoft.com/office/drawing/2014/main" id="{E026D9F8-BFFF-E145-EBA6-E56C26A2C5C6}"/>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3468B1F5-F97E-B72C-C7EA-720CB0565ECA}"/>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993D16EC-90F1-8E5F-FDAA-BD5470A4004D}"/>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0983DF07-B446-6932-700B-7C3C3F8CF360}"/>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2958564F-BD99-BE13-1971-7F56F5F6E02C}"/>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6BD88A64-49DE-0103-B28E-EDCCE9E61060}"/>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17410" name="Picture 2">
            <a:extLst>
              <a:ext uri="{FF2B5EF4-FFF2-40B4-BE49-F238E27FC236}">
                <a16:creationId xmlns:a16="http://schemas.microsoft.com/office/drawing/2014/main" id="{F8198C23-A0A4-549A-23CE-B8296EF8F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8476" y="406556"/>
            <a:ext cx="4735045" cy="35475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a:extLst>
              <a:ext uri="{FF2B5EF4-FFF2-40B4-BE49-F238E27FC236}">
                <a16:creationId xmlns:a16="http://schemas.microsoft.com/office/drawing/2014/main" id="{10718C2A-BFA8-4B18-761C-2234C09772AE}"/>
              </a:ext>
            </a:extLst>
          </p:cNvPr>
          <p:cNvSpPr/>
          <p:nvPr/>
        </p:nvSpPr>
        <p:spPr>
          <a:xfrm>
            <a:off x="-72790"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3526893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2198A-0128-26E5-AEAD-83FEB4C60F0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330DAAE-A1AA-0FED-1330-457D2BA16EE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C1E54008-DF36-655E-D59F-DF053D130D99}"/>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5F83FD7-060F-38B0-2156-E125F3467F1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F2A65692-F74B-8F80-E3EA-A6B42B098F7F}"/>
              </a:ext>
            </a:extLst>
          </p:cNvPr>
          <p:cNvSpPr txBox="1">
            <a:spLocks/>
          </p:cNvSpPr>
          <p:nvPr/>
        </p:nvSpPr>
        <p:spPr>
          <a:xfrm>
            <a:off x="931356" y="4440661"/>
            <a:ext cx="10478172" cy="196878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This is the most critical test for a definitive diagnosis. There is a </a:t>
            </a:r>
            <a:r>
              <a:rPr lang="en-CA" sz="2400" b="1" dirty="0"/>
              <a:t>circumferential stenosing lesion (“Apple Core” lesion) </a:t>
            </a:r>
            <a:r>
              <a:rPr lang="en-CA" sz="2400" dirty="0"/>
              <a:t>on the </a:t>
            </a:r>
            <a:r>
              <a:rPr lang="en-CA" sz="2400" b="1" dirty="0"/>
              <a:t>sigmoid colon</a:t>
            </a:r>
            <a:r>
              <a:rPr lang="en-CA" sz="2400" dirty="0"/>
              <a:t>.</a:t>
            </a:r>
            <a:r>
              <a:rPr lang="en-CA" sz="2400" baseline="30000" dirty="0"/>
              <a:t>7,27</a:t>
            </a:r>
            <a:r>
              <a:rPr lang="en-CA" sz="2400" dirty="0"/>
              <a:t> It circles the bowel wall like a ring, narrowing the opening. When water is absorbed in the sigmoid and descending colon, the stool becomes solid and when that is</a:t>
            </a:r>
            <a:r>
              <a:rPr lang="en-CA" sz="2400" b="1" dirty="0"/>
              <a:t> squished through the narrower tube</a:t>
            </a:r>
            <a:r>
              <a:rPr lang="en-CA" sz="2400" dirty="0"/>
              <a:t>,</a:t>
            </a:r>
            <a:r>
              <a:rPr lang="en-CA" sz="2400" b="1" dirty="0"/>
              <a:t> </a:t>
            </a:r>
            <a:r>
              <a:rPr lang="en-CA" sz="2400" dirty="0"/>
              <a:t>her stool will be </a:t>
            </a:r>
            <a:r>
              <a:rPr lang="en-CA" sz="2400" b="1" dirty="0"/>
              <a:t>pencil-thin</a:t>
            </a:r>
            <a:r>
              <a:rPr lang="en-CA" sz="2400" dirty="0"/>
              <a:t>. This also leads to </a:t>
            </a:r>
            <a:r>
              <a:rPr lang="en-CA" sz="2400" b="1" dirty="0"/>
              <a:t>mechanical obstruction</a:t>
            </a:r>
            <a:r>
              <a:rPr lang="en-CA" sz="2400" dirty="0"/>
              <a:t>, so she will experience constipation and cramping pain.</a:t>
            </a:r>
            <a:r>
              <a:rPr lang="en-CA" sz="2400" baseline="30000" dirty="0"/>
              <a:t>7,26</a:t>
            </a:r>
            <a:endParaRPr lang="en-CA" sz="2400" dirty="0"/>
          </a:p>
        </p:txBody>
      </p:sp>
      <p:sp>
        <p:nvSpPr>
          <p:cNvPr id="3" name="Content Placeholder 2">
            <a:extLst>
              <a:ext uri="{FF2B5EF4-FFF2-40B4-BE49-F238E27FC236}">
                <a16:creationId xmlns:a16="http://schemas.microsoft.com/office/drawing/2014/main" id="{9EE7CEB1-F5A4-35D4-BBCB-64B242EFF8A7}"/>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0FC4D4ED-7E54-0493-DAAC-E70A28D5E80D}"/>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D82DA96F-7063-7355-FBCA-1C353A606DF1}"/>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AC533DF2-B9EC-889B-E611-242818179308}"/>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87FB18B2-F4AF-7DA3-C8DF-46E757C4E191}"/>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94E2EBD4-94B1-C9E1-8379-9A7F52CB9766}"/>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23" name="Picture 22">
            <a:extLst>
              <a:ext uri="{FF2B5EF4-FFF2-40B4-BE49-F238E27FC236}">
                <a16:creationId xmlns:a16="http://schemas.microsoft.com/office/drawing/2014/main" id="{A199AE0C-E5DC-52AA-287B-C9CF70DAA4A7}"/>
              </a:ext>
            </a:extLst>
          </p:cNvPr>
          <p:cNvPicPr>
            <a:picLocks noChangeAspect="1"/>
          </p:cNvPicPr>
          <p:nvPr/>
        </p:nvPicPr>
        <p:blipFill>
          <a:blip r:embed="rId4"/>
          <a:stretch>
            <a:fillRect/>
          </a:stretch>
        </p:blipFill>
        <p:spPr>
          <a:xfrm>
            <a:off x="3147782" y="448554"/>
            <a:ext cx="2181529" cy="3277057"/>
          </a:xfrm>
          <a:prstGeom prst="rect">
            <a:avLst/>
          </a:prstGeom>
        </p:spPr>
      </p:pic>
      <p:pic>
        <p:nvPicPr>
          <p:cNvPr id="25" name="Picture 24">
            <a:extLst>
              <a:ext uri="{FF2B5EF4-FFF2-40B4-BE49-F238E27FC236}">
                <a16:creationId xmlns:a16="http://schemas.microsoft.com/office/drawing/2014/main" id="{5B8C5683-DBF8-74F9-873D-6C0D31DCD70B}"/>
              </a:ext>
            </a:extLst>
          </p:cNvPr>
          <p:cNvPicPr>
            <a:picLocks noChangeAspect="1"/>
          </p:cNvPicPr>
          <p:nvPr/>
        </p:nvPicPr>
        <p:blipFill>
          <a:blip r:embed="rId5"/>
          <a:stretch>
            <a:fillRect/>
          </a:stretch>
        </p:blipFill>
        <p:spPr>
          <a:xfrm>
            <a:off x="5663711" y="621249"/>
            <a:ext cx="4424981" cy="3015084"/>
          </a:xfrm>
          <a:prstGeom prst="rect">
            <a:avLst/>
          </a:prstGeom>
        </p:spPr>
      </p:pic>
      <p:sp>
        <p:nvSpPr>
          <p:cNvPr id="7" name="Rectangle 6">
            <a:hlinkClick r:id="rId6" action="ppaction://hlinksldjump"/>
            <a:extLst>
              <a:ext uri="{FF2B5EF4-FFF2-40B4-BE49-F238E27FC236}">
                <a16:creationId xmlns:a16="http://schemas.microsoft.com/office/drawing/2014/main" id="{E709EFFA-27D0-AF58-1E38-3C7B90EA9223}"/>
              </a:ext>
            </a:extLst>
          </p:cNvPr>
          <p:cNvSpPr/>
          <p:nvPr/>
        </p:nvSpPr>
        <p:spPr>
          <a:xfrm>
            <a:off x="16956"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1563564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F1606-95E3-DF6D-846F-108EA0A7B4E1}"/>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B6CB796-FB4F-CFF7-A2CC-23CD08248A08}"/>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05AE7C75-8CDC-6034-0F0A-04A503FB39AD}"/>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15D410CE-E20F-0B2F-765C-DC2D2D6FEAA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80CA09D0-30E1-5ABD-8BEF-7F91649F9546}"/>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The sigmoidoscopy is a more </a:t>
            </a:r>
            <a:r>
              <a:rPr lang="en-CA" sz="2400" b="1" dirty="0"/>
              <a:t>targeted test </a:t>
            </a:r>
            <a:r>
              <a:rPr lang="en-CA" sz="2400" dirty="0"/>
              <a:t>for the sigmoid colon and rectum. There appears to be an </a:t>
            </a:r>
            <a:r>
              <a:rPr lang="en-CA" sz="2400" b="1" dirty="0"/>
              <a:t>“Apple Core” lesion</a:t>
            </a:r>
            <a:r>
              <a:rPr lang="en-CA" sz="2400" dirty="0"/>
              <a:t>.</a:t>
            </a:r>
            <a:r>
              <a:rPr lang="en-CA" sz="2400" baseline="30000" dirty="0"/>
              <a:t>7,27 </a:t>
            </a:r>
            <a:r>
              <a:rPr lang="en-CA" sz="2400" dirty="0"/>
              <a:t>The narrowed tube will cause </a:t>
            </a:r>
            <a:r>
              <a:rPr lang="en-CA" sz="2400" b="1" dirty="0"/>
              <a:t>mechanical obstruction </a:t>
            </a:r>
            <a:r>
              <a:rPr lang="en-CA" sz="2400" dirty="0"/>
              <a:t>when stool is passed. Patients will also experience</a:t>
            </a:r>
            <a:r>
              <a:rPr lang="en-CA" sz="2400" b="1" dirty="0"/>
              <a:t> constipation</a:t>
            </a:r>
            <a:r>
              <a:rPr lang="en-CA" sz="2400" dirty="0"/>
              <a:t> and </a:t>
            </a:r>
            <a:r>
              <a:rPr lang="en-CA" sz="2400" b="1" dirty="0"/>
              <a:t>abdominal pain </a:t>
            </a:r>
            <a:r>
              <a:rPr lang="en-CA" sz="2400" dirty="0"/>
              <a:t>in the left lower quadrant of the stomach.</a:t>
            </a:r>
            <a:r>
              <a:rPr lang="en-CA" sz="2400" baseline="30000" dirty="0"/>
              <a:t>7,26</a:t>
            </a:r>
            <a:endParaRPr lang="en-CA" sz="2400" dirty="0"/>
          </a:p>
        </p:txBody>
      </p:sp>
      <p:sp>
        <p:nvSpPr>
          <p:cNvPr id="3" name="Content Placeholder 2">
            <a:extLst>
              <a:ext uri="{FF2B5EF4-FFF2-40B4-BE49-F238E27FC236}">
                <a16:creationId xmlns:a16="http://schemas.microsoft.com/office/drawing/2014/main" id="{D4DF3D8B-390D-7327-577A-07D89EF106AA}"/>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DF97CB8B-2DE8-5268-3214-99565067E7A7}"/>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7D4857AB-EF3C-A33A-4EAF-A33251C6EBAC}"/>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5A516D86-FF3E-78C7-1D0E-569081C7166C}"/>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1AC89591-A6BE-0DE7-C4A5-96B8977F1527}"/>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11019A3D-1AF7-84BF-239B-58DE71C66649}"/>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23" name="Picture 22">
            <a:extLst>
              <a:ext uri="{FF2B5EF4-FFF2-40B4-BE49-F238E27FC236}">
                <a16:creationId xmlns:a16="http://schemas.microsoft.com/office/drawing/2014/main" id="{74E0C1CB-BC29-C0CA-AB77-D5BF390AB66F}"/>
              </a:ext>
            </a:extLst>
          </p:cNvPr>
          <p:cNvPicPr>
            <a:picLocks noChangeAspect="1"/>
          </p:cNvPicPr>
          <p:nvPr/>
        </p:nvPicPr>
        <p:blipFill>
          <a:blip r:embed="rId4"/>
          <a:stretch>
            <a:fillRect/>
          </a:stretch>
        </p:blipFill>
        <p:spPr>
          <a:xfrm>
            <a:off x="3147782" y="448554"/>
            <a:ext cx="2181529" cy="3277057"/>
          </a:xfrm>
          <a:prstGeom prst="rect">
            <a:avLst/>
          </a:prstGeom>
        </p:spPr>
      </p:pic>
      <p:pic>
        <p:nvPicPr>
          <p:cNvPr id="25" name="Picture 24">
            <a:extLst>
              <a:ext uri="{FF2B5EF4-FFF2-40B4-BE49-F238E27FC236}">
                <a16:creationId xmlns:a16="http://schemas.microsoft.com/office/drawing/2014/main" id="{E4BBAC41-5082-C0CD-4B57-C78DB61FE099}"/>
              </a:ext>
            </a:extLst>
          </p:cNvPr>
          <p:cNvPicPr>
            <a:picLocks noChangeAspect="1"/>
          </p:cNvPicPr>
          <p:nvPr/>
        </p:nvPicPr>
        <p:blipFill>
          <a:blip r:embed="rId5"/>
          <a:stretch>
            <a:fillRect/>
          </a:stretch>
        </p:blipFill>
        <p:spPr>
          <a:xfrm>
            <a:off x="5663711" y="621249"/>
            <a:ext cx="4424981" cy="3015084"/>
          </a:xfrm>
          <a:prstGeom prst="rect">
            <a:avLst/>
          </a:prstGeom>
        </p:spPr>
      </p:pic>
      <p:sp>
        <p:nvSpPr>
          <p:cNvPr id="7" name="Rectangle 6">
            <a:hlinkClick r:id="rId6" action="ppaction://hlinksldjump"/>
            <a:extLst>
              <a:ext uri="{FF2B5EF4-FFF2-40B4-BE49-F238E27FC236}">
                <a16:creationId xmlns:a16="http://schemas.microsoft.com/office/drawing/2014/main" id="{813E2A3A-38F2-2186-DB30-3D083C1CDB00}"/>
              </a:ext>
            </a:extLst>
          </p:cNvPr>
          <p:cNvSpPr/>
          <p:nvPr/>
        </p:nvSpPr>
        <p:spPr>
          <a:xfrm>
            <a:off x="-30635"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4439648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252EC-A79B-CA9C-0F6E-A1AC98492CCD}"/>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2DD9B70-D7F1-AAEB-A6D0-F60CFC27E40E}"/>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9FD74574-A5B5-1DD9-9D90-7D388FDC439B}"/>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73CD2DA-E051-E970-B25E-EAD158817436}"/>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8625F55-F630-6617-B5BA-C4A2D39F6767}"/>
              </a:ext>
            </a:extLst>
          </p:cNvPr>
          <p:cNvSpPr txBox="1">
            <a:spLocks/>
          </p:cNvSpPr>
          <p:nvPr/>
        </p:nvSpPr>
        <p:spPr>
          <a:xfrm>
            <a:off x="6185744" y="4808987"/>
            <a:ext cx="7824499" cy="14346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4" action="ppaction://hlinksldjump"/>
              </a:rPr>
              <a:t>Crohn’s Disease</a:t>
            </a:r>
            <a:endParaRPr lang="en-CA" sz="2400"/>
          </a:p>
          <a:p>
            <a:pPr marL="0" indent="0">
              <a:buNone/>
            </a:pPr>
            <a:r>
              <a:rPr lang="en-CA" sz="2400">
                <a:hlinkClick r:id="rId5" action="ppaction://hlinksldjump"/>
              </a:rPr>
              <a:t>Ulcerative Colitis</a:t>
            </a:r>
            <a:endParaRPr lang="en-CA" sz="2400"/>
          </a:p>
          <a:p>
            <a:pPr marL="0" indent="0">
              <a:buNone/>
            </a:pPr>
            <a:r>
              <a:rPr lang="en-CA" sz="2400">
                <a:hlinkClick r:id="rId6" action="ppaction://hlinksldjump"/>
              </a:rPr>
              <a:t>Small Intestine Diverticulosis</a:t>
            </a:r>
            <a:endParaRPr lang="en-CA" sz="2400"/>
          </a:p>
        </p:txBody>
      </p:sp>
      <p:sp>
        <p:nvSpPr>
          <p:cNvPr id="3" name="Content Placeholder 2">
            <a:extLst>
              <a:ext uri="{FF2B5EF4-FFF2-40B4-BE49-F238E27FC236}">
                <a16:creationId xmlns:a16="http://schemas.microsoft.com/office/drawing/2014/main" id="{D1E92401-C981-59DF-D8D7-A1FB20D6F831}"/>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0B2F818D-BD5C-23D3-9BC4-F6D3BD68FC19}"/>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26260EFE-E9FB-E0E1-0A60-8FD561C482FD}"/>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F2AB07DF-1D6E-E5DC-777D-1818D914D956}"/>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9E4E4AC6-5613-B687-AB16-DCFB4EBA4306}"/>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87A51760-AE38-3F79-9B9E-C2C3BE91C3D5}"/>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Content Placeholder 2">
            <a:extLst>
              <a:ext uri="{FF2B5EF4-FFF2-40B4-BE49-F238E27FC236}">
                <a16:creationId xmlns:a16="http://schemas.microsoft.com/office/drawing/2014/main" id="{36F99D33-FE13-F812-2355-CF616DD64E6E}"/>
              </a:ext>
            </a:extLst>
          </p:cNvPr>
          <p:cNvSpPr txBox="1">
            <a:spLocks/>
          </p:cNvSpPr>
          <p:nvPr/>
        </p:nvSpPr>
        <p:spPr>
          <a:xfrm>
            <a:off x="853681" y="4371919"/>
            <a:ext cx="7299720" cy="1619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Given the symptoms, diagnosis test, I diagnosis it as…</a:t>
            </a:r>
          </a:p>
        </p:txBody>
      </p:sp>
      <p:sp>
        <p:nvSpPr>
          <p:cNvPr id="7" name="Content Placeholder 2">
            <a:extLst>
              <a:ext uri="{FF2B5EF4-FFF2-40B4-BE49-F238E27FC236}">
                <a16:creationId xmlns:a16="http://schemas.microsoft.com/office/drawing/2014/main" id="{522C495B-9A49-53CA-1272-11D077B098F0}"/>
              </a:ext>
            </a:extLst>
          </p:cNvPr>
          <p:cNvSpPr txBox="1">
            <a:spLocks/>
          </p:cNvSpPr>
          <p:nvPr/>
        </p:nvSpPr>
        <p:spPr>
          <a:xfrm>
            <a:off x="869461" y="4842333"/>
            <a:ext cx="4613669" cy="11785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7" action="ppaction://hlinksldjump"/>
              </a:rPr>
              <a:t>Left-side adenocarcinoma</a:t>
            </a:r>
            <a:endParaRPr lang="en-CA" sz="2400"/>
          </a:p>
          <a:p>
            <a:pPr marL="0" indent="0">
              <a:buNone/>
            </a:pPr>
            <a:r>
              <a:rPr lang="en-CA" sz="2400">
                <a:hlinkClick r:id="rId8" action="ppaction://hlinksldjump"/>
              </a:rPr>
              <a:t>Right-side adenocarcinoma</a:t>
            </a:r>
            <a:endParaRPr lang="en-CA" sz="2400"/>
          </a:p>
        </p:txBody>
      </p:sp>
    </p:spTree>
    <p:extLst>
      <p:ext uri="{BB962C8B-B14F-4D97-AF65-F5344CB8AC3E}">
        <p14:creationId xmlns:p14="http://schemas.microsoft.com/office/powerpoint/2010/main" val="118660824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1D73B-767A-0B5D-6912-5B44295863A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B2B9F31-4F46-16DB-B061-CEF8DD15C5C5}"/>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3A39855-27E5-5742-3979-BF5FB254A7F8}"/>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792423D2-8AD2-D241-6CDB-8DE0D846EC78}"/>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241873A-1AF0-9E3A-4222-145082898975}"/>
              </a:ext>
            </a:extLst>
          </p:cNvPr>
          <p:cNvSpPr txBox="1">
            <a:spLocks/>
          </p:cNvSpPr>
          <p:nvPr/>
        </p:nvSpPr>
        <p:spPr>
          <a:xfrm>
            <a:off x="783110" y="4394750"/>
            <a:ext cx="10626418" cy="196878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Correct.</a:t>
            </a:r>
          </a:p>
          <a:p>
            <a:pPr marL="0" indent="0">
              <a:buNone/>
            </a:pPr>
            <a:r>
              <a:rPr lang="en-CA" sz="2400"/>
              <a:t>This is </a:t>
            </a:r>
            <a:r>
              <a:rPr lang="en-CA" sz="2400" b="1"/>
              <a:t>left-side adenocarcinoma </a:t>
            </a:r>
            <a:r>
              <a:rPr lang="en-CA" sz="2400"/>
              <a:t>where the</a:t>
            </a:r>
            <a:r>
              <a:rPr lang="en-CA" sz="2400" b="1"/>
              <a:t> rectum, descending colon, and sigmoid colon </a:t>
            </a:r>
            <a:r>
              <a:rPr lang="en-CA" sz="2400"/>
              <a:t>is. Left side adenocarcinoma is a type of large bowel cancer, 55% of large bowel cancers occur here. Symptoms include </a:t>
            </a:r>
            <a:r>
              <a:rPr lang="en-CA" sz="2400" b="1"/>
              <a:t>pain</a:t>
            </a:r>
            <a:r>
              <a:rPr lang="en-CA" sz="2400"/>
              <a:t> in the left lower quadrant of the abdomen, </a:t>
            </a:r>
            <a:r>
              <a:rPr lang="en-CA" sz="2400" b="1"/>
              <a:t>constipation</a:t>
            </a:r>
            <a:r>
              <a:rPr lang="en-CA" sz="2400"/>
              <a:t>, </a:t>
            </a:r>
            <a:r>
              <a:rPr lang="en-CA" sz="2400" b="1"/>
              <a:t>pencil-thin stool</a:t>
            </a:r>
            <a:r>
              <a:rPr lang="en-CA" sz="2400"/>
              <a:t>, feeling like there’s an </a:t>
            </a:r>
            <a:r>
              <a:rPr lang="en-CA" sz="2400" b="1"/>
              <a:t>obstruction</a:t>
            </a:r>
            <a:r>
              <a:rPr lang="en-CA" sz="2400"/>
              <a:t>. A colonoscopy test will show a </a:t>
            </a:r>
            <a:r>
              <a:rPr lang="en-CA" sz="2400" b="1"/>
              <a:t>circumferential stenosing lesion </a:t>
            </a:r>
            <a:r>
              <a:rPr lang="en-CA" sz="2400"/>
              <a:t>or </a:t>
            </a:r>
            <a:r>
              <a:rPr lang="en-CA" sz="2400" b="1"/>
              <a:t>“Apple Core” lesion</a:t>
            </a:r>
            <a:r>
              <a:rPr lang="en-CA" sz="2400"/>
              <a:t>.</a:t>
            </a:r>
            <a:r>
              <a:rPr lang="en-CA" sz="2400" baseline="30000"/>
              <a:t>7</a:t>
            </a:r>
            <a:endParaRPr lang="en-CA" sz="2400"/>
          </a:p>
        </p:txBody>
      </p:sp>
      <p:sp>
        <p:nvSpPr>
          <p:cNvPr id="3" name="Content Placeholder 2">
            <a:extLst>
              <a:ext uri="{FF2B5EF4-FFF2-40B4-BE49-F238E27FC236}">
                <a16:creationId xmlns:a16="http://schemas.microsoft.com/office/drawing/2014/main" id="{D7ABE908-4CF2-524F-8FBD-81D3415D599A}"/>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3A69A12B-D431-810A-A801-43618DB1DAFB}"/>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D4A78911-0B08-A339-3435-6DA21437B3C6}"/>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2FD14933-BB1D-1E2E-502C-AAAFD9A27334}"/>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8AE409ED-179C-8F7D-5F32-570700D03381}"/>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760C25D0-5D5D-5045-5F4D-33D5289B3763}"/>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96343525-1615-2242-7F6C-AF45D8A65455}"/>
              </a:ext>
            </a:extLst>
          </p:cNvPr>
          <p:cNvSpPr/>
          <p:nvPr/>
        </p:nvSpPr>
        <p:spPr>
          <a:xfrm>
            <a:off x="-145576" y="15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5345171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D2651-143D-6F78-64AC-AFC3CBD32B5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F116355-37DA-BD31-753E-5230A1CA41C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FF8609A9-BCB2-8017-1537-249544A645D4}"/>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7C3D204A-88CC-F1AF-B919-69B79A3CB19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8F81B1C-F2FF-30D4-EC0F-1716FDA06359}"/>
              </a:ext>
            </a:extLst>
          </p:cNvPr>
          <p:cNvSpPr txBox="1">
            <a:spLocks/>
          </p:cNvSpPr>
          <p:nvPr/>
        </p:nvSpPr>
        <p:spPr>
          <a:xfrm>
            <a:off x="783110" y="4394750"/>
            <a:ext cx="10626418"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Colorectal adenocarcinoma can develop from a </a:t>
            </a:r>
            <a:r>
              <a:rPr lang="en-CA" sz="2400" b="1" dirty="0"/>
              <a:t>mutation </a:t>
            </a:r>
            <a:r>
              <a:rPr lang="en-CA" sz="2400" dirty="0"/>
              <a:t>in the </a:t>
            </a:r>
            <a:r>
              <a:rPr lang="en-CA" sz="2400" b="1" dirty="0"/>
              <a:t>APC tumor suppressor gene</a:t>
            </a:r>
            <a:r>
              <a:rPr lang="en-CA" sz="2400" dirty="0"/>
              <a:t>.</a:t>
            </a:r>
            <a:r>
              <a:rPr lang="en-CA" sz="2400" baseline="30000" dirty="0"/>
              <a:t>6</a:t>
            </a:r>
            <a:r>
              <a:rPr lang="en-CA" sz="2400" dirty="0"/>
              <a:t> This affects the </a:t>
            </a:r>
            <a:r>
              <a:rPr lang="en-CA" sz="2400" b="1" dirty="0"/>
              <a:t>APC/</a:t>
            </a:r>
            <a:r>
              <a:rPr lang="el-GR" sz="2400" b="1" dirty="0"/>
              <a:t>β-</a:t>
            </a:r>
            <a:r>
              <a:rPr lang="en-CA" sz="2400" b="1" dirty="0"/>
              <a:t>catenin pathway</a:t>
            </a:r>
            <a:r>
              <a:rPr lang="en-CA" sz="2400" dirty="0"/>
              <a:t>, which is the </a:t>
            </a:r>
            <a:r>
              <a:rPr lang="en-CA" sz="2400" b="1" dirty="0"/>
              <a:t>classic adenoma-carcinoma development</a:t>
            </a:r>
            <a:r>
              <a:rPr lang="en-CA" sz="2400" dirty="0"/>
              <a:t>. This causes more cell division and sporadic growth into </a:t>
            </a:r>
            <a:r>
              <a:rPr lang="en-CA" sz="2400" b="1" dirty="0"/>
              <a:t>malignant polyps </a:t>
            </a:r>
            <a:r>
              <a:rPr lang="en-CA" sz="2400" dirty="0"/>
              <a:t>(pre-cancerous lesion).</a:t>
            </a:r>
          </a:p>
        </p:txBody>
      </p:sp>
      <p:sp>
        <p:nvSpPr>
          <p:cNvPr id="3" name="Content Placeholder 2">
            <a:extLst>
              <a:ext uri="{FF2B5EF4-FFF2-40B4-BE49-F238E27FC236}">
                <a16:creationId xmlns:a16="http://schemas.microsoft.com/office/drawing/2014/main" id="{19F53E63-13F3-F158-063C-F6CBA3DB08AF}"/>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4D1EC599-44E4-0610-CA37-E32041EDD3CB}"/>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DF1222BF-6D95-BD1F-C0C7-084436C60769}"/>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1D60A579-0E1C-4C61-F189-40932200BADD}"/>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E696BB4B-B2E4-75E7-DA5A-26BC4D63780E}"/>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0249A0E2-BA3D-7212-F5C4-B04BC9EBE6BD}"/>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C15F832C-BDF9-A4B1-A5FA-44FE3AC83E20}"/>
              </a:ext>
            </a:extLst>
          </p:cNvPr>
          <p:cNvSpPr/>
          <p:nvPr/>
        </p:nvSpPr>
        <p:spPr>
          <a:xfrm>
            <a:off x="-72788"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1811482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97B0-54B0-719F-E098-04A8041E25C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59AF557-2BBC-6CF8-AB51-597A5989175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5BA66BC-B79C-6D1C-D39A-DB471D726E85}"/>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0CCE328-E979-3C32-D560-A079C3A5660F}"/>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EB6A976-32D2-42E5-CAF5-CF95409920A2}"/>
              </a:ext>
            </a:extLst>
          </p:cNvPr>
          <p:cNvSpPr txBox="1">
            <a:spLocks/>
          </p:cNvSpPr>
          <p:nvPr/>
        </p:nvSpPr>
        <p:spPr>
          <a:xfrm>
            <a:off x="783110" y="4394750"/>
            <a:ext cx="10626418" cy="196878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It started as a </a:t>
            </a:r>
            <a:r>
              <a:rPr lang="en-CA" sz="2400" b="1"/>
              <a:t>polyp</a:t>
            </a:r>
            <a:r>
              <a:rPr lang="en-CA" sz="2400"/>
              <a:t> which are small clumps of cells that form inside the colon. Polyps are not the issue, it’s when they go unnoticed for too long that the real danger begins.</a:t>
            </a:r>
            <a:r>
              <a:rPr lang="en-CA" sz="2400" baseline="30000"/>
              <a:t>7 </a:t>
            </a:r>
            <a:r>
              <a:rPr lang="en-CA" sz="2400"/>
              <a:t>Benign polyps are known as </a:t>
            </a:r>
            <a:r>
              <a:rPr lang="en-CA" sz="2400" b="1"/>
              <a:t>adenomas</a:t>
            </a:r>
            <a:r>
              <a:rPr lang="en-CA" sz="2400"/>
              <a:t>. Only 1 in 100 adenomas will go on to develop into </a:t>
            </a:r>
            <a:r>
              <a:rPr lang="en-CA" sz="2400" b="1"/>
              <a:t>adenocarcinomas</a:t>
            </a:r>
            <a:r>
              <a:rPr lang="en-CA" sz="2400"/>
              <a:t> through the </a:t>
            </a:r>
            <a:r>
              <a:rPr lang="en-CA" sz="2400" b="1"/>
              <a:t>adenoma-carcinoma sequence.</a:t>
            </a:r>
            <a:r>
              <a:rPr lang="en-CA" sz="2400" baseline="30000"/>
              <a:t>6,7</a:t>
            </a:r>
            <a:r>
              <a:rPr lang="en-CA" sz="2400" b="1"/>
              <a:t> </a:t>
            </a:r>
            <a:r>
              <a:rPr lang="en-CA" sz="2400"/>
              <a:t>The risk will increase with the size of the adenoma. If polyps are removed early, cancer can be prevented before the malignancy develops.</a:t>
            </a:r>
            <a:r>
              <a:rPr lang="en-CA" sz="2400" baseline="30000"/>
              <a:t>7</a:t>
            </a:r>
            <a:endParaRPr lang="en-CA" sz="2400"/>
          </a:p>
        </p:txBody>
      </p:sp>
      <p:sp>
        <p:nvSpPr>
          <p:cNvPr id="3" name="Content Placeholder 2">
            <a:extLst>
              <a:ext uri="{FF2B5EF4-FFF2-40B4-BE49-F238E27FC236}">
                <a16:creationId xmlns:a16="http://schemas.microsoft.com/office/drawing/2014/main" id="{2BCBE7FB-BE0C-3D66-8BDF-E721CCA53E80}"/>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545049AE-CFBD-CBE1-71AF-A130BE4A8D1F}"/>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5C534995-332B-AE28-B67B-CA82323F4C5D}"/>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04CEBE33-47CF-3A27-123A-B7C6C99F9AE7}"/>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84E6956E-209F-0EC8-689E-7D573FFBE029}"/>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FBBE0204-667D-ADF8-7AC7-CE68A5507B2D}"/>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22530" name="Picture 2" descr="Figure 1">
            <a:extLst>
              <a:ext uri="{FF2B5EF4-FFF2-40B4-BE49-F238E27FC236}">
                <a16:creationId xmlns:a16="http://schemas.microsoft.com/office/drawing/2014/main" id="{82BB71CC-B951-2F98-230F-86DDCA5DC4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6607" y="461607"/>
            <a:ext cx="3810000" cy="314325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CE368833-7965-5FB0-1533-ED7BE8B90F24}"/>
              </a:ext>
            </a:extLst>
          </p:cNvPr>
          <p:cNvSpPr txBox="1">
            <a:spLocks/>
          </p:cNvSpPr>
          <p:nvPr/>
        </p:nvSpPr>
        <p:spPr>
          <a:xfrm>
            <a:off x="2758128" y="2049014"/>
            <a:ext cx="1387225" cy="8950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9" name="Rectangle 8">
            <a:hlinkClick r:id="rId5" action="ppaction://hlinksldjump"/>
            <a:extLst>
              <a:ext uri="{FF2B5EF4-FFF2-40B4-BE49-F238E27FC236}">
                <a16:creationId xmlns:a16="http://schemas.microsoft.com/office/drawing/2014/main" id="{77A2CD47-2A22-1E93-AD1B-21F1A5688978}"/>
              </a:ext>
            </a:extLst>
          </p:cNvPr>
          <p:cNvSpPr/>
          <p:nvPr/>
        </p:nvSpPr>
        <p:spPr>
          <a:xfrm>
            <a:off x="16956" y="-513936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hlinkClick r:id="rId5" action="ppaction://hlinksldjump"/>
            <a:extLst>
              <a:ext uri="{FF2B5EF4-FFF2-40B4-BE49-F238E27FC236}">
                <a16:creationId xmlns:a16="http://schemas.microsoft.com/office/drawing/2014/main" id="{F8C2E33C-1BDB-7A57-DB33-90983A68CC0D}"/>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90127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AD6D17D5-D656-C15A-C43D-D3653B9D396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3FBBA74-FD61-28FA-9A2A-8053F557E2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6" name="Rectangle: Rounded Corners 5">
            <a:extLst>
              <a:ext uri="{FF2B5EF4-FFF2-40B4-BE49-F238E27FC236}">
                <a16:creationId xmlns:a16="http://schemas.microsoft.com/office/drawing/2014/main" id="{007501D8-DCED-1E46-0EA5-FB19C297FB5F}"/>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2" name="TextBox 1">
            <a:extLst>
              <a:ext uri="{FF2B5EF4-FFF2-40B4-BE49-F238E27FC236}">
                <a16:creationId xmlns:a16="http://schemas.microsoft.com/office/drawing/2014/main" id="{7675FE78-BC9A-1D00-F685-AA548D27E2CA}"/>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Barrett’s Esophagus is </a:t>
            </a:r>
            <a:r>
              <a:rPr lang="en-US" sz="2400">
                <a:solidFill>
                  <a:srgbClr val="00B050"/>
                </a:solidFill>
              </a:rPr>
              <a:t>CORRECT</a:t>
            </a:r>
          </a:p>
        </p:txBody>
      </p:sp>
      <p:sp>
        <p:nvSpPr>
          <p:cNvPr id="3" name="Rectangle: Rounded Corners 2">
            <a:extLst>
              <a:ext uri="{FF2B5EF4-FFF2-40B4-BE49-F238E27FC236}">
                <a16:creationId xmlns:a16="http://schemas.microsoft.com/office/drawing/2014/main" id="{305AF729-F0C7-258B-940C-A4930E880B0D}"/>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4" name="TextBox 3">
            <a:extLst>
              <a:ext uri="{FF2B5EF4-FFF2-40B4-BE49-F238E27FC236}">
                <a16:creationId xmlns:a16="http://schemas.microsoft.com/office/drawing/2014/main" id="{50BAC8F5-E033-7986-1275-30F7F07DD57D}"/>
              </a:ext>
            </a:extLst>
          </p:cNvPr>
          <p:cNvSpPr txBox="1"/>
          <p:nvPr/>
        </p:nvSpPr>
        <p:spPr>
          <a:xfrm>
            <a:off x="780142" y="4998701"/>
            <a:ext cx="1018872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Firstly, John fits with a lot of the </a:t>
            </a:r>
            <a:r>
              <a:rPr lang="en-US" b="1"/>
              <a:t>risk factors </a:t>
            </a:r>
            <a:r>
              <a:rPr lang="en-US"/>
              <a:t>for Barrett’s Esophagus (Caucasian, Male, over 50, smoker, obese, unhealthy diet). His </a:t>
            </a:r>
            <a:r>
              <a:rPr lang="en-US" b="1"/>
              <a:t>symptoms</a:t>
            </a:r>
            <a:r>
              <a:rPr lang="en-US"/>
              <a:t> follow </a:t>
            </a:r>
            <a:r>
              <a:rPr lang="en-US" b="1"/>
              <a:t>chronic gastroesophageal reflux disease</a:t>
            </a:r>
            <a:r>
              <a:rPr lang="en-US"/>
              <a:t>, a disease where stomach acids returns up the esophagus, which is common in Barrett’s Esophagus. Lastly, the </a:t>
            </a:r>
            <a:r>
              <a:rPr lang="en-US" b="1"/>
              <a:t>biopsy</a:t>
            </a:r>
            <a:r>
              <a:rPr lang="en-US"/>
              <a:t> and </a:t>
            </a:r>
            <a:r>
              <a:rPr lang="en-US" b="1"/>
              <a:t>endoscopy</a:t>
            </a:r>
            <a:r>
              <a:rPr lang="en-US"/>
              <a:t> solidify the diagnosis, </a:t>
            </a:r>
            <a:r>
              <a:rPr lang="en-CA"/>
              <a:t>intestinal goblet cell metaplasia</a:t>
            </a:r>
            <a:r>
              <a:rPr lang="en-US"/>
              <a:t>, with no dysplasia, and salmon colored lining, shows no progression to esophageal adenocarcinoma.</a:t>
            </a:r>
            <a:r>
              <a:rPr lang="en-US" baseline="30000"/>
              <a:t>1</a:t>
            </a:r>
            <a:endParaRPr lang="en-US"/>
          </a:p>
        </p:txBody>
      </p:sp>
      <p:sp>
        <p:nvSpPr>
          <p:cNvPr id="8" name="Rectangle 7">
            <a:hlinkClick r:id="rId5" action="ppaction://hlinksldjump"/>
            <a:extLst>
              <a:ext uri="{FF2B5EF4-FFF2-40B4-BE49-F238E27FC236}">
                <a16:creationId xmlns:a16="http://schemas.microsoft.com/office/drawing/2014/main" id="{73E0B72C-8852-D742-AE27-E016F2B98ADC}"/>
              </a:ext>
            </a:extLst>
          </p:cNvPr>
          <p:cNvSpPr/>
          <p:nvPr/>
        </p:nvSpPr>
        <p:spPr>
          <a:xfrm>
            <a:off x="-41039"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9469810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B1AC5-88EC-79E0-9804-62251CE873D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77033F3-09F2-F3B7-12DE-995B725736E4}"/>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766DA3BC-98EB-890E-5DB3-2CD7775FC488}"/>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1E777642-092D-AFDF-65D7-BE0EFB5931E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24A19CD-AA11-37CE-4F2C-374C5BECB0AF}"/>
              </a:ext>
            </a:extLst>
          </p:cNvPr>
          <p:cNvSpPr txBox="1">
            <a:spLocks/>
          </p:cNvSpPr>
          <p:nvPr/>
        </p:nvSpPr>
        <p:spPr>
          <a:xfrm>
            <a:off x="783110" y="4394750"/>
            <a:ext cx="10626418"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Because it presents with adenocarcinoma, following the adenoma-carcinoma sequence, we need to act fast before it spreads. Colorectal cancer develops over a long time so the faster we find it the better the prognosis is.</a:t>
            </a:r>
          </a:p>
        </p:txBody>
      </p:sp>
      <p:sp>
        <p:nvSpPr>
          <p:cNvPr id="3" name="Content Placeholder 2">
            <a:extLst>
              <a:ext uri="{FF2B5EF4-FFF2-40B4-BE49-F238E27FC236}">
                <a16:creationId xmlns:a16="http://schemas.microsoft.com/office/drawing/2014/main" id="{1C72C5C7-6C34-0AF1-5BC0-68976C07B44D}"/>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CE3ADCDF-C0B5-B1AA-1795-287DE3B6B298}"/>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433DA28A-58AA-F860-8744-A271816610E5}"/>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10000234-F383-A0DA-E5BE-74C86FE79AE1}"/>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0C456A55-3F0A-8D1F-163C-4AE9322BCD04}"/>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92718EF9-12FD-22A6-B45F-B07A14246110}"/>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A1B93292-66FD-A282-1FFD-3CE29EFF93BD}"/>
              </a:ext>
            </a:extLst>
          </p:cNvPr>
          <p:cNvSpPr/>
          <p:nvPr/>
        </p:nvSpPr>
        <p:spPr>
          <a:xfrm>
            <a:off x="-145576" y="-12625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3130331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BFDF7-1C15-CD45-D07E-C23ACA51A1D3}"/>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26DF2CF1-1AC0-092F-10B2-B06861D829C9}"/>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2C32D4DA-C2E4-C944-CFA6-5A2C5D3652D7}"/>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EE4C728B-BC15-9F18-83C3-EF324EF9BAA1}"/>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A355F6C6-7C0D-41C9-3B09-A5055E091645}"/>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Ms. Marg, unfortunately you have left-side adenocarcinoma or colorectal cancer. Luckily because you came in as soon as your bowel habits changed, it is curable.</a:t>
            </a:r>
            <a:endParaRPr lang="en-CA" sz="3200" b="1"/>
          </a:p>
        </p:txBody>
      </p:sp>
      <p:sp>
        <p:nvSpPr>
          <p:cNvPr id="11" name="Rectangle: Rounded Corners 10">
            <a:extLst>
              <a:ext uri="{FF2B5EF4-FFF2-40B4-BE49-F238E27FC236}">
                <a16:creationId xmlns:a16="http://schemas.microsoft.com/office/drawing/2014/main" id="{81BA9119-7270-FD3D-52F4-688100B775BF}"/>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8F004CE9-F8A4-655F-B098-4D31823627BD}"/>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8" name="Rectangle 7">
            <a:hlinkClick r:id="rId4" action="ppaction://hlinksldjump"/>
            <a:extLst>
              <a:ext uri="{FF2B5EF4-FFF2-40B4-BE49-F238E27FC236}">
                <a16:creationId xmlns:a16="http://schemas.microsoft.com/office/drawing/2014/main" id="{215316BE-C7CD-70A6-3D87-C518E600A329}"/>
              </a:ext>
            </a:extLst>
          </p:cNvPr>
          <p:cNvSpPr/>
          <p:nvPr/>
        </p:nvSpPr>
        <p:spPr>
          <a:xfrm>
            <a:off x="-72788"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0891193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F08A9-A7AA-3A2D-FB05-751D514E989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81DC0BD-5153-7A49-CFD2-3D3005F87EF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20BF1B38-830F-1A94-DF41-5DA58977182C}"/>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A09F072B-AFF3-081C-7F35-955DF5B42906}"/>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F26986E7-BA41-B387-6F46-20F79DCB9BA6}"/>
              </a:ext>
            </a:extLst>
          </p:cNvPr>
          <p:cNvSpPr txBox="1">
            <a:spLocks/>
          </p:cNvSpPr>
          <p:nvPr/>
        </p:nvSpPr>
        <p:spPr>
          <a:xfrm>
            <a:off x="858545" y="4447017"/>
            <a:ext cx="10616707" cy="19846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a:t>Colorectal adenocarcinoma is the </a:t>
            </a:r>
            <a:r>
              <a:rPr lang="en-US" b="1"/>
              <a:t>most common cancer </a:t>
            </a:r>
            <a:r>
              <a:rPr lang="en-US"/>
              <a:t>of the gastrointestinal tract. The incidence will </a:t>
            </a:r>
            <a:r>
              <a:rPr lang="en-US" b="1"/>
              <a:t>increase with age </a:t>
            </a:r>
            <a:r>
              <a:rPr lang="en-US"/>
              <a:t>and is the </a:t>
            </a:r>
            <a:r>
              <a:rPr lang="en-US" b="1"/>
              <a:t>second most common cause of cancer death in Ontario</a:t>
            </a:r>
            <a:r>
              <a:rPr lang="en-US"/>
              <a:t>.</a:t>
            </a:r>
            <a:r>
              <a:rPr lang="en-CA" baseline="30000"/>
              <a:t>7</a:t>
            </a:r>
            <a:r>
              <a:rPr lang="en-US"/>
              <a:t> </a:t>
            </a:r>
          </a:p>
        </p:txBody>
      </p:sp>
      <p:sp>
        <p:nvSpPr>
          <p:cNvPr id="11" name="Rectangle: Rounded Corners 10">
            <a:extLst>
              <a:ext uri="{FF2B5EF4-FFF2-40B4-BE49-F238E27FC236}">
                <a16:creationId xmlns:a16="http://schemas.microsoft.com/office/drawing/2014/main" id="{D6E4DA66-3571-C434-715F-2149BC4413E7}"/>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EBED8D6B-B825-CB71-97B1-0660C155970A}"/>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8" name="Rectangle 7">
            <a:hlinkClick r:id="rId4" action="ppaction://hlinksldjump"/>
            <a:extLst>
              <a:ext uri="{FF2B5EF4-FFF2-40B4-BE49-F238E27FC236}">
                <a16:creationId xmlns:a16="http://schemas.microsoft.com/office/drawing/2014/main" id="{4A8D5BDE-6E60-71BE-2767-ECDB7198AF6C}"/>
              </a:ext>
            </a:extLst>
          </p:cNvPr>
          <p:cNvSpPr/>
          <p:nvPr/>
        </p:nvSpPr>
        <p:spPr>
          <a:xfrm>
            <a:off x="0"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3874308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BD5C4-7E5F-3044-EC23-6DA766BBFC4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E78C646-6DE5-19A2-A0E1-80628C6C2C5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6CDF9365-6A12-6C26-7A45-74B80322210E}"/>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20C696F5-29A2-4093-63E2-7E13B985C3C7}"/>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BB818B0F-1381-17D7-B85E-BE267EAD348E}"/>
              </a:ext>
            </a:extLst>
          </p:cNvPr>
          <p:cNvSpPr txBox="1">
            <a:spLocks/>
          </p:cNvSpPr>
          <p:nvPr/>
        </p:nvSpPr>
        <p:spPr>
          <a:xfrm>
            <a:off x="858545" y="4447018"/>
            <a:ext cx="10616707" cy="17941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We will perform </a:t>
            </a:r>
            <a:r>
              <a:rPr lang="en-US" sz="2400" b="1"/>
              <a:t>surgical resection </a:t>
            </a:r>
            <a:r>
              <a:rPr lang="en-US" sz="2400"/>
              <a:t>to remove the tumor. Since it hasn’t spread to the liver or other organs. The prognosis is good as it depends on the </a:t>
            </a:r>
            <a:r>
              <a:rPr lang="en-US" sz="2400" b="1"/>
              <a:t>depth of invasion </a:t>
            </a:r>
            <a:r>
              <a:rPr lang="en-US" sz="2400"/>
              <a:t>and </a:t>
            </a:r>
            <a:r>
              <a:rPr lang="en-US" sz="2400" b="1"/>
              <a:t>presence or absence of metastasis</a:t>
            </a:r>
            <a:r>
              <a:rPr lang="en-US" sz="2400"/>
              <a:t>.</a:t>
            </a:r>
            <a:r>
              <a:rPr lang="en-CA" sz="3200" baseline="30000"/>
              <a:t>6</a:t>
            </a:r>
            <a:endParaRPr lang="en-CA" sz="3200" b="1"/>
          </a:p>
        </p:txBody>
      </p:sp>
      <p:sp>
        <p:nvSpPr>
          <p:cNvPr id="11" name="Rectangle: Rounded Corners 10">
            <a:extLst>
              <a:ext uri="{FF2B5EF4-FFF2-40B4-BE49-F238E27FC236}">
                <a16:creationId xmlns:a16="http://schemas.microsoft.com/office/drawing/2014/main" id="{7155346F-EA65-80F2-C045-0B00536E0C97}"/>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C66BD3E6-F5BB-600D-1DB5-EC06AE1D59D0}"/>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8" name="Rectangle 7">
            <a:hlinkClick r:id="rId4" action="ppaction://hlinksldjump"/>
            <a:extLst>
              <a:ext uri="{FF2B5EF4-FFF2-40B4-BE49-F238E27FC236}">
                <a16:creationId xmlns:a16="http://schemas.microsoft.com/office/drawing/2014/main" id="{5E582B2D-52CF-80FF-E2DE-D51C4622C77E}"/>
              </a:ext>
            </a:extLst>
          </p:cNvPr>
          <p:cNvSpPr/>
          <p:nvPr/>
        </p:nvSpPr>
        <p:spPr>
          <a:xfrm>
            <a:off x="0"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4730460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A589F-2913-CEB6-B4DA-950728E7EE0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8242C48-FFEA-4BE1-BAE6-05DCFF1EE3A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D6CF7744-6C7F-BEF2-C0AB-D8E3C155E5DD}"/>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sp>
        <p:nvSpPr>
          <p:cNvPr id="13" name="Rectangle: Rounded Corners 12">
            <a:extLst>
              <a:ext uri="{FF2B5EF4-FFF2-40B4-BE49-F238E27FC236}">
                <a16:creationId xmlns:a16="http://schemas.microsoft.com/office/drawing/2014/main" id="{875A42BD-8E7A-6F8F-E396-A0A0105A3232}"/>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5" name="Content Placeholder 2">
            <a:extLst>
              <a:ext uri="{FF2B5EF4-FFF2-40B4-BE49-F238E27FC236}">
                <a16:creationId xmlns:a16="http://schemas.microsoft.com/office/drawing/2014/main" id="{6F7FDBD1-96FA-075B-727F-2211C0F8990D}"/>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a:t>Ms. Marg</a:t>
            </a:r>
          </a:p>
        </p:txBody>
      </p:sp>
      <p:sp>
        <p:nvSpPr>
          <p:cNvPr id="6" name="Rectangle 5">
            <a:hlinkClick r:id="rId4" action="ppaction://hlinksldjump"/>
            <a:extLst>
              <a:ext uri="{FF2B5EF4-FFF2-40B4-BE49-F238E27FC236}">
                <a16:creationId xmlns:a16="http://schemas.microsoft.com/office/drawing/2014/main" id="{AEBABCD4-0EB2-D077-5F6D-2BD47F77AB9B}"/>
              </a:ext>
            </a:extLst>
          </p:cNvPr>
          <p:cNvSpPr/>
          <p:nvPr/>
        </p:nvSpPr>
        <p:spPr>
          <a:xfrm>
            <a:off x="-145600"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a:extLst>
              <a:ext uri="{FF2B5EF4-FFF2-40B4-BE49-F238E27FC236}">
                <a16:creationId xmlns:a16="http://schemas.microsoft.com/office/drawing/2014/main" id="{EDC05117-02E0-3522-A7AF-31B30A73DF88}"/>
              </a:ext>
            </a:extLst>
          </p:cNvPr>
          <p:cNvPicPr>
            <a:picLocks noChangeAspect="1"/>
          </p:cNvPicPr>
          <p:nvPr/>
        </p:nvPicPr>
        <p:blipFill>
          <a:blip r:embed="rId5">
            <a:extLst>
              <a:ext uri="{28A0092B-C50C-407E-A947-70E740481C1C}">
                <a14:useLocalDpi xmlns:a14="http://schemas.microsoft.com/office/drawing/2010/main" val="0"/>
              </a:ext>
            </a:extLst>
          </a:blip>
          <a:srcRect t="6732" r="80238" b="16335"/>
          <a:stretch>
            <a:fillRect/>
          </a:stretch>
        </p:blipFill>
        <p:spPr>
          <a:xfrm flipH="1">
            <a:off x="8437399" y="516992"/>
            <a:ext cx="2917587" cy="6195481"/>
          </a:xfrm>
          <a:prstGeom prst="rect">
            <a:avLst/>
          </a:prstGeom>
        </p:spPr>
      </p:pic>
      <p:sp>
        <p:nvSpPr>
          <p:cNvPr id="11" name="Rectangle: Rounded Corners 10">
            <a:extLst>
              <a:ext uri="{FF2B5EF4-FFF2-40B4-BE49-F238E27FC236}">
                <a16:creationId xmlns:a16="http://schemas.microsoft.com/office/drawing/2014/main" id="{4B8929BD-7B94-C4A6-5568-D34B94E41999}"/>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4C5D0240-56FF-5E3D-97A4-9FA63549C64A}"/>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Since I have colorectal adenocarcinoma. Does that mean my family members are at risk of having it too?</a:t>
            </a:r>
          </a:p>
        </p:txBody>
      </p:sp>
    </p:spTree>
    <p:extLst>
      <p:ext uri="{BB962C8B-B14F-4D97-AF65-F5344CB8AC3E}">
        <p14:creationId xmlns:p14="http://schemas.microsoft.com/office/powerpoint/2010/main" val="63180589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EBD1D-B06C-4E2D-BFE5-9079FC9F7B2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658E048-71C3-49FC-B5B3-4ACACFF7ED5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49DE890B-CF74-4044-8C95-83EB3D6F7268}"/>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4DE9DAF2-2AA1-4DCA-6E81-C7F8245FB802}"/>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CC8C68EB-FD66-7C2A-4364-4682AB1B447A}"/>
              </a:ext>
            </a:extLst>
          </p:cNvPr>
          <p:cNvSpPr txBox="1">
            <a:spLocks/>
          </p:cNvSpPr>
          <p:nvPr/>
        </p:nvSpPr>
        <p:spPr>
          <a:xfrm>
            <a:off x="858545" y="4447018"/>
            <a:ext cx="10616707" cy="185319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Yes, those with </a:t>
            </a:r>
            <a:r>
              <a:rPr lang="en-US" sz="2400" b="1" dirty="0"/>
              <a:t>colorectal cancer </a:t>
            </a:r>
            <a:r>
              <a:rPr lang="en-US" sz="2400" dirty="0"/>
              <a:t>should inform their </a:t>
            </a:r>
            <a:r>
              <a:rPr lang="en-US" sz="2400" b="1" dirty="0"/>
              <a:t>immediate family </a:t>
            </a:r>
            <a:r>
              <a:rPr lang="en-US" sz="2400" dirty="0"/>
              <a:t>members as family members are at </a:t>
            </a:r>
            <a:r>
              <a:rPr lang="en-US" sz="2400" b="1" dirty="0"/>
              <a:t>higher risk </a:t>
            </a:r>
            <a:r>
              <a:rPr lang="en-US" sz="2400" dirty="0"/>
              <a:t>of developing </a:t>
            </a:r>
            <a:r>
              <a:rPr lang="en-US" sz="2400" b="1" dirty="0"/>
              <a:t>colorectal cancer</a:t>
            </a:r>
            <a:r>
              <a:rPr lang="en-US" sz="2400" dirty="0"/>
              <a:t>.</a:t>
            </a:r>
            <a:r>
              <a:rPr lang="en-CA" sz="2400" baseline="30000" dirty="0"/>
              <a:t>7</a:t>
            </a:r>
            <a:r>
              <a:rPr lang="en-US" sz="2400" dirty="0"/>
              <a:t> I would suggest </a:t>
            </a:r>
            <a:r>
              <a:rPr lang="en-US" sz="2400" b="1" dirty="0"/>
              <a:t>earlier and more intense screening</a:t>
            </a:r>
            <a:r>
              <a:rPr lang="en-US" sz="2400" dirty="0"/>
              <a:t> for those with </a:t>
            </a:r>
            <a:r>
              <a:rPr lang="en-US" sz="2400" b="1" dirty="0"/>
              <a:t>family history, hereditary syndromes, and Inflammatory Bowel Disease</a:t>
            </a:r>
            <a:r>
              <a:rPr lang="en-US" sz="2400" dirty="0"/>
              <a:t>.</a:t>
            </a:r>
            <a:r>
              <a:rPr lang="en-CA" sz="2400" baseline="30000" dirty="0"/>
              <a:t>6 </a:t>
            </a:r>
            <a:r>
              <a:rPr lang="en-US" sz="2400" dirty="0"/>
              <a:t>It would be best to be screened at least</a:t>
            </a:r>
            <a:r>
              <a:rPr lang="en-US" sz="2400" b="1" dirty="0"/>
              <a:t> 5 to 10 years before the age </a:t>
            </a:r>
            <a:r>
              <a:rPr lang="en-US" sz="2400" dirty="0"/>
              <a:t>of when the relative with colorectal cancer was diagnosed.</a:t>
            </a:r>
            <a:r>
              <a:rPr lang="en-CA" sz="3200" baseline="30000" dirty="0"/>
              <a:t>6</a:t>
            </a:r>
            <a:endParaRPr lang="en-CA" sz="3200" b="1" dirty="0"/>
          </a:p>
        </p:txBody>
      </p:sp>
      <p:sp>
        <p:nvSpPr>
          <p:cNvPr id="11" name="Rectangle: Rounded Corners 10">
            <a:extLst>
              <a:ext uri="{FF2B5EF4-FFF2-40B4-BE49-F238E27FC236}">
                <a16:creationId xmlns:a16="http://schemas.microsoft.com/office/drawing/2014/main" id="{AA3FE673-1A2A-337A-6808-FA37DA2C27B6}"/>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D76D641F-CD6E-BDF8-CDC1-9FCA21EA9C7F}"/>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8" name="Rectangle 7">
            <a:hlinkClick r:id="rId4" action="ppaction://hlinksldjump"/>
            <a:extLst>
              <a:ext uri="{FF2B5EF4-FFF2-40B4-BE49-F238E27FC236}">
                <a16:creationId xmlns:a16="http://schemas.microsoft.com/office/drawing/2014/main" id="{0F2FC1D5-551C-A382-769C-8E57D03D5722}"/>
              </a:ext>
            </a:extLst>
          </p:cNvPr>
          <p:cNvSpPr/>
          <p:nvPr/>
        </p:nvSpPr>
        <p:spPr>
          <a:xfrm>
            <a:off x="-72788"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2857699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DB2DF-45BB-455F-884E-4EB2CD37117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843BE428-FF8A-51F7-9FF9-A80B03E93C7A}"/>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A2CB1543-E411-C31D-568B-82354B2599E2}"/>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sp>
        <p:nvSpPr>
          <p:cNvPr id="13" name="Rectangle: Rounded Corners 12">
            <a:extLst>
              <a:ext uri="{FF2B5EF4-FFF2-40B4-BE49-F238E27FC236}">
                <a16:creationId xmlns:a16="http://schemas.microsoft.com/office/drawing/2014/main" id="{E7065FB2-C7C0-8769-B7AA-DB9A8A4698AC}"/>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pic>
        <p:nvPicPr>
          <p:cNvPr id="2" name="Picture 1">
            <a:extLst>
              <a:ext uri="{FF2B5EF4-FFF2-40B4-BE49-F238E27FC236}">
                <a16:creationId xmlns:a16="http://schemas.microsoft.com/office/drawing/2014/main" id="{700C1BE4-B8B6-917E-D0F5-8BA9B370637F}"/>
              </a:ext>
            </a:extLst>
          </p:cNvPr>
          <p:cNvPicPr>
            <a:picLocks noChangeAspect="1"/>
          </p:cNvPicPr>
          <p:nvPr/>
        </p:nvPicPr>
        <p:blipFill>
          <a:blip r:embed="rId4">
            <a:extLst>
              <a:ext uri="{28A0092B-C50C-407E-A947-70E740481C1C}">
                <a14:useLocalDpi xmlns:a14="http://schemas.microsoft.com/office/drawing/2010/main" val="0"/>
              </a:ext>
            </a:extLst>
          </a:blip>
          <a:srcRect t="6732" r="80238" b="16335"/>
          <a:stretch>
            <a:fillRect/>
          </a:stretch>
        </p:blipFill>
        <p:spPr>
          <a:xfrm flipH="1">
            <a:off x="8437399" y="516992"/>
            <a:ext cx="2917587" cy="6195481"/>
          </a:xfrm>
          <a:prstGeom prst="rect">
            <a:avLst/>
          </a:prstGeom>
        </p:spPr>
      </p:pic>
      <p:sp>
        <p:nvSpPr>
          <p:cNvPr id="15" name="Content Placeholder 2">
            <a:extLst>
              <a:ext uri="{FF2B5EF4-FFF2-40B4-BE49-F238E27FC236}">
                <a16:creationId xmlns:a16="http://schemas.microsoft.com/office/drawing/2014/main" id="{14BEBB14-A141-280C-37DF-CB0A116DE51A}"/>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a:t>Ms. Marg</a:t>
            </a:r>
          </a:p>
        </p:txBody>
      </p:sp>
      <p:sp>
        <p:nvSpPr>
          <p:cNvPr id="6" name="Rectangle 5">
            <a:hlinkClick r:id="rId5" action="ppaction://hlinksldjump"/>
            <a:extLst>
              <a:ext uri="{FF2B5EF4-FFF2-40B4-BE49-F238E27FC236}">
                <a16:creationId xmlns:a16="http://schemas.microsoft.com/office/drawing/2014/main" id="{8BE24DA4-EFAD-D0DE-677B-90F7CDA867A7}"/>
              </a:ext>
            </a:extLst>
          </p:cNvPr>
          <p:cNvSpPr/>
          <p:nvPr/>
        </p:nvSpPr>
        <p:spPr>
          <a:xfrm>
            <a:off x="-145600" y="-22"/>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Rounded Corners 10">
            <a:extLst>
              <a:ext uri="{FF2B5EF4-FFF2-40B4-BE49-F238E27FC236}">
                <a16:creationId xmlns:a16="http://schemas.microsoft.com/office/drawing/2014/main" id="{F88F7D6B-9438-5E60-7B69-DEC03C1EE66F}"/>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BD75AC75-80CC-1D9D-ABC2-92FE9E1A00FB}"/>
              </a:ext>
            </a:extLst>
          </p:cNvPr>
          <p:cNvSpPr txBox="1">
            <a:spLocks/>
          </p:cNvSpPr>
          <p:nvPr/>
        </p:nvSpPr>
        <p:spPr>
          <a:xfrm>
            <a:off x="858545" y="4447018"/>
            <a:ext cx="10496441" cy="12095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Thank you for your help doctor. I will make sure to watch out for my diet and get more exercise in in the future. I’ll also tell my family to get their screening done too. </a:t>
            </a:r>
          </a:p>
        </p:txBody>
      </p:sp>
    </p:spTree>
    <p:extLst>
      <p:ext uri="{BB962C8B-B14F-4D97-AF65-F5344CB8AC3E}">
        <p14:creationId xmlns:p14="http://schemas.microsoft.com/office/powerpoint/2010/main" val="184886051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26112-1C72-5139-FAE4-C1B0E6FEC12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CCA9A6E-A4E0-4A45-C414-4E4D3C288AE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69567C94-EB6C-943F-7BF2-BA2D730642BA}"/>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D76602C-FA29-B00F-25DA-23F8DE66E69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E55BBA8-D158-69CE-F107-428B103F900E}"/>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Right-side adenocarcinoma tends to present with </a:t>
            </a:r>
            <a:r>
              <a:rPr lang="en-CA" sz="2400" b="1"/>
              <a:t>polypoid fungating masses</a:t>
            </a:r>
            <a:r>
              <a:rPr lang="en-CA" sz="2400"/>
              <a:t>.</a:t>
            </a:r>
            <a:r>
              <a:rPr lang="en-CA" sz="2400" baseline="30000"/>
              <a:t>7</a:t>
            </a:r>
            <a:r>
              <a:rPr lang="en-CA" sz="2400"/>
              <a:t> The symptoms are usually </a:t>
            </a:r>
            <a:r>
              <a:rPr lang="en-CA" sz="2400" b="1"/>
              <a:t>hidden bleeding</a:t>
            </a:r>
            <a:r>
              <a:rPr lang="en-CA" sz="2400"/>
              <a:t>. Due to chronic blood loss, </a:t>
            </a:r>
            <a:r>
              <a:rPr lang="en-CA" sz="2400" b="1"/>
              <a:t>iron-deficiency anemia </a:t>
            </a:r>
            <a:r>
              <a:rPr lang="en-CA" sz="2400"/>
              <a:t>is a common symptom to watch out for.</a:t>
            </a:r>
            <a:r>
              <a:rPr lang="en-CA" sz="2400" baseline="30000"/>
              <a:t> 7</a:t>
            </a:r>
            <a:endParaRPr lang="en-CA" sz="2400"/>
          </a:p>
        </p:txBody>
      </p:sp>
      <p:sp>
        <p:nvSpPr>
          <p:cNvPr id="3" name="Content Placeholder 2">
            <a:extLst>
              <a:ext uri="{FF2B5EF4-FFF2-40B4-BE49-F238E27FC236}">
                <a16:creationId xmlns:a16="http://schemas.microsoft.com/office/drawing/2014/main" id="{151072EB-2AD8-3E5B-B5B4-93AE737DEC65}"/>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B93AA0B0-24B6-BD28-5D45-F7DAADF5D9EE}"/>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E74E05F1-3E29-011E-34F5-C23A60B7F270}"/>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BDC4630A-8F4F-8E78-E050-CB07FF991F1F}"/>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3EBE25FB-D04C-B8BF-B911-E1138DC85DEB}"/>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24BA5613-67D8-8F2A-187A-70C89332545E}"/>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1AEFD748-C2DB-8E55-E16C-26095213A795}"/>
              </a:ext>
            </a:extLst>
          </p:cNvPr>
          <p:cNvSpPr/>
          <p:nvPr/>
        </p:nvSpPr>
        <p:spPr>
          <a:xfrm>
            <a:off x="-72789"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3989250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4FDB2-FF5F-2D69-522A-7429ADFD248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5688886-3991-D222-8394-6005103832FC}"/>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29D4402-72D2-73DD-6D5D-1FA928902375}"/>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B948226-D9C6-554A-D25F-03C1F7C16BD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5D69934-659F-E92B-669E-7F0E11CD7F3D}"/>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Ms. Marg came back 6 months later complaining of more pain in her abdomen area, constant constipation and pencil-thin stools with fresh red blood. </a:t>
            </a:r>
          </a:p>
        </p:txBody>
      </p:sp>
      <p:sp>
        <p:nvSpPr>
          <p:cNvPr id="3" name="Content Placeholder 2">
            <a:extLst>
              <a:ext uri="{FF2B5EF4-FFF2-40B4-BE49-F238E27FC236}">
                <a16:creationId xmlns:a16="http://schemas.microsoft.com/office/drawing/2014/main" id="{C2E50258-65A7-E5E8-B8C2-CBF0F1C1A063}"/>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C26FB4BE-57E4-66BF-11C4-D69BF8926313}"/>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6739EE4A-D655-DF11-73A3-8E70EEE3F120}"/>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445B64AA-6FED-3C93-A843-6DC3D34DD330}"/>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B774B87B-31F2-2D25-48A7-80E913747B79}"/>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DBAF3BD5-5531-9611-21D4-8E246B071096}"/>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60F19FEF-671F-1B90-C180-4D9C682F1FA6}"/>
              </a:ext>
            </a:extLst>
          </p:cNvPr>
          <p:cNvSpPr/>
          <p:nvPr/>
        </p:nvSpPr>
        <p:spPr>
          <a:xfrm>
            <a:off x="-145600"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7659568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D7BEC-0314-F923-3C0E-9C23335FB8AF}"/>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E477CF5-302C-6248-8BB0-EC65B966FAB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0C1FF29-6F46-8190-6796-CA19FB06742A}"/>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940B2FD8-4C39-11AB-2E42-B8B3F4A311BC}"/>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9C1609FC-B2AF-440E-6DA7-45E52CD95397}"/>
              </a:ext>
            </a:extLst>
          </p:cNvPr>
          <p:cNvSpPr txBox="1">
            <a:spLocks/>
          </p:cNvSpPr>
          <p:nvPr/>
        </p:nvSpPr>
        <p:spPr>
          <a:xfrm>
            <a:off x="809230" y="4497827"/>
            <a:ext cx="10721148" cy="1865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You found that the cancer has spread to her liver. It would have entered the </a:t>
            </a:r>
            <a:r>
              <a:rPr lang="en-CA" sz="2400" b="1" dirty="0"/>
              <a:t>Portal Venous System</a:t>
            </a:r>
            <a:r>
              <a:rPr lang="en-CA" sz="2400" dirty="0"/>
              <a:t>. Because blood from the colon drains into the portal vein, the first stop for the spreading cells is to the </a:t>
            </a:r>
            <a:r>
              <a:rPr lang="en-CA" sz="2400" b="1" dirty="0"/>
              <a:t>liver </a:t>
            </a:r>
            <a:r>
              <a:rPr lang="en-CA" sz="2400" dirty="0"/>
              <a:t>and is a common site for the cancer to spread to. This is called </a:t>
            </a:r>
            <a:r>
              <a:rPr lang="en-CA" sz="2400" b="1" dirty="0"/>
              <a:t>hematogenous spread</a:t>
            </a:r>
            <a:r>
              <a:rPr lang="en-CA" sz="2400" dirty="0"/>
              <a:t>.</a:t>
            </a:r>
            <a:r>
              <a:rPr lang="en-CA" sz="2400" baseline="30000" dirty="0"/>
              <a:t>6,28</a:t>
            </a:r>
            <a:endParaRPr lang="en-CA" sz="2400" dirty="0"/>
          </a:p>
        </p:txBody>
      </p:sp>
      <p:sp>
        <p:nvSpPr>
          <p:cNvPr id="3" name="Content Placeholder 2">
            <a:extLst>
              <a:ext uri="{FF2B5EF4-FFF2-40B4-BE49-F238E27FC236}">
                <a16:creationId xmlns:a16="http://schemas.microsoft.com/office/drawing/2014/main" id="{4F8E1F8C-2641-9E73-541C-501264FEDA26}"/>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BEEFA290-D4B8-E09E-157E-53692586F1BD}"/>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C539D563-78D4-3ED7-D68B-C2A0DAEE0853}"/>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6D49024C-BBFA-667D-4866-850AE99324DE}"/>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F06CA375-5B48-E70D-857F-671FAE8667CD}"/>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60288A69-828F-74CC-EA27-C430B715D674}"/>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9" name="Picture 2" descr="Two illustrations showing the location of your portal vein in relation to organs in your belly.">
            <a:extLst>
              <a:ext uri="{FF2B5EF4-FFF2-40B4-BE49-F238E27FC236}">
                <a16:creationId xmlns:a16="http://schemas.microsoft.com/office/drawing/2014/main" id="{9F31388F-277F-8C5F-AEB6-47CDB82EA6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8650" y="0"/>
            <a:ext cx="1934700" cy="405526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hlinkClick r:id="rId5" action="ppaction://hlinksldjump"/>
            <a:extLst>
              <a:ext uri="{FF2B5EF4-FFF2-40B4-BE49-F238E27FC236}">
                <a16:creationId xmlns:a16="http://schemas.microsoft.com/office/drawing/2014/main" id="{45330B99-33C4-FBA3-9893-6398866207E4}"/>
              </a:ext>
            </a:extLst>
          </p:cNvPr>
          <p:cNvSpPr/>
          <p:nvPr/>
        </p:nvSpPr>
        <p:spPr>
          <a:xfrm>
            <a:off x="-145599" y="-11792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48521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3AFF5A6A-723D-20C6-F18F-2F3A7734ED1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D05A365-ED31-CD61-81A7-C03DC4E72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C72BAE53-6D74-D3FD-4C95-81EF860B3A9F}"/>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B2EB0E08-CC09-B530-B73C-4014BDC838EC}"/>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mn-lt"/>
                <a:cs typeface="+mn-lt"/>
              </a:rPr>
              <a:t>Esophageal Adenocarcinoma</a:t>
            </a:r>
            <a:r>
              <a:rPr lang="en-US" sz="2400"/>
              <a:t> is </a:t>
            </a:r>
            <a:r>
              <a:rPr lang="en-US" sz="2400">
                <a:solidFill>
                  <a:srgbClr val="FF0000"/>
                </a:solidFill>
              </a:rPr>
              <a:t>INCORRECT</a:t>
            </a:r>
            <a:r>
              <a:rPr lang="en-US" sz="2400"/>
              <a:t> </a:t>
            </a:r>
          </a:p>
        </p:txBody>
      </p:sp>
      <p:sp>
        <p:nvSpPr>
          <p:cNvPr id="6" name="Rectangle: Rounded Corners 5">
            <a:extLst>
              <a:ext uri="{FF2B5EF4-FFF2-40B4-BE49-F238E27FC236}">
                <a16:creationId xmlns:a16="http://schemas.microsoft.com/office/drawing/2014/main" id="{94E8ACE1-5628-6CF2-4683-BDFEE9D2A62F}"/>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13C265EE-6EE4-8152-6ECE-6340F193ED9E}"/>
              </a:ext>
            </a:extLst>
          </p:cNvPr>
          <p:cNvSpPr txBox="1"/>
          <p:nvPr/>
        </p:nvSpPr>
        <p:spPr>
          <a:xfrm>
            <a:off x="780142" y="4998701"/>
            <a:ext cx="101887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Although </a:t>
            </a:r>
            <a:r>
              <a:rPr lang="en-US" b="1"/>
              <a:t>very similar </a:t>
            </a:r>
            <a:r>
              <a:rPr lang="en-US"/>
              <a:t>in presentations at times, review the diagnostics tests and symptoms to see the specific differences between this patient’s case and Esophageal Adenocarcinoma. </a:t>
            </a:r>
          </a:p>
          <a:p>
            <a:endParaRPr lang="en-US"/>
          </a:p>
          <a:p>
            <a:r>
              <a:rPr lang="en-US" b="1"/>
              <a:t>Hint</a:t>
            </a:r>
            <a:r>
              <a:rPr lang="en-US"/>
              <a:t>: look at the pathologist’s report.</a:t>
            </a:r>
          </a:p>
        </p:txBody>
      </p:sp>
      <p:sp>
        <p:nvSpPr>
          <p:cNvPr id="7" name="Rectangle 6">
            <a:hlinkClick r:id="rId5" action="ppaction://hlinksldjump"/>
            <a:extLst>
              <a:ext uri="{FF2B5EF4-FFF2-40B4-BE49-F238E27FC236}">
                <a16:creationId xmlns:a16="http://schemas.microsoft.com/office/drawing/2014/main" id="{B7E9E1A8-5EAE-4BA4-1B4C-619993C5F45E}"/>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0939353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A16D1-2521-EB66-FC53-00C13F0283C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D6171547-F82D-6F65-C586-AD64286426AC}"/>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74FF3D59-0D72-51C0-D5D2-66EA232F0142}"/>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514C7AB5-77BC-491E-872E-370A12A684BE}"/>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DEA5F33-A3C8-65EB-C702-4328007A2156}"/>
              </a:ext>
            </a:extLst>
          </p:cNvPr>
          <p:cNvSpPr txBox="1">
            <a:spLocks/>
          </p:cNvSpPr>
          <p:nvPr/>
        </p:nvSpPr>
        <p:spPr>
          <a:xfrm>
            <a:off x="809230" y="4497827"/>
            <a:ext cx="10721148" cy="1865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The common site for distant spread is to the </a:t>
            </a:r>
            <a:r>
              <a:rPr lang="en-CA" sz="2400" b="1" dirty="0"/>
              <a:t>liver, then lungs and bone</a:t>
            </a:r>
            <a:r>
              <a:rPr lang="en-CA" sz="2400" dirty="0"/>
              <a:t>. It can spread through </a:t>
            </a:r>
            <a:r>
              <a:rPr lang="en-CA" sz="2400" b="1" dirty="0"/>
              <a:t>direct invasion through the bowel wall</a:t>
            </a:r>
            <a:r>
              <a:rPr lang="en-CA" sz="2400" dirty="0"/>
              <a:t>, </a:t>
            </a:r>
            <a:r>
              <a:rPr lang="en-CA" sz="2400" b="1" dirty="0"/>
              <a:t>lymphatic invasion </a:t>
            </a:r>
            <a:r>
              <a:rPr lang="en-CA" sz="2400" dirty="0"/>
              <a:t>and </a:t>
            </a:r>
            <a:r>
              <a:rPr lang="en-CA" sz="2400" b="1" dirty="0"/>
              <a:t>spread </a:t>
            </a:r>
            <a:r>
              <a:rPr lang="en-CA" sz="2400" dirty="0"/>
              <a:t>to the </a:t>
            </a:r>
            <a:r>
              <a:rPr lang="en-CA" sz="2400" b="1" dirty="0"/>
              <a:t>liver</a:t>
            </a:r>
            <a:r>
              <a:rPr lang="en-CA" sz="2400" dirty="0"/>
              <a:t>.</a:t>
            </a:r>
            <a:r>
              <a:rPr lang="en-CA" sz="2400" baseline="30000" dirty="0"/>
              <a:t>6</a:t>
            </a:r>
            <a:r>
              <a:rPr lang="en-CA" sz="2400" dirty="0"/>
              <a:t> The tumour can spread to adjacent organs through direct invasion through the bowel wall when it goes past the submucosa layer.</a:t>
            </a:r>
            <a:r>
              <a:rPr lang="en-CA" sz="2400" baseline="30000" dirty="0"/>
              <a:t>29</a:t>
            </a:r>
            <a:endParaRPr lang="en-CA" sz="2400" dirty="0"/>
          </a:p>
        </p:txBody>
      </p:sp>
      <p:sp>
        <p:nvSpPr>
          <p:cNvPr id="3" name="Content Placeholder 2">
            <a:extLst>
              <a:ext uri="{FF2B5EF4-FFF2-40B4-BE49-F238E27FC236}">
                <a16:creationId xmlns:a16="http://schemas.microsoft.com/office/drawing/2014/main" id="{62CD963C-E2BD-E574-71CA-885C52E8CCCB}"/>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1F34B79D-E6EB-BF10-9B03-60577490F72E}"/>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98848059-3131-946B-CDBC-762A487AA25D}"/>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EBEFD8E1-56AD-F816-6357-56E770157A63}"/>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87996A45-213A-CC5D-2F17-499DC574371D}"/>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D93CADAC-8C96-91EC-9238-31E9E4117329}"/>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20482" name="Picture 2" descr="Normal layers of the colon">
            <a:extLst>
              <a:ext uri="{FF2B5EF4-FFF2-40B4-BE49-F238E27FC236}">
                <a16:creationId xmlns:a16="http://schemas.microsoft.com/office/drawing/2014/main" id="{F344662C-F354-2553-ED98-FED5E177F8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747" y="31528"/>
            <a:ext cx="4418504" cy="388360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a:extLst>
              <a:ext uri="{FF2B5EF4-FFF2-40B4-BE49-F238E27FC236}">
                <a16:creationId xmlns:a16="http://schemas.microsoft.com/office/drawing/2014/main" id="{C268EEFF-5653-87CE-25E4-C8DDFA694C81}"/>
              </a:ext>
            </a:extLst>
          </p:cNvPr>
          <p:cNvSpPr/>
          <p:nvPr/>
        </p:nvSpPr>
        <p:spPr>
          <a:xfrm>
            <a:off x="0" y="-55145"/>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62344267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F4922-5356-6233-AE65-381E995FC24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DEF564CF-FE73-37A3-EA88-7FFE1BD56D6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3B5884F9-D75D-C81C-6EE9-EA6EABCF8932}"/>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A16BDDC7-A130-34FB-C1F0-DF7DA4F8DD56}"/>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D07DAA8E-4626-0CB9-4C22-409F034270F0}"/>
              </a:ext>
            </a:extLst>
          </p:cNvPr>
          <p:cNvSpPr txBox="1">
            <a:spLocks/>
          </p:cNvSpPr>
          <p:nvPr/>
        </p:nvSpPr>
        <p:spPr>
          <a:xfrm>
            <a:off x="809230" y="4497827"/>
            <a:ext cx="10721148" cy="1865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At this point due to the depth of the invasion and the presence of metastases, surgery would not be enough. Chemotherapy will be needed as well, and the prognosis will be poorer.</a:t>
            </a:r>
            <a:r>
              <a:rPr lang="en-CA" sz="2400" baseline="30000"/>
              <a:t>7</a:t>
            </a:r>
          </a:p>
        </p:txBody>
      </p:sp>
      <p:sp>
        <p:nvSpPr>
          <p:cNvPr id="3" name="Content Placeholder 2">
            <a:extLst>
              <a:ext uri="{FF2B5EF4-FFF2-40B4-BE49-F238E27FC236}">
                <a16:creationId xmlns:a16="http://schemas.microsoft.com/office/drawing/2014/main" id="{10CDF336-0778-861B-8D52-18FE4AC4B56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E9A1A65B-FE4C-EDA7-DDE1-0AEBC86FFF25}"/>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5A6544D5-0A8D-F354-D21C-2041F0856E28}"/>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51E38EAE-1FCA-0CB2-2E48-2D81143095E7}"/>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8B933C13-B3FF-A1C5-1D2D-3DC37FEFEA91}"/>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BB910023-F4CF-5125-2CDF-4A267A243BFE}"/>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Content Placeholder 2">
            <a:extLst>
              <a:ext uri="{FF2B5EF4-FFF2-40B4-BE49-F238E27FC236}">
                <a16:creationId xmlns:a16="http://schemas.microsoft.com/office/drawing/2014/main" id="{99F48440-F8C9-3646-9E4B-184DFC426F98}"/>
              </a:ext>
            </a:extLst>
          </p:cNvPr>
          <p:cNvSpPr txBox="1">
            <a:spLocks/>
          </p:cNvSpPr>
          <p:nvPr/>
        </p:nvSpPr>
        <p:spPr>
          <a:xfrm>
            <a:off x="809230" y="5737092"/>
            <a:ext cx="3391295" cy="1120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4" action="ppaction://hlinksldjump"/>
              </a:rPr>
              <a:t>Diagnose again</a:t>
            </a:r>
            <a:endParaRPr lang="en-CA" sz="2400"/>
          </a:p>
        </p:txBody>
      </p:sp>
      <p:sp>
        <p:nvSpPr>
          <p:cNvPr id="11" name="Content Placeholder 2">
            <a:extLst>
              <a:ext uri="{FF2B5EF4-FFF2-40B4-BE49-F238E27FC236}">
                <a16:creationId xmlns:a16="http://schemas.microsoft.com/office/drawing/2014/main" id="{1552CAA0-2A32-7880-194E-403E1F86D133}"/>
              </a:ext>
            </a:extLst>
          </p:cNvPr>
          <p:cNvSpPr txBox="1">
            <a:spLocks/>
          </p:cNvSpPr>
          <p:nvPr/>
        </p:nvSpPr>
        <p:spPr>
          <a:xfrm>
            <a:off x="6244247" y="5766646"/>
            <a:ext cx="3391295" cy="1120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5" action="ppaction://hlinksldjump"/>
              </a:rPr>
              <a:t>Go to another patient</a:t>
            </a:r>
            <a:endParaRPr lang="en-CA" sz="2400"/>
          </a:p>
        </p:txBody>
      </p:sp>
    </p:spTree>
    <p:extLst>
      <p:ext uri="{BB962C8B-B14F-4D97-AF65-F5344CB8AC3E}">
        <p14:creationId xmlns:p14="http://schemas.microsoft.com/office/powerpoint/2010/main" val="84714926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1EA01-2C6C-A4BE-A57F-673C41E0E66A}"/>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4D17C5E-D12B-219D-F08C-03A7D80316F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1CB1EBD-2EEA-B81B-B8F3-780B50720113}"/>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186AD641-95F4-9279-2573-1CB2FA8E3BF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8B9382E-5469-D836-3EE1-204FBFE64A29}"/>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Crohn’s disease can cause inflammation and narrowing of the colon.</a:t>
            </a:r>
            <a:r>
              <a:rPr lang="en-CA" sz="2400" baseline="30000"/>
              <a:t>7</a:t>
            </a:r>
            <a:r>
              <a:rPr lang="en-CA" sz="2400"/>
              <a:t> However, the patient doesn’t have the “skip sections” or cobble stoning typical of this disease.</a:t>
            </a:r>
            <a:r>
              <a:rPr lang="en-CA" sz="2400" baseline="30000"/>
              <a:t>7</a:t>
            </a:r>
            <a:endParaRPr lang="en-CA" sz="2400"/>
          </a:p>
        </p:txBody>
      </p:sp>
      <p:sp>
        <p:nvSpPr>
          <p:cNvPr id="3" name="Content Placeholder 2">
            <a:extLst>
              <a:ext uri="{FF2B5EF4-FFF2-40B4-BE49-F238E27FC236}">
                <a16:creationId xmlns:a16="http://schemas.microsoft.com/office/drawing/2014/main" id="{5105ABDD-5593-8E54-036F-59D9E9E9D41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2B3982AA-6F81-2E6F-741A-94B2735C5C22}"/>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357459E5-4B03-2652-F89A-0DCCFA66CBF1}"/>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812E52BA-E955-E8DE-CA4E-9C2F6DB0692F}"/>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34C652A0-3DF2-08E1-DA91-F12BEF91DBB1}"/>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C7D23F4E-019B-609B-082A-8794E26A08CE}"/>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50F2B6C6-48C3-14E2-D6CB-83436E5B69EE}"/>
              </a:ext>
            </a:extLst>
          </p:cNvPr>
          <p:cNvSpPr/>
          <p:nvPr/>
        </p:nvSpPr>
        <p:spPr>
          <a:xfrm>
            <a:off x="-145576" y="-12625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9025137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B6021-6209-327F-3937-10A2F9073CC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0DEDEEE-A381-BC2B-62A7-584CE5B51F3F}"/>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0D8AF70B-2730-BCA3-5FFC-72EF14C24DBD}"/>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490CAAEE-C820-B381-8DC3-C917ABB20023}"/>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8492F3B8-11E2-78AA-6D0C-09FC625501BE}"/>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Ulcerative Colitis does affect the rectum and left colon. However, the inflammation is usually without a single, distinct mass.</a:t>
            </a:r>
            <a:r>
              <a:rPr lang="en-CA" sz="2400" baseline="30000"/>
              <a:t>7</a:t>
            </a:r>
            <a:endParaRPr lang="en-CA" sz="2400"/>
          </a:p>
        </p:txBody>
      </p:sp>
      <p:sp>
        <p:nvSpPr>
          <p:cNvPr id="3" name="Content Placeholder 2">
            <a:extLst>
              <a:ext uri="{FF2B5EF4-FFF2-40B4-BE49-F238E27FC236}">
                <a16:creationId xmlns:a16="http://schemas.microsoft.com/office/drawing/2014/main" id="{933335E7-C270-C45E-E0B5-2C2367FAF103}"/>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E76F0670-71CA-C16E-E75E-42DAE487D181}"/>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7CB4BACC-0C61-8D87-1B76-5E87F9373913}"/>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5EF1A4C7-04D5-91EF-F53A-D89494ED8C33}"/>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A9BBD8BA-9CA5-4006-1343-32E510B507DE}"/>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3462E07C-34F9-41F1-CFC1-888B428659B9}"/>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FE303F95-5FD4-B7B9-29C7-75A0F8C34DF8}"/>
              </a:ext>
            </a:extLst>
          </p:cNvPr>
          <p:cNvSpPr/>
          <p:nvPr/>
        </p:nvSpPr>
        <p:spPr>
          <a:xfrm>
            <a:off x="-63501" y="-2239"/>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5848582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59088-3633-65A9-05D5-353FCE50CEC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265EEC2-2B3C-1697-0838-85979E341133}"/>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D9C32534-4057-3050-7227-55D6E9B94D2C}"/>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0D08FCB-D59D-9B20-98BD-345886200190}"/>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74FC6B3A-E75D-A7E0-4AE1-486A9749E9BB}"/>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For Diverticulosis, while this can also cause abdominal pain, bleeding, and changes in bowel habits, this comes from small pouches in the small bowel.</a:t>
            </a:r>
            <a:r>
              <a:rPr lang="en-CA" sz="2400" baseline="30000"/>
              <a:t>7</a:t>
            </a:r>
            <a:endParaRPr lang="en-CA" sz="2400"/>
          </a:p>
        </p:txBody>
      </p:sp>
      <p:sp>
        <p:nvSpPr>
          <p:cNvPr id="3" name="Content Placeholder 2">
            <a:extLst>
              <a:ext uri="{FF2B5EF4-FFF2-40B4-BE49-F238E27FC236}">
                <a16:creationId xmlns:a16="http://schemas.microsoft.com/office/drawing/2014/main" id="{29C9E518-DCE8-C735-C80C-E268A03AA9D5}"/>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0DFCBA40-57CC-F0D1-7B44-E0E655FA1CA4}"/>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25F75A4C-A18A-7DC5-1F27-F0F02F77B6BD}"/>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4FFD2F09-34E3-73C8-8757-050F53BB7A69}"/>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32C768B8-A66D-FABE-1C5C-1BD08073C4A0}"/>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3671924D-C022-398E-B8B9-B0361C44FE5D}"/>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47064FF4-0A0B-2FBE-75BF-B70F483D2886}"/>
              </a:ext>
            </a:extLst>
          </p:cNvPr>
          <p:cNvSpPr/>
          <p:nvPr/>
        </p:nvSpPr>
        <p:spPr>
          <a:xfrm>
            <a:off x="-72789"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2858797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0C8-872B-B01E-E11C-07CD1EA6B69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9E030D8-20C1-07EB-2E76-4C3A36941903}"/>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pic>
        <p:nvPicPr>
          <p:cNvPr id="4" name="Picture 3">
            <a:extLst>
              <a:ext uri="{FF2B5EF4-FFF2-40B4-BE49-F238E27FC236}">
                <a16:creationId xmlns:a16="http://schemas.microsoft.com/office/drawing/2014/main" id="{51997A51-8C31-AB1F-0D7E-410FE3536737}"/>
              </a:ext>
            </a:extLst>
          </p:cNvPr>
          <p:cNvPicPr>
            <a:picLocks noChangeAspect="1"/>
          </p:cNvPicPr>
          <p:nvPr/>
        </p:nvPicPr>
        <p:blipFill>
          <a:blip r:embed="rId3">
            <a:extLst>
              <a:ext uri="{28A0092B-C50C-407E-A947-70E740481C1C}">
                <a14:useLocalDpi xmlns:a14="http://schemas.microsoft.com/office/drawing/2010/main" val="0"/>
              </a:ext>
            </a:extLst>
          </a:blip>
          <a:srcRect r="76699"/>
          <a:stretch>
            <a:fillRect/>
          </a:stretch>
        </p:blipFill>
        <p:spPr>
          <a:xfrm>
            <a:off x="8921399" y="1686219"/>
            <a:ext cx="2510922" cy="4571591"/>
          </a:xfrm>
          <a:prstGeom prst="rect">
            <a:avLst/>
          </a:prstGeom>
        </p:spPr>
      </p:pic>
      <p:sp>
        <p:nvSpPr>
          <p:cNvPr id="15" name="Rectangle: Rounded Corners 14">
            <a:extLst>
              <a:ext uri="{FF2B5EF4-FFF2-40B4-BE49-F238E27FC236}">
                <a16:creationId xmlns:a16="http://schemas.microsoft.com/office/drawing/2014/main" id="{CE0156BB-4A17-2823-3DC8-B3803F6A5123}"/>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A2EADB58-25B3-00E7-193E-2A87E38487F7}"/>
              </a:ext>
            </a:extLst>
          </p:cNvPr>
          <p:cNvSpPr txBox="1">
            <a:spLocks/>
          </p:cNvSpPr>
          <p:nvPr/>
        </p:nvSpPr>
        <p:spPr>
          <a:xfrm>
            <a:off x="837014" y="4584539"/>
            <a:ext cx="1044968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Patient 10: Eshaan Singh</a:t>
            </a:r>
          </a:p>
          <a:p>
            <a:pPr marL="0" indent="0">
              <a:buFont typeface="Arial" panose="020B0604020202020204" pitchFamily="34" charset="0"/>
              <a:buNone/>
            </a:pPr>
            <a:r>
              <a:rPr lang="en-CA" sz="2400"/>
              <a:t>Patient File: Male, Indian, 35 years old, 5 foot 8, 140 pounds</a:t>
            </a:r>
          </a:p>
        </p:txBody>
      </p:sp>
      <p:sp>
        <p:nvSpPr>
          <p:cNvPr id="21" name="Content Placeholder 2">
            <a:extLst>
              <a:ext uri="{FF2B5EF4-FFF2-40B4-BE49-F238E27FC236}">
                <a16:creationId xmlns:a16="http://schemas.microsoft.com/office/drawing/2014/main" id="{B2DC0655-3A5D-4CC2-3568-6177A5B859C7}"/>
              </a:ext>
            </a:extLst>
          </p:cNvPr>
          <p:cNvSpPr txBox="1">
            <a:spLocks/>
          </p:cNvSpPr>
          <p:nvPr/>
        </p:nvSpPr>
        <p:spPr>
          <a:xfrm>
            <a:off x="9323294" y="1854532"/>
            <a:ext cx="1003097" cy="94771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6600">
              <a:solidFill>
                <a:schemeClr val="bg1"/>
              </a:solidFill>
            </a:endParaRPr>
          </a:p>
        </p:txBody>
      </p:sp>
      <p:sp>
        <p:nvSpPr>
          <p:cNvPr id="3" name="Rectangle 2">
            <a:hlinkClick r:id="rId4" action="ppaction://hlinksldjump"/>
            <a:extLst>
              <a:ext uri="{FF2B5EF4-FFF2-40B4-BE49-F238E27FC236}">
                <a16:creationId xmlns:a16="http://schemas.microsoft.com/office/drawing/2014/main" id="{DE78205E-0114-B9AC-96EE-987F7D9C8D1C}"/>
              </a:ext>
            </a:extLst>
          </p:cNvPr>
          <p:cNvSpPr/>
          <p:nvPr/>
        </p:nvSpPr>
        <p:spPr>
          <a:xfrm>
            <a:off x="-145599" y="-542426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6172110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B5DC2-8AEA-55CC-761B-B2EAFCC19D3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87AA2517-E47D-C78B-CCFA-363635B73FC0}"/>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E8A1874D-DD1D-A0F4-61F1-52785009CD00}"/>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960240B6-53D3-A035-269F-A1D02EAC743F}"/>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F2668817-C5DC-B2F6-42CA-D8D8452EC7DF}"/>
              </a:ext>
            </a:extLst>
          </p:cNvPr>
          <p:cNvSpPr txBox="1">
            <a:spLocks/>
          </p:cNvSpPr>
          <p:nvPr/>
        </p:nvSpPr>
        <p:spPr>
          <a:xfrm>
            <a:off x="931356" y="4440660"/>
            <a:ext cx="5164643"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I should ask some more questions:</a:t>
            </a:r>
          </a:p>
          <a:p>
            <a:pPr marL="0" indent="0">
              <a:buFont typeface="Arial" panose="020B0604020202020204" pitchFamily="34" charset="0"/>
              <a:buNone/>
            </a:pPr>
            <a:r>
              <a:rPr lang="en-CA" sz="2400">
                <a:hlinkClick r:id="rId3" action="ppaction://hlinksldjump"/>
              </a:rPr>
              <a:t>Ask to elaborate on symptoms</a:t>
            </a:r>
            <a:endParaRPr lang="en-CA" sz="2400"/>
          </a:p>
          <a:p>
            <a:pPr marL="0" indent="0">
              <a:buFont typeface="Arial" panose="020B0604020202020204" pitchFamily="34" charset="0"/>
              <a:buNone/>
            </a:pPr>
            <a:r>
              <a:rPr lang="en-CA" sz="2400">
                <a:hlinkClick r:id="rId4" action="ppaction://hlinksldjump"/>
              </a:rPr>
              <a:t>Ask about diet</a:t>
            </a:r>
            <a:endParaRPr lang="en-CA" sz="2400"/>
          </a:p>
          <a:p>
            <a:pPr marL="0" indent="0">
              <a:buFont typeface="Arial" panose="020B0604020202020204" pitchFamily="34" charset="0"/>
              <a:buNone/>
            </a:pPr>
            <a:r>
              <a:rPr lang="en-CA" sz="2400">
                <a:hlinkClick r:id="rId5" action="ppaction://hlinksldjump"/>
              </a:rPr>
              <a:t>Ask about lifestyle</a:t>
            </a:r>
            <a:endParaRPr lang="en-CA" sz="2400"/>
          </a:p>
        </p:txBody>
      </p:sp>
      <p:sp>
        <p:nvSpPr>
          <p:cNvPr id="3" name="Content Placeholder 2">
            <a:extLst>
              <a:ext uri="{FF2B5EF4-FFF2-40B4-BE49-F238E27FC236}">
                <a16:creationId xmlns:a16="http://schemas.microsoft.com/office/drawing/2014/main" id="{8B54174D-A231-EE9A-4098-CBFD304EFEE8}"/>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167B3729-A9E1-9042-BADB-1197BE42AFAB}"/>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a:hlinkClick r:id="rId6" action="ppaction://hlinksldjump"/>
              </a:rPr>
              <a:t>Ask about family history</a:t>
            </a:r>
            <a:endParaRPr lang="en-CA" sz="2400"/>
          </a:p>
          <a:p>
            <a:pPr marL="0" indent="0">
              <a:buFont typeface="Arial" panose="020B0604020202020204" pitchFamily="34" charset="0"/>
              <a:buNone/>
            </a:pPr>
            <a:r>
              <a:rPr lang="en-CA" sz="2400">
                <a:hlinkClick r:id="rId7" action="ppaction://hlinksldjump"/>
              </a:rPr>
              <a:t>Order a diagnostic test</a:t>
            </a:r>
            <a:endParaRPr lang="en-CA" sz="2400"/>
          </a:p>
        </p:txBody>
      </p:sp>
    </p:spTree>
    <p:extLst>
      <p:ext uri="{BB962C8B-B14F-4D97-AF65-F5344CB8AC3E}">
        <p14:creationId xmlns:p14="http://schemas.microsoft.com/office/powerpoint/2010/main" val="26536862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64493-BD99-AA9E-F3DE-09A6E87C217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CC357EB-D9A0-5708-13F5-3DB5AD0BE9B1}"/>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pic>
        <p:nvPicPr>
          <p:cNvPr id="5" name="Picture 4">
            <a:extLst>
              <a:ext uri="{FF2B5EF4-FFF2-40B4-BE49-F238E27FC236}">
                <a16:creationId xmlns:a16="http://schemas.microsoft.com/office/drawing/2014/main" id="{8D05D06F-E7D6-4FDD-73E9-06F072BA959D}"/>
              </a:ext>
            </a:extLst>
          </p:cNvPr>
          <p:cNvPicPr>
            <a:picLocks noChangeAspect="1"/>
          </p:cNvPicPr>
          <p:nvPr/>
        </p:nvPicPr>
        <p:blipFill>
          <a:blip r:embed="rId3">
            <a:extLst>
              <a:ext uri="{28A0092B-C50C-407E-A947-70E740481C1C}">
                <a14:useLocalDpi xmlns:a14="http://schemas.microsoft.com/office/drawing/2010/main" val="0"/>
              </a:ext>
            </a:extLst>
          </a:blip>
          <a:srcRect l="39054" t="889" r="37645" b="-889"/>
          <a:stretch>
            <a:fillRect/>
          </a:stretch>
        </p:blipFill>
        <p:spPr>
          <a:xfrm>
            <a:off x="9034978" y="1754740"/>
            <a:ext cx="2510922" cy="4571591"/>
          </a:xfrm>
          <a:prstGeom prst="rect">
            <a:avLst/>
          </a:prstGeom>
        </p:spPr>
      </p:pic>
      <p:sp>
        <p:nvSpPr>
          <p:cNvPr id="16" name="Content Placeholder 2">
            <a:extLst>
              <a:ext uri="{FF2B5EF4-FFF2-40B4-BE49-F238E27FC236}">
                <a16:creationId xmlns:a16="http://schemas.microsoft.com/office/drawing/2014/main" id="{17EF3A85-01F9-3FB9-422F-0E006FF03595}"/>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grpSp>
        <p:nvGrpSpPr>
          <p:cNvPr id="4" name="Group 3">
            <a:extLst>
              <a:ext uri="{FF2B5EF4-FFF2-40B4-BE49-F238E27FC236}">
                <a16:creationId xmlns:a16="http://schemas.microsoft.com/office/drawing/2014/main" id="{89175628-ABF3-CCD4-6B8A-2C5EB1E8AAB2}"/>
              </a:ext>
            </a:extLst>
          </p:cNvPr>
          <p:cNvGrpSpPr/>
          <p:nvPr/>
        </p:nvGrpSpPr>
        <p:grpSpPr>
          <a:xfrm>
            <a:off x="319074" y="3456981"/>
            <a:ext cx="11408229" cy="3286525"/>
            <a:chOff x="319074" y="3456981"/>
            <a:chExt cx="11408229" cy="3286525"/>
          </a:xfrm>
        </p:grpSpPr>
        <p:sp>
          <p:nvSpPr>
            <p:cNvPr id="11" name="Rectangle: Rounded Corners 10">
              <a:extLst>
                <a:ext uri="{FF2B5EF4-FFF2-40B4-BE49-F238E27FC236}">
                  <a16:creationId xmlns:a16="http://schemas.microsoft.com/office/drawing/2014/main" id="{F171AD2E-330D-49DB-4931-8CFD0E575444}"/>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A2510434-CD5F-B493-D1A6-74BA93DCB6E7}"/>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Doctor I’ve been feeling very </a:t>
              </a:r>
              <a:r>
                <a:rPr lang="en-US" sz="2400" b="1"/>
                <a:t>weak </a:t>
              </a:r>
              <a:r>
                <a:rPr lang="en-US" sz="2400"/>
                <a:t>and </a:t>
              </a:r>
              <a:r>
                <a:rPr lang="en-US" sz="2400" b="1"/>
                <a:t>fatigued </a:t>
              </a:r>
              <a:r>
                <a:rPr lang="en-US" sz="2400"/>
                <a:t>lately. I’ve just been overall very </a:t>
              </a:r>
              <a:r>
                <a:rPr lang="en-US" sz="2400" b="1"/>
                <a:t>tired </a:t>
              </a:r>
              <a:r>
                <a:rPr lang="en-US" sz="2400"/>
                <a:t>all the time.</a:t>
              </a:r>
            </a:p>
          </p:txBody>
        </p:sp>
        <p:sp>
          <p:nvSpPr>
            <p:cNvPr id="13" name="Rectangle: Rounded Corners 12">
              <a:extLst>
                <a:ext uri="{FF2B5EF4-FFF2-40B4-BE49-F238E27FC236}">
                  <a16:creationId xmlns:a16="http://schemas.microsoft.com/office/drawing/2014/main" id="{3BC8BC89-B146-89B7-8047-50DB1ACEC8E3}"/>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5" name="Content Placeholder 2">
              <a:extLst>
                <a:ext uri="{FF2B5EF4-FFF2-40B4-BE49-F238E27FC236}">
                  <a16:creationId xmlns:a16="http://schemas.microsoft.com/office/drawing/2014/main" id="{5F8A089D-47B7-B659-443F-0829F80E21CF}"/>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grpSp>
      <p:sp>
        <p:nvSpPr>
          <p:cNvPr id="7" name="Rectangle 6">
            <a:hlinkClick r:id="rId4" action="ppaction://hlinksldjump"/>
            <a:extLst>
              <a:ext uri="{FF2B5EF4-FFF2-40B4-BE49-F238E27FC236}">
                <a16:creationId xmlns:a16="http://schemas.microsoft.com/office/drawing/2014/main" id="{745D9773-5A41-4689-8F2E-A1B817206348}"/>
              </a:ext>
            </a:extLst>
          </p:cNvPr>
          <p:cNvSpPr/>
          <p:nvPr/>
        </p:nvSpPr>
        <p:spPr>
          <a:xfrm>
            <a:off x="0"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72745446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ECD1D-DFE5-E31A-5C10-3328D49BD1C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BD6CCCA7-38E6-3488-CE3E-0AD5111C5463}"/>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AB6391A7-10F7-51CD-A455-D7F518A8F431}"/>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41E409DC-4961-6E84-5704-01A528A3B6C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A89BF20-CA66-732A-F6B4-9FA02FC60AEB}"/>
              </a:ext>
            </a:extLst>
          </p:cNvPr>
          <p:cNvSpPr txBox="1">
            <a:spLocks/>
          </p:cNvSpPr>
          <p:nvPr/>
        </p:nvSpPr>
        <p:spPr>
          <a:xfrm>
            <a:off x="931356" y="4440660"/>
            <a:ext cx="5164643"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3" name="Content Placeholder 2">
            <a:extLst>
              <a:ext uri="{FF2B5EF4-FFF2-40B4-BE49-F238E27FC236}">
                <a16:creationId xmlns:a16="http://schemas.microsoft.com/office/drawing/2014/main" id="{9786B101-8618-B491-054E-91EAE4CF3827}"/>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087F262A-45CA-AA01-BA33-960A9DF15EA6}"/>
              </a:ext>
            </a:extLst>
          </p:cNvPr>
          <p:cNvSpPr txBox="1">
            <a:spLocks/>
          </p:cNvSpPr>
          <p:nvPr/>
        </p:nvSpPr>
        <p:spPr>
          <a:xfrm>
            <a:off x="931357" y="4557597"/>
            <a:ext cx="10599022" cy="15238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a:t>You run a bloodwork test and see that he has </a:t>
            </a:r>
            <a:r>
              <a:rPr lang="en-CA" sz="2400" b="1"/>
              <a:t>iron-deficiency anemia</a:t>
            </a:r>
            <a:r>
              <a:rPr lang="en-CA" sz="2400"/>
              <a:t>. </a:t>
            </a:r>
          </a:p>
        </p:txBody>
      </p:sp>
      <p:sp>
        <p:nvSpPr>
          <p:cNvPr id="2" name="Rectangle 1">
            <a:hlinkClick r:id="rId3" action="ppaction://hlinksldjump"/>
            <a:extLst>
              <a:ext uri="{FF2B5EF4-FFF2-40B4-BE49-F238E27FC236}">
                <a16:creationId xmlns:a16="http://schemas.microsoft.com/office/drawing/2014/main" id="{7C4B549B-AF4D-7E5F-24D1-FF78F4E875E9}"/>
              </a:ext>
            </a:extLst>
          </p:cNvPr>
          <p:cNvSpPr/>
          <p:nvPr/>
        </p:nvSpPr>
        <p:spPr>
          <a:xfrm>
            <a:off x="0"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70190343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B55E6-CE71-CC1A-A86F-5FACC848B651}"/>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9BDB0A5-E292-DFAC-E939-184C945467AD}"/>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33B35730-424A-388C-3CD7-52FEA71D5A4E}"/>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pic>
        <p:nvPicPr>
          <p:cNvPr id="9" name="Picture 8">
            <a:extLst>
              <a:ext uri="{FF2B5EF4-FFF2-40B4-BE49-F238E27FC236}">
                <a16:creationId xmlns:a16="http://schemas.microsoft.com/office/drawing/2014/main" id="{02C48C10-4AB5-B85E-6E21-6461E0AECCFE}"/>
              </a:ext>
            </a:extLst>
          </p:cNvPr>
          <p:cNvPicPr>
            <a:picLocks noChangeAspect="1"/>
          </p:cNvPicPr>
          <p:nvPr/>
        </p:nvPicPr>
        <p:blipFill>
          <a:blip r:embed="rId3">
            <a:extLst>
              <a:ext uri="{28A0092B-C50C-407E-A947-70E740481C1C}">
                <a14:useLocalDpi xmlns:a14="http://schemas.microsoft.com/office/drawing/2010/main" val="0"/>
              </a:ext>
            </a:extLst>
          </a:blip>
          <a:srcRect l="75571" t="781" r="1128" b="-781"/>
          <a:stretch>
            <a:fillRect/>
          </a:stretch>
        </p:blipFill>
        <p:spPr>
          <a:xfrm>
            <a:off x="8847161" y="1693921"/>
            <a:ext cx="2510922" cy="4571591"/>
          </a:xfrm>
          <a:prstGeom prst="rect">
            <a:avLst/>
          </a:prstGeom>
        </p:spPr>
      </p:pic>
      <p:grpSp>
        <p:nvGrpSpPr>
          <p:cNvPr id="2" name="Group 1">
            <a:extLst>
              <a:ext uri="{FF2B5EF4-FFF2-40B4-BE49-F238E27FC236}">
                <a16:creationId xmlns:a16="http://schemas.microsoft.com/office/drawing/2014/main" id="{DC1B51C0-DF5A-725A-E580-729A3F8A7007}"/>
              </a:ext>
            </a:extLst>
          </p:cNvPr>
          <p:cNvGrpSpPr/>
          <p:nvPr/>
        </p:nvGrpSpPr>
        <p:grpSpPr>
          <a:xfrm>
            <a:off x="338311" y="3416942"/>
            <a:ext cx="11408229" cy="3286525"/>
            <a:chOff x="319074" y="3456981"/>
            <a:chExt cx="11408229" cy="3286525"/>
          </a:xfrm>
        </p:grpSpPr>
        <p:sp>
          <p:nvSpPr>
            <p:cNvPr id="3" name="Rectangle: Rounded Corners 2">
              <a:extLst>
                <a:ext uri="{FF2B5EF4-FFF2-40B4-BE49-F238E27FC236}">
                  <a16:creationId xmlns:a16="http://schemas.microsoft.com/office/drawing/2014/main" id="{622A6E1E-2DEA-01B2-8C29-AA5DA81B7096}"/>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4" name="Content Placeholder 2">
              <a:extLst>
                <a:ext uri="{FF2B5EF4-FFF2-40B4-BE49-F238E27FC236}">
                  <a16:creationId xmlns:a16="http://schemas.microsoft.com/office/drawing/2014/main" id="{F6A2BE06-B5F4-A7FD-E08C-F1989A24AAA6}"/>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Sometimes my </a:t>
              </a:r>
              <a:r>
                <a:rPr lang="en-US" sz="2400" b="1"/>
                <a:t>stool is black </a:t>
              </a:r>
              <a:r>
                <a:rPr lang="en-US" sz="2400"/>
                <a:t>but I don’t feel any pain.</a:t>
              </a:r>
            </a:p>
          </p:txBody>
        </p:sp>
        <p:sp>
          <p:nvSpPr>
            <p:cNvPr id="5" name="Rectangle: Rounded Corners 4">
              <a:extLst>
                <a:ext uri="{FF2B5EF4-FFF2-40B4-BE49-F238E27FC236}">
                  <a16:creationId xmlns:a16="http://schemas.microsoft.com/office/drawing/2014/main" id="{BC44E8A5-60D0-8F8A-D592-B97DB9C8509B}"/>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6" name="Content Placeholder 2">
              <a:extLst>
                <a:ext uri="{FF2B5EF4-FFF2-40B4-BE49-F238E27FC236}">
                  <a16:creationId xmlns:a16="http://schemas.microsoft.com/office/drawing/2014/main" id="{E8B307E0-BF3B-4F68-67E1-BF7757FCC7FB}"/>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grpSp>
      <p:sp>
        <p:nvSpPr>
          <p:cNvPr id="11" name="Rectangle 10">
            <a:hlinkClick r:id="rId4" action="ppaction://hlinksldjump"/>
            <a:extLst>
              <a:ext uri="{FF2B5EF4-FFF2-40B4-BE49-F238E27FC236}">
                <a16:creationId xmlns:a16="http://schemas.microsoft.com/office/drawing/2014/main" id="{0493EDA1-DB5C-7E39-20D8-291C3B224BFE}"/>
              </a:ext>
            </a:extLst>
          </p:cNvPr>
          <p:cNvSpPr/>
          <p:nvPr/>
        </p:nvSpPr>
        <p:spPr>
          <a:xfrm>
            <a:off x="-72788" y="-22"/>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80788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47C756F8-2A67-62BF-6A2A-74C1CCE976F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5F071D5-A619-4907-E7E5-1652CBFE80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3" name="Rectangle: Rounded Corners 2">
            <a:extLst>
              <a:ext uri="{FF2B5EF4-FFF2-40B4-BE49-F238E27FC236}">
                <a16:creationId xmlns:a16="http://schemas.microsoft.com/office/drawing/2014/main" id="{141B1B02-ADCB-19A3-EAEA-5A28F45A3770}"/>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8732758E-0085-9994-A116-A7D04821241B}"/>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Good job finding the correct diagnosis!</a:t>
            </a:r>
          </a:p>
        </p:txBody>
      </p:sp>
      <p:sp>
        <p:nvSpPr>
          <p:cNvPr id="9" name="TextBox 8">
            <a:extLst>
              <a:ext uri="{FF2B5EF4-FFF2-40B4-BE49-F238E27FC236}">
                <a16:creationId xmlns:a16="http://schemas.microsoft.com/office/drawing/2014/main" id="{5414977E-A49A-0955-9365-C45C0ADB4E6D}"/>
              </a:ext>
            </a:extLst>
          </p:cNvPr>
          <p:cNvSpPr txBox="1"/>
          <p:nvPr/>
        </p:nvSpPr>
        <p:spPr>
          <a:xfrm>
            <a:off x="780142" y="4998701"/>
            <a:ext cx="1018872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There are a few treatment or preventative options. First, </a:t>
            </a:r>
            <a:r>
              <a:rPr lang="en-US" b="1"/>
              <a:t>lifestyle changes</a:t>
            </a:r>
            <a:r>
              <a:rPr lang="en-US"/>
              <a:t> are needed, quit smoking, eat vegetables, do exercise. Secondly, we can give </a:t>
            </a:r>
            <a:r>
              <a:rPr lang="en-US" b="1"/>
              <a:t>Proton Pump Inhibitors</a:t>
            </a:r>
            <a:r>
              <a:rPr lang="en-US"/>
              <a:t>, which is medication to reduce that stomach acid, and heal the esophagus. Lastly, we need to set up multiple recurring visits to watch for any </a:t>
            </a:r>
            <a:r>
              <a:rPr lang="en-US" b="1"/>
              <a:t>dysplasia</a:t>
            </a:r>
            <a:r>
              <a:rPr lang="en-US"/>
              <a:t>, or any pre-cancerous cells that may show up, in case the Barrett’s Esophagus progresses to </a:t>
            </a:r>
            <a:r>
              <a:rPr lang="en-US" b="1"/>
              <a:t>Esophageal Adenocarcinoma</a:t>
            </a:r>
            <a:r>
              <a:rPr lang="en-US"/>
              <a:t>.</a:t>
            </a:r>
            <a:r>
              <a:rPr lang="en-US" baseline="30000"/>
              <a:t>1</a:t>
            </a:r>
            <a:endParaRPr lang="en-US"/>
          </a:p>
        </p:txBody>
      </p:sp>
      <p:sp>
        <p:nvSpPr>
          <p:cNvPr id="4" name="Rectangle: Rounded Corners 3">
            <a:extLst>
              <a:ext uri="{FF2B5EF4-FFF2-40B4-BE49-F238E27FC236}">
                <a16:creationId xmlns:a16="http://schemas.microsoft.com/office/drawing/2014/main" id="{86922CF2-2323-D0E5-B9F3-17E35B31F141}"/>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6" name="Rectangle 5">
            <a:hlinkClick r:id="rId5" action="ppaction://hlinksldjump"/>
            <a:extLst>
              <a:ext uri="{FF2B5EF4-FFF2-40B4-BE49-F238E27FC236}">
                <a16:creationId xmlns:a16="http://schemas.microsoft.com/office/drawing/2014/main" id="{0B48CBB8-6D4D-A567-2813-CF7B6ED54919}"/>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4257367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ED296-AB19-0D7B-D9FD-8D19441B8A1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87C7380C-9603-D449-6221-AB7CA39F747E}"/>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pic>
        <p:nvPicPr>
          <p:cNvPr id="4" name="Picture 3">
            <a:extLst>
              <a:ext uri="{FF2B5EF4-FFF2-40B4-BE49-F238E27FC236}">
                <a16:creationId xmlns:a16="http://schemas.microsoft.com/office/drawing/2014/main" id="{B8C10D3F-1AEA-6C37-8356-05F3EA307B65}"/>
              </a:ext>
            </a:extLst>
          </p:cNvPr>
          <p:cNvPicPr>
            <a:picLocks noChangeAspect="1"/>
          </p:cNvPicPr>
          <p:nvPr/>
        </p:nvPicPr>
        <p:blipFill>
          <a:blip r:embed="rId4">
            <a:extLst>
              <a:ext uri="{28A0092B-C50C-407E-A947-70E740481C1C}">
                <a14:useLocalDpi xmlns:a14="http://schemas.microsoft.com/office/drawing/2010/main" val="0"/>
              </a:ext>
            </a:extLst>
          </a:blip>
          <a:srcRect r="76699"/>
          <a:stretch>
            <a:fillRect/>
          </a:stretch>
        </p:blipFill>
        <p:spPr>
          <a:xfrm>
            <a:off x="8921399" y="1686219"/>
            <a:ext cx="2510922" cy="4571591"/>
          </a:xfrm>
          <a:prstGeom prst="rect">
            <a:avLst/>
          </a:prstGeom>
        </p:spPr>
      </p:pic>
      <p:sp>
        <p:nvSpPr>
          <p:cNvPr id="16" name="Content Placeholder 2">
            <a:extLst>
              <a:ext uri="{FF2B5EF4-FFF2-40B4-BE49-F238E27FC236}">
                <a16:creationId xmlns:a16="http://schemas.microsoft.com/office/drawing/2014/main" id="{261A9DF8-244E-7514-4C56-95278DA193A4}"/>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grpSp>
        <p:nvGrpSpPr>
          <p:cNvPr id="22" name="Group 21">
            <a:extLst>
              <a:ext uri="{FF2B5EF4-FFF2-40B4-BE49-F238E27FC236}">
                <a16:creationId xmlns:a16="http://schemas.microsoft.com/office/drawing/2014/main" id="{72ABE446-5CCA-0890-18ED-5D2CB35D0004}"/>
              </a:ext>
            </a:extLst>
          </p:cNvPr>
          <p:cNvGrpSpPr/>
          <p:nvPr/>
        </p:nvGrpSpPr>
        <p:grpSpPr>
          <a:xfrm>
            <a:off x="319074" y="3456981"/>
            <a:ext cx="11408229" cy="3286525"/>
            <a:chOff x="319074" y="3456981"/>
            <a:chExt cx="11408229" cy="3286525"/>
          </a:xfrm>
        </p:grpSpPr>
        <p:sp>
          <p:nvSpPr>
            <p:cNvPr id="23" name="Rectangle: Rounded Corners 22">
              <a:extLst>
                <a:ext uri="{FF2B5EF4-FFF2-40B4-BE49-F238E27FC236}">
                  <a16:creationId xmlns:a16="http://schemas.microsoft.com/office/drawing/2014/main" id="{5914BB2D-F05F-B0E2-2598-A54D66906FFC}"/>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24" name="Content Placeholder 2">
              <a:extLst>
                <a:ext uri="{FF2B5EF4-FFF2-40B4-BE49-F238E27FC236}">
                  <a16:creationId xmlns:a16="http://schemas.microsoft.com/office/drawing/2014/main" id="{D68E0731-08C3-929F-A9E4-23E83565B6C4}"/>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I have a pretty </a:t>
              </a:r>
              <a:r>
                <a:rPr lang="en-US" sz="2400" b="1"/>
                <a:t>clean diet</a:t>
              </a:r>
              <a:r>
                <a:rPr lang="en-US" sz="2400"/>
                <a:t>, I make sure to include lots of </a:t>
              </a:r>
              <a:r>
                <a:rPr lang="en-US" sz="2400" b="1"/>
                <a:t>fiber</a:t>
              </a:r>
              <a:r>
                <a:rPr lang="en-US" sz="2400"/>
                <a:t>. I do eat some meat too but I usually avoid eating BBQ or searing them at high temperatures because I know it can have </a:t>
              </a:r>
              <a:r>
                <a:rPr lang="en-US" sz="2400" b="1"/>
                <a:t>carcinogens</a:t>
              </a:r>
              <a:r>
                <a:rPr lang="en-US" sz="2400"/>
                <a:t>.</a:t>
              </a:r>
              <a:r>
                <a:rPr lang="en-CA" sz="2400" baseline="30000"/>
                <a:t>7</a:t>
              </a:r>
              <a:endParaRPr lang="en-US" sz="2400"/>
            </a:p>
          </p:txBody>
        </p:sp>
        <p:sp>
          <p:nvSpPr>
            <p:cNvPr id="25" name="Rectangle: Rounded Corners 24">
              <a:extLst>
                <a:ext uri="{FF2B5EF4-FFF2-40B4-BE49-F238E27FC236}">
                  <a16:creationId xmlns:a16="http://schemas.microsoft.com/office/drawing/2014/main" id="{0BEFA85F-3EA9-BD2F-58CF-9B6A5DDF3A9B}"/>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26" name="Content Placeholder 2">
              <a:extLst>
                <a:ext uri="{FF2B5EF4-FFF2-40B4-BE49-F238E27FC236}">
                  <a16:creationId xmlns:a16="http://schemas.microsoft.com/office/drawing/2014/main" id="{6F46605A-010C-243B-0122-6592CDB8C2EA}"/>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grpSp>
      <p:grpSp>
        <p:nvGrpSpPr>
          <p:cNvPr id="9" name="Group 8">
            <a:extLst>
              <a:ext uri="{FF2B5EF4-FFF2-40B4-BE49-F238E27FC236}">
                <a16:creationId xmlns:a16="http://schemas.microsoft.com/office/drawing/2014/main" id="{15C2003D-1558-C71A-54DB-2B6432328438}"/>
              </a:ext>
            </a:extLst>
          </p:cNvPr>
          <p:cNvGrpSpPr/>
          <p:nvPr/>
        </p:nvGrpSpPr>
        <p:grpSpPr>
          <a:xfrm>
            <a:off x="673251" y="3689329"/>
            <a:ext cx="10802001" cy="3054177"/>
            <a:chOff x="673251" y="3689329"/>
            <a:chExt cx="10802001" cy="3054177"/>
          </a:xfrm>
        </p:grpSpPr>
        <p:sp>
          <p:nvSpPr>
            <p:cNvPr id="12" name="Content Placeholder 2">
              <a:extLst>
                <a:ext uri="{FF2B5EF4-FFF2-40B4-BE49-F238E27FC236}">
                  <a16:creationId xmlns:a16="http://schemas.microsoft.com/office/drawing/2014/main" id="{1551BDB9-3259-686E-8B45-D96647ABBD66}"/>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sz="2400"/>
            </a:p>
          </p:txBody>
        </p:sp>
        <p:sp>
          <p:nvSpPr>
            <p:cNvPr id="15" name="Content Placeholder 2">
              <a:extLst>
                <a:ext uri="{FF2B5EF4-FFF2-40B4-BE49-F238E27FC236}">
                  <a16:creationId xmlns:a16="http://schemas.microsoft.com/office/drawing/2014/main" id="{26A0E481-DAEB-88DA-E31A-2E09E78967A1}"/>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1800"/>
            </a:p>
          </p:txBody>
        </p:sp>
      </p:grpSp>
      <p:pic>
        <p:nvPicPr>
          <p:cNvPr id="2" name="Picture 1">
            <a:extLst>
              <a:ext uri="{FF2B5EF4-FFF2-40B4-BE49-F238E27FC236}">
                <a16:creationId xmlns:a16="http://schemas.microsoft.com/office/drawing/2014/main" id="{16AFB62F-8C1C-1D49-014B-2F14F127F5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6959" y="1035631"/>
            <a:ext cx="2222868" cy="2778585"/>
          </a:xfrm>
          <a:prstGeom prst="rect">
            <a:avLst/>
          </a:prstGeom>
        </p:spPr>
      </p:pic>
      <p:sp>
        <p:nvSpPr>
          <p:cNvPr id="3" name="Rectangle 2">
            <a:hlinkClick r:id="rId6" action="ppaction://hlinksldjump"/>
            <a:extLst>
              <a:ext uri="{FF2B5EF4-FFF2-40B4-BE49-F238E27FC236}">
                <a16:creationId xmlns:a16="http://schemas.microsoft.com/office/drawing/2014/main" id="{07594189-5D34-1375-7FDB-5770E61212AD}"/>
              </a:ext>
            </a:extLst>
          </p:cNvPr>
          <p:cNvSpPr/>
          <p:nvPr/>
        </p:nvSpPr>
        <p:spPr>
          <a:xfrm>
            <a:off x="-72788"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9831118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C61AA-C56B-9B0B-F1EA-375B98323D7A}"/>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B2321B4-ECEF-CA3E-0994-FBDDE5C4E29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0846324F-9983-E896-A09F-A5C1D7A09932}"/>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DF18FB7A-E309-AFB4-8427-35F7FCD383CA}"/>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16D86A0B-F7CA-7E03-6EDF-B5AA8CB1EBEA}"/>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That’s good to hear! </a:t>
            </a:r>
            <a:r>
              <a:rPr lang="en-CA" sz="2400" b="1"/>
              <a:t>Low fiber, high meat, carb and fat intake </a:t>
            </a:r>
            <a:r>
              <a:rPr lang="en-CA" sz="2400"/>
              <a:t>can lead to an increased risk. While intake of </a:t>
            </a:r>
            <a:r>
              <a:rPr lang="en-CA" sz="2400" b="1"/>
              <a:t>fiber</a:t>
            </a:r>
            <a:r>
              <a:rPr lang="en-CA" sz="2400"/>
              <a:t> can play a </a:t>
            </a:r>
            <a:r>
              <a:rPr lang="en-CA" sz="2400" b="1"/>
              <a:t>protective </a:t>
            </a:r>
            <a:r>
              <a:rPr lang="en-CA" sz="2400"/>
              <a:t>role as it can potentially bind to carcinogens.</a:t>
            </a:r>
            <a:r>
              <a:rPr lang="en-CA" sz="2400" baseline="30000"/>
              <a:t>7</a:t>
            </a:r>
            <a:endParaRPr lang="en-CA" sz="2400"/>
          </a:p>
        </p:txBody>
      </p:sp>
      <p:sp>
        <p:nvSpPr>
          <p:cNvPr id="11" name="Rectangle: Rounded Corners 10">
            <a:extLst>
              <a:ext uri="{FF2B5EF4-FFF2-40B4-BE49-F238E27FC236}">
                <a16:creationId xmlns:a16="http://schemas.microsoft.com/office/drawing/2014/main" id="{30674698-A19D-3D4E-ACA6-D7337E187CF6}"/>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1188DF90-1448-A4E9-22A0-C38344476361}"/>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2" name="Rectangle 1">
            <a:hlinkClick r:id="rId4" action="ppaction://hlinksldjump"/>
            <a:extLst>
              <a:ext uri="{FF2B5EF4-FFF2-40B4-BE49-F238E27FC236}">
                <a16:creationId xmlns:a16="http://schemas.microsoft.com/office/drawing/2014/main" id="{79659F1C-DDB8-6435-2ECD-9870AA229C53}"/>
              </a:ext>
            </a:extLst>
          </p:cNvPr>
          <p:cNvSpPr/>
          <p:nvPr/>
        </p:nvSpPr>
        <p:spPr>
          <a:xfrm>
            <a:off x="-145600"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515327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AABDE-F802-76D4-0917-6AFBE61937D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A4115970-3289-6B41-E42C-AA47FF77C943}"/>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BB1969A-2BF9-09CC-C9D7-220E840A3BA6}"/>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pic>
        <p:nvPicPr>
          <p:cNvPr id="2" name="Picture 1">
            <a:extLst>
              <a:ext uri="{FF2B5EF4-FFF2-40B4-BE49-F238E27FC236}">
                <a16:creationId xmlns:a16="http://schemas.microsoft.com/office/drawing/2014/main" id="{2D6F97E5-AB6D-835C-89EA-887674010F49}"/>
              </a:ext>
            </a:extLst>
          </p:cNvPr>
          <p:cNvPicPr>
            <a:picLocks noChangeAspect="1"/>
          </p:cNvPicPr>
          <p:nvPr/>
        </p:nvPicPr>
        <p:blipFill>
          <a:blip r:embed="rId3">
            <a:extLst>
              <a:ext uri="{28A0092B-C50C-407E-A947-70E740481C1C}">
                <a14:useLocalDpi xmlns:a14="http://schemas.microsoft.com/office/drawing/2010/main" val="0"/>
              </a:ext>
            </a:extLst>
          </a:blip>
          <a:srcRect r="76699"/>
          <a:stretch>
            <a:fillRect/>
          </a:stretch>
        </p:blipFill>
        <p:spPr>
          <a:xfrm>
            <a:off x="8921399" y="1686219"/>
            <a:ext cx="2510922" cy="4571591"/>
          </a:xfrm>
          <a:prstGeom prst="rect">
            <a:avLst/>
          </a:prstGeom>
        </p:spPr>
      </p:pic>
      <p:grpSp>
        <p:nvGrpSpPr>
          <p:cNvPr id="3" name="Group 2">
            <a:extLst>
              <a:ext uri="{FF2B5EF4-FFF2-40B4-BE49-F238E27FC236}">
                <a16:creationId xmlns:a16="http://schemas.microsoft.com/office/drawing/2014/main" id="{4A7541CC-A531-3AD7-6723-9FE9C8FC0F17}"/>
              </a:ext>
            </a:extLst>
          </p:cNvPr>
          <p:cNvGrpSpPr/>
          <p:nvPr/>
        </p:nvGrpSpPr>
        <p:grpSpPr>
          <a:xfrm>
            <a:off x="319074" y="3456981"/>
            <a:ext cx="11408229" cy="3286525"/>
            <a:chOff x="319074" y="3456981"/>
            <a:chExt cx="11408229" cy="3286525"/>
          </a:xfrm>
        </p:grpSpPr>
        <p:sp>
          <p:nvSpPr>
            <p:cNvPr id="4" name="Rectangle: Rounded Corners 3">
              <a:extLst>
                <a:ext uri="{FF2B5EF4-FFF2-40B4-BE49-F238E27FC236}">
                  <a16:creationId xmlns:a16="http://schemas.microsoft.com/office/drawing/2014/main" id="{D68B7DCA-327C-A09E-C77A-DED9B5988ABD}"/>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5" name="Content Placeholder 2">
              <a:extLst>
                <a:ext uri="{FF2B5EF4-FFF2-40B4-BE49-F238E27FC236}">
                  <a16:creationId xmlns:a16="http://schemas.microsoft.com/office/drawing/2014/main" id="{34C9467B-836D-A1FF-EBD1-4E2BBFA4829F}"/>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I do </a:t>
              </a:r>
              <a:r>
                <a:rPr lang="en-US" sz="2400" b="1"/>
                <a:t>smoke </a:t>
              </a:r>
              <a:r>
                <a:rPr lang="en-US" sz="2400"/>
                <a:t>maybe </a:t>
              </a:r>
              <a:r>
                <a:rPr lang="en-US" sz="2400" b="1"/>
                <a:t>2 times a week over 5 years </a:t>
              </a:r>
              <a:r>
                <a:rPr lang="en-US" sz="2400"/>
                <a:t>and I consume </a:t>
              </a:r>
              <a:r>
                <a:rPr lang="en-US" sz="2400" b="1"/>
                <a:t>alcohol</a:t>
              </a:r>
              <a:r>
                <a:rPr lang="en-US" sz="2400"/>
                <a:t>.</a:t>
              </a:r>
              <a:r>
                <a:rPr lang="en-CA" sz="2400" baseline="30000"/>
                <a:t>7</a:t>
              </a:r>
              <a:endParaRPr lang="en-US" sz="2400"/>
            </a:p>
          </p:txBody>
        </p:sp>
        <p:sp>
          <p:nvSpPr>
            <p:cNvPr id="6" name="Rectangle: Rounded Corners 5">
              <a:extLst>
                <a:ext uri="{FF2B5EF4-FFF2-40B4-BE49-F238E27FC236}">
                  <a16:creationId xmlns:a16="http://schemas.microsoft.com/office/drawing/2014/main" id="{1E6AC804-F442-EECE-8B68-B638E226FC4A}"/>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7" name="Content Placeholder 2">
              <a:extLst>
                <a:ext uri="{FF2B5EF4-FFF2-40B4-BE49-F238E27FC236}">
                  <a16:creationId xmlns:a16="http://schemas.microsoft.com/office/drawing/2014/main" id="{96000975-3D51-F95B-0BD4-8FB422DD1447}"/>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grpSp>
      <p:pic>
        <p:nvPicPr>
          <p:cNvPr id="12" name="Picture 11">
            <a:extLst>
              <a:ext uri="{FF2B5EF4-FFF2-40B4-BE49-F238E27FC236}">
                <a16:creationId xmlns:a16="http://schemas.microsoft.com/office/drawing/2014/main" id="{1A5E199C-84DE-87A5-8B25-47C2CF5DE12F}"/>
              </a:ext>
            </a:extLst>
          </p:cNvPr>
          <p:cNvPicPr>
            <a:picLocks noChangeAspect="1"/>
          </p:cNvPicPr>
          <p:nvPr/>
        </p:nvPicPr>
        <p:blipFill>
          <a:blip r:embed="rId4">
            <a:extLst>
              <a:ext uri="{28A0092B-C50C-407E-A947-70E740481C1C}">
                <a14:useLocalDpi xmlns:a14="http://schemas.microsoft.com/office/drawing/2010/main" val="0"/>
              </a:ext>
            </a:extLst>
          </a:blip>
          <a:srcRect b="54686"/>
          <a:stretch>
            <a:fillRect/>
          </a:stretch>
        </p:blipFill>
        <p:spPr>
          <a:xfrm>
            <a:off x="3446873" y="2943362"/>
            <a:ext cx="2017643" cy="914275"/>
          </a:xfrm>
          <a:prstGeom prst="rect">
            <a:avLst/>
          </a:prstGeom>
        </p:spPr>
      </p:pic>
      <p:pic>
        <p:nvPicPr>
          <p:cNvPr id="13" name="Picture 12">
            <a:extLst>
              <a:ext uri="{FF2B5EF4-FFF2-40B4-BE49-F238E27FC236}">
                <a16:creationId xmlns:a16="http://schemas.microsoft.com/office/drawing/2014/main" id="{ADAD23A4-5BB4-9C4B-F9D6-940D2336F09B}"/>
              </a:ext>
            </a:extLst>
          </p:cNvPr>
          <p:cNvPicPr>
            <a:picLocks noChangeAspect="1"/>
          </p:cNvPicPr>
          <p:nvPr/>
        </p:nvPicPr>
        <p:blipFill>
          <a:blip r:embed="rId4">
            <a:extLst>
              <a:ext uri="{28A0092B-C50C-407E-A947-70E740481C1C}">
                <a14:useLocalDpi xmlns:a14="http://schemas.microsoft.com/office/drawing/2010/main" val="0"/>
              </a:ext>
            </a:extLst>
          </a:blip>
          <a:srcRect l="1761" t="46395" r="-1761" b="1199"/>
          <a:stretch>
            <a:fillRect/>
          </a:stretch>
        </p:blipFill>
        <p:spPr>
          <a:xfrm>
            <a:off x="4854856" y="2018541"/>
            <a:ext cx="3505973" cy="1837316"/>
          </a:xfrm>
          <a:prstGeom prst="rect">
            <a:avLst/>
          </a:prstGeom>
        </p:spPr>
      </p:pic>
      <p:sp>
        <p:nvSpPr>
          <p:cNvPr id="8" name="Rectangle 7">
            <a:hlinkClick r:id="rId5" action="ppaction://hlinksldjump"/>
            <a:extLst>
              <a:ext uri="{FF2B5EF4-FFF2-40B4-BE49-F238E27FC236}">
                <a16:creationId xmlns:a16="http://schemas.microsoft.com/office/drawing/2014/main" id="{C2871CB3-34AC-94F5-5770-5B40109FBF2A}"/>
              </a:ext>
            </a:extLst>
          </p:cNvPr>
          <p:cNvSpPr/>
          <p:nvPr/>
        </p:nvSpPr>
        <p:spPr>
          <a:xfrm>
            <a:off x="-145576"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1139346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6E553-11E3-2035-CB43-4BF9965D151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9AD4C42-001D-F4D3-16BF-79A2B3D8505B}"/>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1952BCD0-3307-5A7D-67DA-C377D90C33F7}"/>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7A00D2D9-E9FB-53EE-755C-92CCB5C0A8BB}"/>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BED783E6-B8D0-AE6F-8282-5BB54BBCB83F}"/>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Smoking and alcohol consumption are modifiable risk factors. If you change these lifestyle habits, you will decrease your risk.</a:t>
            </a:r>
            <a:r>
              <a:rPr lang="en-CA" sz="2400" baseline="30000"/>
              <a:t>7</a:t>
            </a:r>
            <a:endParaRPr lang="en-CA" sz="2400"/>
          </a:p>
        </p:txBody>
      </p:sp>
      <p:sp>
        <p:nvSpPr>
          <p:cNvPr id="11" name="Rectangle: Rounded Corners 10">
            <a:extLst>
              <a:ext uri="{FF2B5EF4-FFF2-40B4-BE49-F238E27FC236}">
                <a16:creationId xmlns:a16="http://schemas.microsoft.com/office/drawing/2014/main" id="{768F7D93-35D9-1950-6B65-5310A7AA2908}"/>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CC34C530-5982-29DD-F21C-9413A8DDBA7D}"/>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3" name="Rectangle 2">
            <a:hlinkClick r:id="rId4" action="ppaction://hlinksldjump"/>
            <a:extLst>
              <a:ext uri="{FF2B5EF4-FFF2-40B4-BE49-F238E27FC236}">
                <a16:creationId xmlns:a16="http://schemas.microsoft.com/office/drawing/2014/main" id="{5E857DB2-81BB-9CE3-304A-FD567160665F}"/>
              </a:ext>
            </a:extLst>
          </p:cNvPr>
          <p:cNvSpPr/>
          <p:nvPr/>
        </p:nvSpPr>
        <p:spPr>
          <a:xfrm>
            <a:off x="-1890"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53568743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E01C9-49AD-32A1-1E71-FBD22DA46943}"/>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164B688-913D-B18C-B6D1-B7056FC5670D}"/>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3FED3B82-2822-2546-F39E-09371F3F2088}"/>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pic>
        <p:nvPicPr>
          <p:cNvPr id="9" name="Picture 8">
            <a:extLst>
              <a:ext uri="{FF2B5EF4-FFF2-40B4-BE49-F238E27FC236}">
                <a16:creationId xmlns:a16="http://schemas.microsoft.com/office/drawing/2014/main" id="{CF1A68BB-1253-64B6-1D77-F15BAD725585}"/>
              </a:ext>
            </a:extLst>
          </p:cNvPr>
          <p:cNvPicPr>
            <a:picLocks noChangeAspect="1"/>
          </p:cNvPicPr>
          <p:nvPr/>
        </p:nvPicPr>
        <p:blipFill>
          <a:blip r:embed="rId3">
            <a:extLst>
              <a:ext uri="{28A0092B-C50C-407E-A947-70E740481C1C}">
                <a14:useLocalDpi xmlns:a14="http://schemas.microsoft.com/office/drawing/2010/main" val="0"/>
              </a:ext>
            </a:extLst>
          </a:blip>
          <a:srcRect l="75571" t="781" r="1128" b="-781"/>
          <a:stretch>
            <a:fillRect/>
          </a:stretch>
        </p:blipFill>
        <p:spPr>
          <a:xfrm>
            <a:off x="8847161" y="1693921"/>
            <a:ext cx="2510922" cy="4571591"/>
          </a:xfrm>
          <a:prstGeom prst="rect">
            <a:avLst/>
          </a:prstGeom>
        </p:spPr>
      </p:pic>
      <p:grpSp>
        <p:nvGrpSpPr>
          <p:cNvPr id="2" name="Group 1">
            <a:extLst>
              <a:ext uri="{FF2B5EF4-FFF2-40B4-BE49-F238E27FC236}">
                <a16:creationId xmlns:a16="http://schemas.microsoft.com/office/drawing/2014/main" id="{2D74C62D-205E-DF1D-D5D4-D28611806EEA}"/>
              </a:ext>
            </a:extLst>
          </p:cNvPr>
          <p:cNvGrpSpPr/>
          <p:nvPr/>
        </p:nvGrpSpPr>
        <p:grpSpPr>
          <a:xfrm>
            <a:off x="319074" y="3456981"/>
            <a:ext cx="11408229" cy="3286525"/>
            <a:chOff x="319074" y="3456981"/>
            <a:chExt cx="11408229" cy="3286525"/>
          </a:xfrm>
        </p:grpSpPr>
        <p:sp>
          <p:nvSpPr>
            <p:cNvPr id="3" name="Rectangle: Rounded Corners 2">
              <a:extLst>
                <a:ext uri="{FF2B5EF4-FFF2-40B4-BE49-F238E27FC236}">
                  <a16:creationId xmlns:a16="http://schemas.microsoft.com/office/drawing/2014/main" id="{227139F6-36A9-FE40-8605-B08B648B81DB}"/>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4" name="Content Placeholder 2">
              <a:extLst>
                <a:ext uri="{FF2B5EF4-FFF2-40B4-BE49-F238E27FC236}">
                  <a16:creationId xmlns:a16="http://schemas.microsoft.com/office/drawing/2014/main" id="{CD5B7FAF-646C-0EC0-2308-FCB214617090}"/>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My father had </a:t>
              </a:r>
              <a:r>
                <a:rPr lang="en-US" sz="2400" b="1"/>
                <a:t>Lynch Syndrome </a:t>
              </a:r>
              <a:r>
                <a:rPr lang="en-US" sz="2400"/>
                <a:t>and passed away when he was only 44.</a:t>
              </a:r>
            </a:p>
          </p:txBody>
        </p:sp>
        <p:sp>
          <p:nvSpPr>
            <p:cNvPr id="5" name="Rectangle: Rounded Corners 4">
              <a:extLst>
                <a:ext uri="{FF2B5EF4-FFF2-40B4-BE49-F238E27FC236}">
                  <a16:creationId xmlns:a16="http://schemas.microsoft.com/office/drawing/2014/main" id="{827274E9-41F5-6C0A-E03D-AE7C678B7D27}"/>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6" name="Content Placeholder 2">
              <a:extLst>
                <a:ext uri="{FF2B5EF4-FFF2-40B4-BE49-F238E27FC236}">
                  <a16:creationId xmlns:a16="http://schemas.microsoft.com/office/drawing/2014/main" id="{1A4F8CC7-9E9B-316D-8FEA-E9C450C1394E}"/>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grpSp>
      <p:sp>
        <p:nvSpPr>
          <p:cNvPr id="8" name="Rectangle 7">
            <a:hlinkClick r:id="rId4" action="ppaction://hlinksldjump"/>
            <a:extLst>
              <a:ext uri="{FF2B5EF4-FFF2-40B4-BE49-F238E27FC236}">
                <a16:creationId xmlns:a16="http://schemas.microsoft.com/office/drawing/2014/main" id="{C4A575AE-843F-26EE-E492-E58E33C17BA2}"/>
              </a:ext>
            </a:extLst>
          </p:cNvPr>
          <p:cNvSpPr/>
          <p:nvPr/>
        </p:nvSpPr>
        <p:spPr>
          <a:xfrm>
            <a:off x="0" y="-22"/>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9711150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C045D-DCD1-C3C8-795F-6B954233E67F}"/>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34BB2DC-B651-3899-C9F8-9D5AF8290852}"/>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67520E78-1BF1-3105-5FCB-5F1672E65A46}"/>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D04AE6BC-D682-9962-A974-DF42D5B16C73}"/>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7E52102-2B54-DC6B-0F8E-CEF8570BEC46}"/>
              </a:ext>
            </a:extLst>
          </p:cNvPr>
          <p:cNvSpPr txBox="1">
            <a:spLocks/>
          </p:cNvSpPr>
          <p:nvPr/>
        </p:nvSpPr>
        <p:spPr>
          <a:xfrm>
            <a:off x="931356" y="4440660"/>
            <a:ext cx="5164643"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3" name="Content Placeholder 2">
            <a:extLst>
              <a:ext uri="{FF2B5EF4-FFF2-40B4-BE49-F238E27FC236}">
                <a16:creationId xmlns:a16="http://schemas.microsoft.com/office/drawing/2014/main" id="{19CDD523-0F35-1EA9-75C8-934BC879A320}"/>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871749AE-D307-E12D-EEF5-9A894B4A0BA0}"/>
              </a:ext>
            </a:extLst>
          </p:cNvPr>
          <p:cNvSpPr txBox="1">
            <a:spLocks/>
          </p:cNvSpPr>
          <p:nvPr/>
        </p:nvSpPr>
        <p:spPr>
          <a:xfrm>
            <a:off x="931356" y="4440660"/>
            <a:ext cx="10599022" cy="20036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Hmm, </a:t>
            </a:r>
            <a:r>
              <a:rPr lang="en-CA" sz="2400" b="1" dirty="0"/>
              <a:t>Lynch Syndrome </a:t>
            </a:r>
            <a:r>
              <a:rPr lang="en-CA" sz="2400" dirty="0"/>
              <a:t>is a </a:t>
            </a:r>
            <a:r>
              <a:rPr lang="en-CA" sz="2400" b="1" dirty="0"/>
              <a:t>non-modifiable risk factor</a:t>
            </a:r>
            <a:r>
              <a:rPr lang="en-CA" sz="2400" dirty="0"/>
              <a:t>. </a:t>
            </a:r>
          </a:p>
        </p:txBody>
      </p:sp>
      <p:sp>
        <p:nvSpPr>
          <p:cNvPr id="2" name="Rectangle 1">
            <a:hlinkClick r:id="rId4" action="ppaction://hlinksldjump"/>
            <a:extLst>
              <a:ext uri="{FF2B5EF4-FFF2-40B4-BE49-F238E27FC236}">
                <a16:creationId xmlns:a16="http://schemas.microsoft.com/office/drawing/2014/main" id="{BAD9C76A-0B4E-71B7-38D3-138A646825CB}"/>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813267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F987E-D033-F320-9290-7E3267E93223}"/>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348B482-C38F-9F44-58AC-AFB83FEAF15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AB8B8BCD-3BDF-CD33-62DD-77D0A40F4D71}"/>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sp>
        <p:nvSpPr>
          <p:cNvPr id="5" name="Rectangle: Rounded Corners 4">
            <a:extLst>
              <a:ext uri="{FF2B5EF4-FFF2-40B4-BE49-F238E27FC236}">
                <a16:creationId xmlns:a16="http://schemas.microsoft.com/office/drawing/2014/main" id="{ECD9FCB4-DC46-3ED1-357E-0366AAABD02B}"/>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1B05FC4A-1E56-247B-C966-6FBAD607285B}"/>
              </a:ext>
            </a:extLst>
          </p:cNvPr>
          <p:cNvSpPr txBox="1">
            <a:spLocks/>
          </p:cNvSpPr>
          <p:nvPr/>
        </p:nvSpPr>
        <p:spPr>
          <a:xfrm>
            <a:off x="931356" y="4440661"/>
            <a:ext cx="10478172" cy="4609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 need to see what is wrong, what should I investigate?</a:t>
            </a:r>
          </a:p>
          <a:p>
            <a:pPr marL="0" indent="0">
              <a:buNone/>
            </a:pPr>
            <a:endParaRPr lang="en-CA" sz="2400"/>
          </a:p>
        </p:txBody>
      </p:sp>
      <p:sp>
        <p:nvSpPr>
          <p:cNvPr id="3" name="Content Placeholder 2">
            <a:extLst>
              <a:ext uri="{FF2B5EF4-FFF2-40B4-BE49-F238E27FC236}">
                <a16:creationId xmlns:a16="http://schemas.microsoft.com/office/drawing/2014/main" id="{3C50F1FD-0867-1831-EC09-AAA8B1CCA0BD}"/>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2D0C6D74-7A1B-A0D2-4816-F87A0B4066A7}"/>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CC232498-0B4A-F6AB-BAB7-7510A8DC6D6A}"/>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75E73519-9A9C-8D26-47EE-A28A3F4CA081}"/>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B1AFAB96-3F22-CD22-DCCC-BEE5D819788A}"/>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7" name="Content Placeholder 2">
            <a:extLst>
              <a:ext uri="{FF2B5EF4-FFF2-40B4-BE49-F238E27FC236}">
                <a16:creationId xmlns:a16="http://schemas.microsoft.com/office/drawing/2014/main" id="{624E7F88-10A8-CEC3-1ACA-1D0A2FFF6E88}"/>
              </a:ext>
            </a:extLst>
          </p:cNvPr>
          <p:cNvSpPr txBox="1">
            <a:spLocks/>
          </p:cNvSpPr>
          <p:nvPr/>
        </p:nvSpPr>
        <p:spPr>
          <a:xfrm>
            <a:off x="5740984" y="4902985"/>
            <a:ext cx="5057603" cy="12882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4" action="ppaction://hlinksldjump"/>
              </a:rPr>
              <a:t>Sigmoidoscopy</a:t>
            </a:r>
            <a:endParaRPr lang="en-CA" sz="2400"/>
          </a:p>
          <a:p>
            <a:pPr marL="0" indent="0">
              <a:buNone/>
            </a:pPr>
            <a:r>
              <a:rPr lang="en-CA" sz="2400">
                <a:hlinkClick r:id="rId5" action="ppaction://hlinksldjump"/>
              </a:rPr>
              <a:t>I am ready to make a diagnosis</a:t>
            </a:r>
            <a:endParaRPr lang="en-CA" sz="2400"/>
          </a:p>
        </p:txBody>
      </p:sp>
      <p:sp>
        <p:nvSpPr>
          <p:cNvPr id="9" name="Content Placeholder 2">
            <a:extLst>
              <a:ext uri="{FF2B5EF4-FFF2-40B4-BE49-F238E27FC236}">
                <a16:creationId xmlns:a16="http://schemas.microsoft.com/office/drawing/2014/main" id="{3B3710D7-7FF0-1835-D58E-D426F88010B5}"/>
              </a:ext>
            </a:extLst>
          </p:cNvPr>
          <p:cNvSpPr txBox="1">
            <a:spLocks/>
          </p:cNvSpPr>
          <p:nvPr/>
        </p:nvSpPr>
        <p:spPr>
          <a:xfrm>
            <a:off x="930718" y="4936590"/>
            <a:ext cx="5057603" cy="12882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6" action="ppaction://hlinksldjump"/>
              </a:rPr>
              <a:t>Fecal Occult Blood Test (FOBT)</a:t>
            </a:r>
            <a:endParaRPr lang="en-CA" sz="2400"/>
          </a:p>
          <a:p>
            <a:pPr marL="0" indent="0">
              <a:buNone/>
            </a:pPr>
            <a:r>
              <a:rPr lang="en-CA" sz="2400">
                <a:hlinkClick r:id="rId7" action="ppaction://hlinksldjump"/>
              </a:rPr>
              <a:t>Colonoscopy</a:t>
            </a:r>
            <a:endParaRPr lang="en-CA" sz="2400"/>
          </a:p>
        </p:txBody>
      </p:sp>
    </p:spTree>
    <p:extLst>
      <p:ext uri="{BB962C8B-B14F-4D97-AF65-F5344CB8AC3E}">
        <p14:creationId xmlns:p14="http://schemas.microsoft.com/office/powerpoint/2010/main" val="364000575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93031-D9B7-1134-B28C-8C399811AC0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0AAD4DB-D6C8-E600-C107-3A5B8F8F563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213C7B8F-70B8-A647-DB9A-7405DBAEC209}"/>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7BF12395-D052-04CF-3CBC-89705839AE8F}"/>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2C67352-9C69-8AC3-271F-0FB509ACB34F}"/>
              </a:ext>
            </a:extLst>
          </p:cNvPr>
          <p:cNvSpPr txBox="1">
            <a:spLocks/>
          </p:cNvSpPr>
          <p:nvPr/>
        </p:nvSpPr>
        <p:spPr>
          <a:xfrm>
            <a:off x="931356" y="4440661"/>
            <a:ext cx="10478172" cy="19117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The FOBT result is </a:t>
            </a:r>
            <a:r>
              <a:rPr lang="en-CA" sz="2400" b="1"/>
              <a:t>positive</a:t>
            </a:r>
            <a:r>
              <a:rPr lang="en-CA" sz="2400"/>
              <a:t>. There is an internal issue. Occult mean hidden so there is </a:t>
            </a:r>
            <a:r>
              <a:rPr lang="en-CA" sz="2400" b="1"/>
              <a:t>hidden bleeding </a:t>
            </a:r>
            <a:r>
              <a:rPr lang="en-CA" sz="2400"/>
              <a:t>happening.</a:t>
            </a:r>
            <a:r>
              <a:rPr lang="en-CA" sz="2400" baseline="30000"/>
              <a:t>25</a:t>
            </a:r>
            <a:r>
              <a:rPr lang="en-CA" sz="2400"/>
              <a:t> This can mean the appearance of </a:t>
            </a:r>
            <a:r>
              <a:rPr lang="en-CA" sz="2400" b="1"/>
              <a:t>black stool </a:t>
            </a:r>
            <a:r>
              <a:rPr lang="en-CA" sz="2400"/>
              <a:t>which is mixed with the blood. </a:t>
            </a:r>
            <a:r>
              <a:rPr lang="en-CA" sz="2400" b="1"/>
              <a:t>Chronic blood loss</a:t>
            </a:r>
            <a:r>
              <a:rPr lang="en-CA" sz="2400"/>
              <a:t> will result in </a:t>
            </a:r>
            <a:r>
              <a:rPr lang="en-CA" sz="2400" b="1"/>
              <a:t>iron-deficiency anemia</a:t>
            </a:r>
            <a:r>
              <a:rPr lang="en-CA" sz="2400"/>
              <a:t>. If he is an </a:t>
            </a:r>
            <a:r>
              <a:rPr lang="en-CA" sz="2400" b="1"/>
              <a:t>older male </a:t>
            </a:r>
            <a:r>
              <a:rPr lang="en-CA" sz="2400"/>
              <a:t>or </a:t>
            </a:r>
            <a:r>
              <a:rPr lang="en-CA" sz="2400" b="1"/>
              <a:t>postmenopausal woman </a:t>
            </a:r>
            <a:r>
              <a:rPr lang="en-CA" sz="2400"/>
              <a:t>with unexplained iron-deficiency anemia, there should be warning signs blaring in my head.</a:t>
            </a:r>
            <a:r>
              <a:rPr lang="en-CA" sz="2400" baseline="30000"/>
              <a:t>7,27</a:t>
            </a:r>
            <a:endParaRPr lang="en-CA" sz="2400"/>
          </a:p>
        </p:txBody>
      </p:sp>
      <p:sp>
        <p:nvSpPr>
          <p:cNvPr id="3" name="Content Placeholder 2">
            <a:extLst>
              <a:ext uri="{FF2B5EF4-FFF2-40B4-BE49-F238E27FC236}">
                <a16:creationId xmlns:a16="http://schemas.microsoft.com/office/drawing/2014/main" id="{2D4C50D3-148E-1F7B-2466-7C6FA28A9A50}"/>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B5314993-5756-D478-C177-69481B72B5E5}"/>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305575DE-3749-A659-D9E3-09278315F8EA}"/>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7CC12023-B8AA-DCEA-C20E-6B9C565BB395}"/>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grpSp>
        <p:nvGrpSpPr>
          <p:cNvPr id="7" name="Group 6">
            <a:extLst>
              <a:ext uri="{FF2B5EF4-FFF2-40B4-BE49-F238E27FC236}">
                <a16:creationId xmlns:a16="http://schemas.microsoft.com/office/drawing/2014/main" id="{BC38EA86-1C27-0387-8183-E7ECE40E80CB}"/>
              </a:ext>
            </a:extLst>
          </p:cNvPr>
          <p:cNvGrpSpPr/>
          <p:nvPr/>
        </p:nvGrpSpPr>
        <p:grpSpPr>
          <a:xfrm>
            <a:off x="3577772" y="1822174"/>
            <a:ext cx="5116286" cy="1545099"/>
            <a:chOff x="3577772" y="1822174"/>
            <a:chExt cx="5116286" cy="1545099"/>
          </a:xfrm>
        </p:grpSpPr>
        <p:sp>
          <p:nvSpPr>
            <p:cNvPr id="9" name="Rectangle 2">
              <a:extLst>
                <a:ext uri="{FF2B5EF4-FFF2-40B4-BE49-F238E27FC236}">
                  <a16:creationId xmlns:a16="http://schemas.microsoft.com/office/drawing/2014/main" id="{500406BF-F7BB-3FCF-CF25-355DA116656F}"/>
                </a:ext>
              </a:extLst>
            </p:cNvPr>
            <p:cNvSpPr>
              <a:spLocks noChangeArrowheads="1"/>
            </p:cNvSpPr>
            <p:nvPr/>
          </p:nvSpPr>
          <p:spPr bwMode="auto">
            <a:xfrm>
              <a:off x="3577772" y="1822174"/>
              <a:ext cx="5116286" cy="15450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sp>
          <p:nvSpPr>
            <p:cNvPr id="11" name="Rectangle 4">
              <a:extLst>
                <a:ext uri="{FF2B5EF4-FFF2-40B4-BE49-F238E27FC236}">
                  <a16:creationId xmlns:a16="http://schemas.microsoft.com/office/drawing/2014/main" id="{A5770563-BD69-B4BF-3C60-89A83BB37764}"/>
                </a:ext>
              </a:extLst>
            </p:cNvPr>
            <p:cNvSpPr>
              <a:spLocks noChangeArrowheads="1"/>
            </p:cNvSpPr>
            <p:nvPr/>
          </p:nvSpPr>
          <p:spPr bwMode="auto">
            <a:xfrm>
              <a:off x="3577772" y="1908282"/>
              <a:ext cx="511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600" b="1" i="0" u="none" strike="noStrike" cap="none" normalizeH="0" baseline="0">
                <a:ln>
                  <a:noFill/>
                </a:ln>
                <a:solidFill>
                  <a:schemeClr val="tx1"/>
                </a:solidFill>
                <a:effectLst/>
                <a:latin typeface="Lato" panose="020F0502020204030203" pitchFamily="34" charset="0"/>
                <a:cs typeface="Sans Serif Collection" panose="020B050204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800" b="1" i="0" u="none" strike="noStrike" cap="none" normalizeH="0" baseline="0">
                  <a:ln>
                    <a:noFill/>
                  </a:ln>
                  <a:solidFill>
                    <a:schemeClr val="tx1"/>
                  </a:solidFill>
                  <a:effectLst/>
                  <a:latin typeface="Lato" panose="020F0502020204030203" pitchFamily="34" charset="0"/>
                  <a:cs typeface="Sans Serif Collection" panose="020B0502040504020204" pitchFamily="34" charset="0"/>
                </a:rPr>
                <a:t>Clinical Pathology Report</a:t>
              </a:r>
              <a:endParaRPr kumimoji="0" lang="en-CA"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72BA86F5-3669-1688-507D-49F89E24D6A5}"/>
                </a:ext>
              </a:extLst>
            </p:cNvPr>
            <p:cNvSpPr>
              <a:spLocks noChangeArrowheads="1"/>
            </p:cNvSpPr>
            <p:nvPr/>
          </p:nvSpPr>
          <p:spPr bwMode="auto">
            <a:xfrm>
              <a:off x="3763154" y="2365396"/>
              <a:ext cx="4731658" cy="4076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sp>
          <p:nvSpPr>
            <p:cNvPr id="14" name="TextBox 13">
              <a:extLst>
                <a:ext uri="{FF2B5EF4-FFF2-40B4-BE49-F238E27FC236}">
                  <a16:creationId xmlns:a16="http://schemas.microsoft.com/office/drawing/2014/main" id="{C3E36D97-F846-ABF3-5ADB-5B35D7EB8CE4}"/>
                </a:ext>
              </a:extLst>
            </p:cNvPr>
            <p:cNvSpPr txBox="1"/>
            <p:nvPr/>
          </p:nvSpPr>
          <p:spPr>
            <a:xfrm>
              <a:off x="3837305" y="2431199"/>
              <a:ext cx="1159565" cy="307777"/>
            </a:xfrm>
            <a:prstGeom prst="rect">
              <a:avLst/>
            </a:prstGeom>
            <a:noFill/>
          </p:spPr>
          <p:txBody>
            <a:bodyPr wrap="square" rtlCol="0">
              <a:spAutoFit/>
            </a:bodyPr>
            <a:lstStyle/>
            <a:p>
              <a:r>
                <a:rPr lang="en-CA" altLang="en-US" sz="1400" b="1">
                  <a:latin typeface="Lato" panose="020F0502020204030203" pitchFamily="34" charset="0"/>
                  <a:cs typeface="Sans Serif Collection" panose="020B0502040504020204" pitchFamily="34" charset="0"/>
                </a:rPr>
                <a:t>Test</a:t>
              </a:r>
              <a:endParaRPr lang="en-CA" altLang="en-US" sz="1400"/>
            </a:p>
          </p:txBody>
        </p:sp>
        <p:sp>
          <p:nvSpPr>
            <p:cNvPr id="15" name="TextBox 14">
              <a:extLst>
                <a:ext uri="{FF2B5EF4-FFF2-40B4-BE49-F238E27FC236}">
                  <a16:creationId xmlns:a16="http://schemas.microsoft.com/office/drawing/2014/main" id="{B7A79237-96F6-C127-85C6-E6B15885BA83}"/>
                </a:ext>
              </a:extLst>
            </p:cNvPr>
            <p:cNvSpPr txBox="1"/>
            <p:nvPr/>
          </p:nvSpPr>
          <p:spPr>
            <a:xfrm>
              <a:off x="7335247" y="2419333"/>
              <a:ext cx="1159565" cy="307777"/>
            </a:xfrm>
            <a:prstGeom prst="rect">
              <a:avLst/>
            </a:prstGeom>
            <a:noFill/>
          </p:spPr>
          <p:txBody>
            <a:bodyPr wrap="square" rtlCol="0">
              <a:spAutoFit/>
            </a:bodyPr>
            <a:lstStyle/>
            <a:p>
              <a:r>
                <a:rPr lang="en-CA" altLang="en-US" sz="1400" b="1">
                  <a:latin typeface="Lato" panose="020F0502020204030203" pitchFamily="34" charset="0"/>
                  <a:cs typeface="Sans Serif Collection" panose="020B0502040504020204" pitchFamily="34" charset="0"/>
                </a:rPr>
                <a:t>Result</a:t>
              </a:r>
              <a:endParaRPr lang="en-CA" altLang="en-US" sz="1400"/>
            </a:p>
          </p:txBody>
        </p:sp>
        <p:sp>
          <p:nvSpPr>
            <p:cNvPr id="17" name="TextBox 16">
              <a:extLst>
                <a:ext uri="{FF2B5EF4-FFF2-40B4-BE49-F238E27FC236}">
                  <a16:creationId xmlns:a16="http://schemas.microsoft.com/office/drawing/2014/main" id="{3E8ED9C7-B561-C072-FBEF-DC830A44A62C}"/>
                </a:ext>
              </a:extLst>
            </p:cNvPr>
            <p:cNvSpPr txBox="1"/>
            <p:nvPr/>
          </p:nvSpPr>
          <p:spPr>
            <a:xfrm>
              <a:off x="3837305" y="2907525"/>
              <a:ext cx="2074038" cy="307777"/>
            </a:xfrm>
            <a:prstGeom prst="rect">
              <a:avLst/>
            </a:prstGeom>
            <a:noFill/>
          </p:spPr>
          <p:txBody>
            <a:bodyPr wrap="square" rtlCol="0">
              <a:spAutoFit/>
            </a:bodyPr>
            <a:lstStyle/>
            <a:p>
              <a:r>
                <a:rPr lang="en-CA" altLang="en-US" sz="1400">
                  <a:latin typeface="Lato" panose="020F0502020204030203" pitchFamily="34" charset="0"/>
                  <a:cs typeface="Sans Serif Collection" panose="020B0502040504020204" pitchFamily="34" charset="0"/>
                </a:rPr>
                <a:t>Fecal Occult Blood Test</a:t>
              </a:r>
              <a:endParaRPr lang="en-CA" altLang="en-US" sz="1400"/>
            </a:p>
          </p:txBody>
        </p:sp>
        <p:sp>
          <p:nvSpPr>
            <p:cNvPr id="18" name="TextBox 17">
              <a:extLst>
                <a:ext uri="{FF2B5EF4-FFF2-40B4-BE49-F238E27FC236}">
                  <a16:creationId xmlns:a16="http://schemas.microsoft.com/office/drawing/2014/main" id="{C9F015F9-F6E2-5498-DB31-1B877D700FE3}"/>
                </a:ext>
              </a:extLst>
            </p:cNvPr>
            <p:cNvSpPr txBox="1"/>
            <p:nvPr/>
          </p:nvSpPr>
          <p:spPr>
            <a:xfrm>
              <a:off x="7335247" y="2907526"/>
              <a:ext cx="1159565" cy="307777"/>
            </a:xfrm>
            <a:prstGeom prst="rect">
              <a:avLst/>
            </a:prstGeom>
            <a:noFill/>
          </p:spPr>
          <p:txBody>
            <a:bodyPr wrap="square" rtlCol="0">
              <a:spAutoFit/>
            </a:bodyPr>
            <a:lstStyle/>
            <a:p>
              <a:r>
                <a:rPr lang="en-CA" altLang="en-US" sz="1400">
                  <a:latin typeface="Lato" panose="020F0502020204030203" pitchFamily="34" charset="0"/>
                  <a:cs typeface="Sans Serif Collection" panose="020B0502040504020204" pitchFamily="34" charset="0"/>
                </a:rPr>
                <a:t>Positive</a:t>
              </a:r>
              <a:endParaRPr lang="en-CA" altLang="en-US" sz="1400"/>
            </a:p>
          </p:txBody>
        </p:sp>
      </p:grpSp>
      <p:sp>
        <p:nvSpPr>
          <p:cNvPr id="8" name="Rectangle 7">
            <a:hlinkClick r:id="rId4" action="ppaction://hlinksldjump"/>
            <a:extLst>
              <a:ext uri="{FF2B5EF4-FFF2-40B4-BE49-F238E27FC236}">
                <a16:creationId xmlns:a16="http://schemas.microsoft.com/office/drawing/2014/main" id="{D98282D6-4494-2ACA-EE81-186F8708E7C6}"/>
              </a:ext>
            </a:extLst>
          </p:cNvPr>
          <p:cNvSpPr/>
          <p:nvPr/>
        </p:nvSpPr>
        <p:spPr>
          <a:xfrm>
            <a:off x="-39805" y="-33994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3786300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35399-9731-0FE3-8F09-49E99BD96AE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C3E0E71-BA19-EAA6-1E2C-181CC55D0C8F}"/>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DA3FBFDC-6E8C-6FB3-58D5-9C454B9AB296}"/>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43E1FEDE-B0B0-983C-3D72-F23CE9F3946C}"/>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23E647BA-916A-CA15-3CF1-7235573A1132}"/>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Your </a:t>
            </a:r>
            <a:r>
              <a:rPr lang="en-US" sz="2400" dirty="0"/>
              <a:t>FOBT came back</a:t>
            </a:r>
            <a:r>
              <a:rPr lang="en-US" sz="2400" b="1" dirty="0"/>
              <a:t> positive</a:t>
            </a:r>
            <a:r>
              <a:rPr lang="en-US" sz="2400" dirty="0"/>
              <a:t>. This indicates that there is </a:t>
            </a:r>
            <a:r>
              <a:rPr lang="en-US" sz="2400" b="1" dirty="0"/>
              <a:t>hidden bleeding</a:t>
            </a:r>
            <a:r>
              <a:rPr lang="en-US" sz="2400" dirty="0"/>
              <a:t>. Other tests will need to be done because of this positive result such as </a:t>
            </a:r>
            <a:r>
              <a:rPr lang="en-US" sz="2400" b="1" dirty="0"/>
              <a:t>barium enema, colonoscopy and sigmoidoscopy</a:t>
            </a:r>
            <a:r>
              <a:rPr lang="en-US" sz="2400" dirty="0"/>
              <a:t>.</a:t>
            </a:r>
            <a:r>
              <a:rPr lang="en-CA" sz="2400" baseline="30000" dirty="0"/>
              <a:t>6,7</a:t>
            </a:r>
            <a:r>
              <a:rPr lang="en-US" sz="2400" dirty="0"/>
              <a:t> If you have </a:t>
            </a:r>
            <a:r>
              <a:rPr lang="en-US" sz="2400" b="1" dirty="0"/>
              <a:t>hereditary syndromes, family history or Inflammatory Bowel Disease, FOBT </a:t>
            </a:r>
            <a:r>
              <a:rPr lang="en-US" sz="2400" dirty="0"/>
              <a:t>screening should be done </a:t>
            </a:r>
            <a:r>
              <a:rPr lang="en-US" sz="2400" b="1" dirty="0"/>
              <a:t>earlier and more intensely</a:t>
            </a:r>
            <a:r>
              <a:rPr lang="en-US" sz="2400" dirty="0"/>
              <a:t>.</a:t>
            </a:r>
            <a:r>
              <a:rPr lang="en-CA" sz="2400" baseline="30000" dirty="0"/>
              <a:t>7</a:t>
            </a:r>
            <a:endParaRPr lang="en-CA" sz="2400" dirty="0"/>
          </a:p>
        </p:txBody>
      </p:sp>
      <p:sp>
        <p:nvSpPr>
          <p:cNvPr id="11" name="Rectangle: Rounded Corners 10">
            <a:extLst>
              <a:ext uri="{FF2B5EF4-FFF2-40B4-BE49-F238E27FC236}">
                <a16:creationId xmlns:a16="http://schemas.microsoft.com/office/drawing/2014/main" id="{216BAD46-E4B6-77B9-D164-C62AA02242DF}"/>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07BE688E-C79D-5896-2FFA-28BB527526F7}"/>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4" name="Rectangle 3">
            <a:hlinkClick r:id="rId4" action="ppaction://hlinksldjump"/>
            <a:extLst>
              <a:ext uri="{FF2B5EF4-FFF2-40B4-BE49-F238E27FC236}">
                <a16:creationId xmlns:a16="http://schemas.microsoft.com/office/drawing/2014/main" id="{87BF878D-F573-3EFF-0845-65BC25AC2E8D}"/>
              </a:ext>
            </a:extLst>
          </p:cNvPr>
          <p:cNvSpPr/>
          <p:nvPr/>
        </p:nvSpPr>
        <p:spPr>
          <a:xfrm>
            <a:off x="-72788"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65444542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4AEDB-F325-669D-21A6-3B7631175EE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4AC11CA9-B897-9B1F-3E76-EC3353A0489D}"/>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39AD0B67-5A0E-C625-0250-B95976D30D46}"/>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A55ADD10-7146-E0EC-85B9-FC890F38575F}"/>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ED2BE2A6-6BD0-C1CB-B6CF-D952D0B86FA0}"/>
              </a:ext>
            </a:extLst>
          </p:cNvPr>
          <p:cNvSpPr txBox="1">
            <a:spLocks/>
          </p:cNvSpPr>
          <p:nvPr/>
        </p:nvSpPr>
        <p:spPr>
          <a:xfrm>
            <a:off x="931356" y="4440661"/>
            <a:ext cx="10478172" cy="1922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The colonoscopy shows a </a:t>
            </a:r>
            <a:r>
              <a:rPr lang="en-CA" sz="2400" b="1"/>
              <a:t>polypoid fungating mass. </a:t>
            </a:r>
            <a:r>
              <a:rPr lang="en-CA" sz="2400"/>
              <a:t>The appearance looks like a </a:t>
            </a:r>
            <a:r>
              <a:rPr lang="en-CA" sz="2400" b="1"/>
              <a:t>cauliflower</a:t>
            </a:r>
            <a:r>
              <a:rPr lang="en-CA" sz="2400"/>
              <a:t>.</a:t>
            </a:r>
            <a:r>
              <a:rPr lang="en-CA" sz="2400" baseline="30000"/>
              <a:t>32 </a:t>
            </a:r>
            <a:r>
              <a:rPr lang="en-CA" sz="2400"/>
              <a:t>This is in the </a:t>
            </a:r>
            <a:r>
              <a:rPr lang="en-CA" sz="2400" b="1"/>
              <a:t>cecum and ascending colon</a:t>
            </a:r>
            <a:r>
              <a:rPr lang="en-CA" sz="2400"/>
              <a:t>. There was a polyp in this area, and because this area is wider than the descending colon, and the stool is still liquid, Mr. Singh won’t really feel anything when stool is passed.7,</a:t>
            </a:r>
            <a:r>
              <a:rPr lang="en-CA" sz="2400" baseline="30000"/>
              <a:t>26</a:t>
            </a:r>
            <a:endParaRPr lang="en-CA" sz="2400"/>
          </a:p>
        </p:txBody>
      </p:sp>
      <p:sp>
        <p:nvSpPr>
          <p:cNvPr id="3" name="Content Placeholder 2">
            <a:extLst>
              <a:ext uri="{FF2B5EF4-FFF2-40B4-BE49-F238E27FC236}">
                <a16:creationId xmlns:a16="http://schemas.microsoft.com/office/drawing/2014/main" id="{7948F23F-40CE-6B66-E613-57CDBF87BF54}"/>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205DAF25-8B15-0AE2-41A8-289CB7715BE2}"/>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C09D808C-F674-485E-E866-8B9EA213BBEC}"/>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E592553D-EB15-D231-492F-F11B07601986}"/>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pic>
        <p:nvPicPr>
          <p:cNvPr id="14338" name="Picture 2">
            <a:extLst>
              <a:ext uri="{FF2B5EF4-FFF2-40B4-BE49-F238E27FC236}">
                <a16:creationId xmlns:a16="http://schemas.microsoft.com/office/drawing/2014/main" id="{ADE8F2A3-8419-DAF2-2E0E-171B1348DE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4876" y="230057"/>
            <a:ext cx="4841735" cy="363130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hlinkClick r:id="rId5" action="ppaction://hlinksldjump"/>
            <a:extLst>
              <a:ext uri="{FF2B5EF4-FFF2-40B4-BE49-F238E27FC236}">
                <a16:creationId xmlns:a16="http://schemas.microsoft.com/office/drawing/2014/main" id="{CC2C0BDB-2D36-61B6-3E6E-385BA5EC2345}"/>
              </a:ext>
            </a:extLst>
          </p:cNvPr>
          <p:cNvSpPr/>
          <p:nvPr/>
        </p:nvSpPr>
        <p:spPr>
          <a:xfrm>
            <a:off x="0"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76556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039286DA-F05F-6D8B-971B-5076C51F6AA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F5B3B4E-CCCD-8DC9-AB4F-69DCCD0E3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751" y="708869"/>
            <a:ext cx="2337185" cy="5440261"/>
          </a:xfrm>
          <a:prstGeom prst="rect">
            <a:avLst/>
          </a:prstGeom>
        </p:spPr>
      </p:pic>
      <p:sp>
        <p:nvSpPr>
          <p:cNvPr id="9" name="Rectangle: Rounded Corners 8">
            <a:extLst>
              <a:ext uri="{FF2B5EF4-FFF2-40B4-BE49-F238E27FC236}">
                <a16:creationId xmlns:a16="http://schemas.microsoft.com/office/drawing/2014/main" id="{0F8A1555-E9FF-FC7E-F219-4E053C10DEE7}"/>
              </a:ext>
            </a:extLst>
          </p:cNvPr>
          <p:cNvSpPr/>
          <p:nvPr/>
        </p:nvSpPr>
        <p:spPr>
          <a:xfrm>
            <a:off x="391885" y="4419598"/>
            <a:ext cx="11408229" cy="2148467"/>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Thanks Doc, after not going for check ups for over a decade, I’m glad I did. Who knew I could have almost gotten cancer. I will try to make lifestyle changes, protecting my esophagus, and coming to appointments to make sure I keep my disease at bay!</a:t>
            </a:r>
            <a:endParaRPr lang="en-US"/>
          </a:p>
        </p:txBody>
      </p:sp>
      <p:sp>
        <p:nvSpPr>
          <p:cNvPr id="11" name="Rectangle: Rounded Corners 10">
            <a:extLst>
              <a:ext uri="{FF2B5EF4-FFF2-40B4-BE49-F238E27FC236}">
                <a16:creationId xmlns:a16="http://schemas.microsoft.com/office/drawing/2014/main" id="{5745A8EA-4EB3-0B6C-2001-5BBC78F9BAFD}"/>
              </a:ext>
            </a:extLst>
          </p:cNvPr>
          <p:cNvSpPr/>
          <p:nvPr/>
        </p:nvSpPr>
        <p:spPr>
          <a:xfrm>
            <a:off x="945346" y="3919676"/>
            <a:ext cx="1846419" cy="680194"/>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John Smith</a:t>
            </a:r>
          </a:p>
        </p:txBody>
      </p:sp>
      <p:sp>
        <p:nvSpPr>
          <p:cNvPr id="2" name="Rectangle 1">
            <a:hlinkClick r:id="rId5" action="ppaction://hlinksldjump"/>
            <a:extLst>
              <a:ext uri="{FF2B5EF4-FFF2-40B4-BE49-F238E27FC236}">
                <a16:creationId xmlns:a16="http://schemas.microsoft.com/office/drawing/2014/main" id="{898724FC-0168-CE88-E7D2-DB7A32F28B29}"/>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1090073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93F4A-359A-279B-93B0-B991DD2AF21D}"/>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908A22C-44F9-23D6-FA48-EEAE8F63709F}"/>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66E85D5D-1A82-EC93-AB1A-FF0009CDCCF8}"/>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B6938678-D3E3-E93E-4A9D-823369B991A8}"/>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BF8A7133-278E-E037-4122-83B3440C95A6}"/>
              </a:ext>
            </a:extLst>
          </p:cNvPr>
          <p:cNvSpPr txBox="1">
            <a:spLocks/>
          </p:cNvSpPr>
          <p:nvPr/>
        </p:nvSpPr>
        <p:spPr>
          <a:xfrm>
            <a:off x="931356" y="4440661"/>
            <a:ext cx="10478172" cy="1922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The sigmoidoscopy looks normal. The descending colon and rectum look healthy. The sigmoidoscopy will not reach the cecum and ascending colon.</a:t>
            </a:r>
            <a:r>
              <a:rPr lang="en-CA" sz="2400" baseline="30000"/>
              <a:t>32</a:t>
            </a:r>
          </a:p>
        </p:txBody>
      </p:sp>
      <p:sp>
        <p:nvSpPr>
          <p:cNvPr id="3" name="Content Placeholder 2">
            <a:extLst>
              <a:ext uri="{FF2B5EF4-FFF2-40B4-BE49-F238E27FC236}">
                <a16:creationId xmlns:a16="http://schemas.microsoft.com/office/drawing/2014/main" id="{11BE7C85-1374-AFD2-0157-9E8854CA9CC4}"/>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574D3105-9005-90C2-E613-6FFFC91DA419}"/>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D4479BF7-F9C8-506D-D83C-98987A1469CD}"/>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63F7D536-2116-73DB-248C-B2C8375D80AE}"/>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7" name="Rectangle 6">
            <a:hlinkClick r:id="rId4" action="ppaction://hlinksldjump"/>
            <a:extLst>
              <a:ext uri="{FF2B5EF4-FFF2-40B4-BE49-F238E27FC236}">
                <a16:creationId xmlns:a16="http://schemas.microsoft.com/office/drawing/2014/main" id="{140B886D-BA20-5DD8-1D99-93C5F34D452D}"/>
              </a:ext>
            </a:extLst>
          </p:cNvPr>
          <p:cNvSpPr/>
          <p:nvPr/>
        </p:nvSpPr>
        <p:spPr>
          <a:xfrm>
            <a:off x="-145576"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0483862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8DEC3-571B-3465-13FE-FEB90C8D337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CB742D0-6FA3-4719-EFD3-262F249C1874}"/>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43C2788-7BC1-F774-328D-36D33A347D54}"/>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CFDC32D-E19B-A247-4E20-07B2D923CFD4}"/>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5AA13F8E-519C-093E-3432-3095F7F1D202}"/>
              </a:ext>
            </a:extLst>
          </p:cNvPr>
          <p:cNvSpPr txBox="1">
            <a:spLocks/>
          </p:cNvSpPr>
          <p:nvPr/>
        </p:nvSpPr>
        <p:spPr>
          <a:xfrm>
            <a:off x="6206219" y="4807785"/>
            <a:ext cx="5324159" cy="14346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4" action="ppaction://hlinksldjump"/>
              </a:rPr>
              <a:t>Crohn’s Disease</a:t>
            </a:r>
            <a:endParaRPr lang="en-CA" sz="2400"/>
          </a:p>
          <a:p>
            <a:pPr marL="0" indent="0">
              <a:buNone/>
            </a:pPr>
            <a:r>
              <a:rPr lang="en-CA" sz="2400">
                <a:hlinkClick r:id="rId5" action="ppaction://hlinksldjump"/>
              </a:rPr>
              <a:t>Ulcerative Colitis</a:t>
            </a:r>
            <a:endParaRPr lang="en-CA" sz="2400"/>
          </a:p>
          <a:p>
            <a:pPr marL="0" indent="0">
              <a:buNone/>
            </a:pPr>
            <a:r>
              <a:rPr lang="en-CA" sz="2400">
                <a:hlinkClick r:id="rId6" action="ppaction://hlinksldjump"/>
              </a:rPr>
              <a:t>Small Intestine Diverticulosis</a:t>
            </a:r>
            <a:endParaRPr lang="en-CA" sz="2400"/>
          </a:p>
        </p:txBody>
      </p:sp>
      <p:sp>
        <p:nvSpPr>
          <p:cNvPr id="3" name="Content Placeholder 2">
            <a:extLst>
              <a:ext uri="{FF2B5EF4-FFF2-40B4-BE49-F238E27FC236}">
                <a16:creationId xmlns:a16="http://schemas.microsoft.com/office/drawing/2014/main" id="{46F9436C-FC39-C0EF-1CB0-CC4046D281E9}"/>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7690C1B0-7161-B31E-1471-4C30FE1C9E83}"/>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31C50195-3EB6-367D-96DD-987AD501987A}"/>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0C025AB8-DF8D-8F59-9EC9-5E3A277D9A2F}"/>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C81221A3-9CB2-5121-74F0-1F0D9C6D3741}"/>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9D3D8B22-B092-13CD-5B85-A61CAA10B6C4}"/>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Content Placeholder 2">
            <a:extLst>
              <a:ext uri="{FF2B5EF4-FFF2-40B4-BE49-F238E27FC236}">
                <a16:creationId xmlns:a16="http://schemas.microsoft.com/office/drawing/2014/main" id="{F53E4250-1C41-DA3F-9C87-4D71B514C683}"/>
              </a:ext>
            </a:extLst>
          </p:cNvPr>
          <p:cNvSpPr txBox="1">
            <a:spLocks/>
          </p:cNvSpPr>
          <p:nvPr/>
        </p:nvSpPr>
        <p:spPr>
          <a:xfrm>
            <a:off x="853681" y="4371920"/>
            <a:ext cx="8071244" cy="45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Given the symptoms, and diagnosis test, I diagnosis it as…</a:t>
            </a:r>
          </a:p>
        </p:txBody>
      </p:sp>
      <p:sp>
        <p:nvSpPr>
          <p:cNvPr id="14" name="Content Placeholder 2">
            <a:extLst>
              <a:ext uri="{FF2B5EF4-FFF2-40B4-BE49-F238E27FC236}">
                <a16:creationId xmlns:a16="http://schemas.microsoft.com/office/drawing/2014/main" id="{1A7A2200-6308-CFB2-3E62-8DF9EC01652B}"/>
              </a:ext>
            </a:extLst>
          </p:cNvPr>
          <p:cNvSpPr txBox="1">
            <a:spLocks/>
          </p:cNvSpPr>
          <p:nvPr/>
        </p:nvSpPr>
        <p:spPr>
          <a:xfrm>
            <a:off x="871823" y="4830202"/>
            <a:ext cx="4132404" cy="14346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7" action="ppaction://hlinksldjump"/>
              </a:rPr>
              <a:t>Left-side adenocarcinoma</a:t>
            </a:r>
            <a:endParaRPr lang="en-CA" sz="2400"/>
          </a:p>
          <a:p>
            <a:pPr marL="0" indent="0">
              <a:buNone/>
            </a:pPr>
            <a:r>
              <a:rPr lang="en-CA" sz="2400">
                <a:hlinkClick r:id="rId8" action="ppaction://hlinksldjump"/>
              </a:rPr>
              <a:t>Right-side adenocarcinoma</a:t>
            </a:r>
            <a:endParaRPr lang="en-CA" sz="2400"/>
          </a:p>
        </p:txBody>
      </p:sp>
    </p:spTree>
    <p:extLst>
      <p:ext uri="{BB962C8B-B14F-4D97-AF65-F5344CB8AC3E}">
        <p14:creationId xmlns:p14="http://schemas.microsoft.com/office/powerpoint/2010/main" val="261238163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72389-0994-B63C-D0CE-2B88B9527EAA}"/>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B8FD4E07-2881-FEBD-84CB-BFD28726E3B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0923711-D1A1-81F6-9114-B89BC0E79FA7}"/>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E6E3094F-0E61-A69C-71A4-5B89916A78A7}"/>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2F10D35-D28E-5632-6A54-9CBAE815D373}"/>
              </a:ext>
            </a:extLst>
          </p:cNvPr>
          <p:cNvSpPr txBox="1">
            <a:spLocks/>
          </p:cNvSpPr>
          <p:nvPr/>
        </p:nvSpPr>
        <p:spPr>
          <a:xfrm>
            <a:off x="931356" y="4440661"/>
            <a:ext cx="10478172" cy="1922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Left side adenocarcinoma occurs in the </a:t>
            </a:r>
            <a:r>
              <a:rPr lang="en-CA" sz="2400" b="1"/>
              <a:t>rectum, descending and sigmoid colon</a:t>
            </a:r>
            <a:r>
              <a:rPr lang="en-CA" sz="2400"/>
              <a:t>. Symptoms are more obvious in left side adenocarcinoma and presents with </a:t>
            </a:r>
            <a:r>
              <a:rPr lang="en-CA" sz="2400" b="1"/>
              <a:t>obstruction </a:t>
            </a:r>
            <a:r>
              <a:rPr lang="en-CA" sz="2400"/>
              <a:t>which isn’t seen here.</a:t>
            </a:r>
            <a:r>
              <a:rPr lang="en-CA" sz="2400" baseline="30000"/>
              <a:t>7</a:t>
            </a:r>
            <a:r>
              <a:rPr lang="en-CA" sz="2400"/>
              <a:t> The sigmoidoscopy works for seeing the left colon, so if it was normal, it can’t detect the right colon issues.</a:t>
            </a:r>
            <a:r>
              <a:rPr lang="en-CA" sz="2400" baseline="30000"/>
              <a:t>32</a:t>
            </a:r>
          </a:p>
        </p:txBody>
      </p:sp>
      <p:sp>
        <p:nvSpPr>
          <p:cNvPr id="3" name="Content Placeholder 2">
            <a:extLst>
              <a:ext uri="{FF2B5EF4-FFF2-40B4-BE49-F238E27FC236}">
                <a16:creationId xmlns:a16="http://schemas.microsoft.com/office/drawing/2014/main" id="{BDA515B1-642E-9BAA-29FA-4C0689378FCC}"/>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E10C4183-F4D7-83C5-6E43-1E692F66E55E}"/>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A8169EF7-527B-C12A-3FAB-085B8D823F70}"/>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B27A325A-AF90-48DF-42CF-5D98C4982A11}"/>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7" name="Rectangle 6">
            <a:hlinkClick r:id="rId4" action="ppaction://hlinksldjump"/>
            <a:extLst>
              <a:ext uri="{FF2B5EF4-FFF2-40B4-BE49-F238E27FC236}">
                <a16:creationId xmlns:a16="http://schemas.microsoft.com/office/drawing/2014/main" id="{ADAD96C6-A408-5FC6-F1B7-28FDCC531746}"/>
              </a:ext>
            </a:extLst>
          </p:cNvPr>
          <p:cNvSpPr/>
          <p:nvPr/>
        </p:nvSpPr>
        <p:spPr>
          <a:xfrm>
            <a:off x="16956"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0048584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7ECA-7F00-B8FE-FDA4-CE318BA2937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6451076-043A-825E-B892-A95A459549AB}"/>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9C465328-4072-3BAF-C7BF-2F28F4300C4E}"/>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FD934701-A7FA-EAC4-E283-7C720E351B9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E0A3796-3383-9DD9-153E-599DA99F65E3}"/>
              </a:ext>
            </a:extLst>
          </p:cNvPr>
          <p:cNvSpPr txBox="1">
            <a:spLocks/>
          </p:cNvSpPr>
          <p:nvPr/>
        </p:nvSpPr>
        <p:spPr>
          <a:xfrm>
            <a:off x="782472" y="4440661"/>
            <a:ext cx="10747906" cy="192287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Correct.</a:t>
            </a:r>
          </a:p>
          <a:p>
            <a:pPr marL="0" indent="0">
              <a:buNone/>
            </a:pPr>
            <a:r>
              <a:rPr lang="en-CA" sz="2400"/>
              <a:t>It is </a:t>
            </a:r>
            <a:r>
              <a:rPr lang="en-CA" sz="2400" b="1"/>
              <a:t>right side adenocarcinoma</a:t>
            </a:r>
            <a:r>
              <a:rPr lang="en-CA" sz="2400"/>
              <a:t>. It affects the</a:t>
            </a:r>
            <a:r>
              <a:rPr lang="en-CA" sz="2400" b="1"/>
              <a:t> right colon area </a:t>
            </a:r>
            <a:r>
              <a:rPr lang="en-CA" sz="2400"/>
              <a:t>which is the </a:t>
            </a:r>
            <a:r>
              <a:rPr lang="en-CA" sz="2400" b="1"/>
              <a:t>ascending colon and cecum</a:t>
            </a:r>
            <a:r>
              <a:rPr lang="en-CA" sz="2400"/>
              <a:t>. </a:t>
            </a:r>
            <a:r>
              <a:rPr lang="en-US" sz="2400"/>
              <a:t>If an </a:t>
            </a:r>
            <a:r>
              <a:rPr lang="en-US" sz="2400" b="1"/>
              <a:t>older male</a:t>
            </a:r>
            <a:r>
              <a:rPr lang="en-US" sz="2400"/>
              <a:t>, or</a:t>
            </a:r>
            <a:r>
              <a:rPr lang="en-US" sz="2400" b="1"/>
              <a:t> postmenopausal women </a:t>
            </a:r>
            <a:r>
              <a:rPr lang="en-US" sz="2400"/>
              <a:t>presents with unexplained</a:t>
            </a:r>
            <a:r>
              <a:rPr lang="en-US" sz="2400" b="1"/>
              <a:t> iron-deficiency anemia</a:t>
            </a:r>
            <a:r>
              <a:rPr lang="en-US" sz="2400"/>
              <a:t>, we must assume it is right-sided colon cancer until proven otherwise.</a:t>
            </a:r>
            <a:r>
              <a:rPr lang="en-CA" sz="2400" baseline="30000"/>
              <a:t>28</a:t>
            </a:r>
            <a:r>
              <a:rPr lang="en-CA" sz="2400"/>
              <a:t> It’s often found later compared to left-sided cases because of anemia symptoms.</a:t>
            </a:r>
            <a:r>
              <a:rPr lang="en-CA" sz="2400" baseline="30000"/>
              <a:t>26</a:t>
            </a:r>
            <a:r>
              <a:rPr lang="en-CA" sz="2400"/>
              <a:t> Other symptoms include </a:t>
            </a:r>
            <a:r>
              <a:rPr lang="en-CA" sz="2400" b="1"/>
              <a:t>fatigue, weakness, and black stool</a:t>
            </a:r>
            <a:r>
              <a:rPr lang="en-CA" sz="2400"/>
              <a:t>. It is usually harder to treat compared to left-sided cases too.</a:t>
            </a:r>
            <a:r>
              <a:rPr lang="en-CA" sz="2400" baseline="30000"/>
              <a:t>26</a:t>
            </a:r>
            <a:endParaRPr lang="en-CA" sz="2400"/>
          </a:p>
        </p:txBody>
      </p:sp>
      <p:sp>
        <p:nvSpPr>
          <p:cNvPr id="3" name="Content Placeholder 2">
            <a:extLst>
              <a:ext uri="{FF2B5EF4-FFF2-40B4-BE49-F238E27FC236}">
                <a16:creationId xmlns:a16="http://schemas.microsoft.com/office/drawing/2014/main" id="{E8558BA3-06C2-946D-FF81-F6B78131F4B3}"/>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53941DEE-7A86-8E1E-D1E7-50E152805BAC}"/>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C4AE67F0-E1A0-C713-555B-3A91315FCD5F}"/>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Rectangle 3">
            <a:hlinkClick r:id="rId4" action="ppaction://hlinksldjump"/>
            <a:extLst>
              <a:ext uri="{FF2B5EF4-FFF2-40B4-BE49-F238E27FC236}">
                <a16:creationId xmlns:a16="http://schemas.microsoft.com/office/drawing/2014/main" id="{BA999028-3DEC-4E36-6C25-22647FB991AE}"/>
              </a:ext>
            </a:extLst>
          </p:cNvPr>
          <p:cNvSpPr/>
          <p:nvPr/>
        </p:nvSpPr>
        <p:spPr>
          <a:xfrm>
            <a:off x="0" y="-12625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8539902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75067-C945-BC06-3D8C-61E2A167BE5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C8F363F-F292-B371-3E68-609E5528175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8C7E49B9-41B8-1ADD-FA24-7B524A64441F}"/>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2BBEA451-DCC4-3FB4-EF56-F0E128351313}"/>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C836B7F-C277-03B0-1718-B565980AB25B}"/>
              </a:ext>
            </a:extLst>
          </p:cNvPr>
          <p:cNvSpPr txBox="1">
            <a:spLocks/>
          </p:cNvSpPr>
          <p:nvPr/>
        </p:nvSpPr>
        <p:spPr>
          <a:xfrm>
            <a:off x="782472" y="4440661"/>
            <a:ext cx="10747906" cy="1922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This can be caused from </a:t>
            </a:r>
            <a:r>
              <a:rPr lang="en-CA" sz="2400" b="1" dirty="0"/>
              <a:t>microsatellite instability</a:t>
            </a:r>
            <a:r>
              <a:rPr lang="en-CA" sz="2400" dirty="0"/>
              <a:t>, where </a:t>
            </a:r>
            <a:r>
              <a:rPr lang="en-CA" sz="2400" b="1" dirty="0"/>
              <a:t>DNA mismatches accumulate</a:t>
            </a:r>
            <a:r>
              <a:rPr lang="en-CA" sz="2400" dirty="0"/>
              <a:t>. </a:t>
            </a:r>
            <a:r>
              <a:rPr lang="en-CA" sz="2400" b="1" dirty="0"/>
              <a:t>Right-side adenocarcinoma </a:t>
            </a:r>
            <a:r>
              <a:rPr lang="en-CA" sz="2400" dirty="0"/>
              <a:t>are less likely to cause symptoms, so it is usually harder to detect and develops into tumours and have a worse prognosis.</a:t>
            </a:r>
            <a:r>
              <a:rPr lang="en-CA" sz="2400" baseline="30000" dirty="0"/>
              <a:t>27</a:t>
            </a:r>
            <a:endParaRPr lang="en-CA" sz="2400" dirty="0"/>
          </a:p>
        </p:txBody>
      </p:sp>
      <p:sp>
        <p:nvSpPr>
          <p:cNvPr id="3" name="Content Placeholder 2">
            <a:extLst>
              <a:ext uri="{FF2B5EF4-FFF2-40B4-BE49-F238E27FC236}">
                <a16:creationId xmlns:a16="http://schemas.microsoft.com/office/drawing/2014/main" id="{8F799993-1D5D-0159-C2D3-D31229665473}"/>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0E77E78B-5FB8-1A1D-55F4-3A95958C9701}"/>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25C4C749-3204-CA4D-3DE7-4FF08DDD5218}"/>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Rectangle 3">
            <a:hlinkClick r:id="rId4" action="ppaction://hlinksldjump"/>
            <a:extLst>
              <a:ext uri="{FF2B5EF4-FFF2-40B4-BE49-F238E27FC236}">
                <a16:creationId xmlns:a16="http://schemas.microsoft.com/office/drawing/2014/main" id="{FB56FA05-0533-413A-5404-F7A59D0CC27F}"/>
              </a:ext>
            </a:extLst>
          </p:cNvPr>
          <p:cNvSpPr/>
          <p:nvPr/>
        </p:nvSpPr>
        <p:spPr>
          <a:xfrm>
            <a:off x="-145576"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02963917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8C2DC-56DC-2092-68A3-AF4207BC0B5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0052887-CA07-DA7E-9479-DC71F398E439}"/>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46896D99-4476-0E41-F2C0-6485D9F88344}"/>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26E3D3C3-0CFD-0D34-199B-D0EE2201DD64}"/>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E3035C57-38BB-28E1-A9DF-8A1969B43E43}"/>
              </a:ext>
            </a:extLst>
          </p:cNvPr>
          <p:cNvSpPr txBox="1">
            <a:spLocks/>
          </p:cNvSpPr>
          <p:nvPr/>
        </p:nvSpPr>
        <p:spPr>
          <a:xfrm>
            <a:off x="783110" y="4394750"/>
            <a:ext cx="10626418" cy="196878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It started as a </a:t>
            </a:r>
            <a:r>
              <a:rPr lang="en-CA" sz="2400" b="1"/>
              <a:t>polyp</a:t>
            </a:r>
            <a:r>
              <a:rPr lang="en-CA" sz="2400"/>
              <a:t> which are small clumps of cells that form inside the colon. Polyps are not the issue, it’s when they go unnoticed for too long that the real danger begins.</a:t>
            </a:r>
            <a:r>
              <a:rPr lang="en-CA" sz="2400" baseline="30000"/>
              <a:t>7 </a:t>
            </a:r>
            <a:r>
              <a:rPr lang="en-CA" sz="2400"/>
              <a:t>Benign polyps are known as </a:t>
            </a:r>
            <a:r>
              <a:rPr lang="en-CA" sz="2400" b="1"/>
              <a:t>adenomas</a:t>
            </a:r>
            <a:r>
              <a:rPr lang="en-CA" sz="2400"/>
              <a:t>. Only 1 in 100 adenomas will go on to develop into </a:t>
            </a:r>
            <a:r>
              <a:rPr lang="en-CA" sz="2400" b="1"/>
              <a:t>adenocarcinomas</a:t>
            </a:r>
            <a:r>
              <a:rPr lang="en-CA" sz="2400"/>
              <a:t> through the </a:t>
            </a:r>
            <a:r>
              <a:rPr lang="en-CA" sz="2400" b="1"/>
              <a:t>adenoma-carcinoma sequence.</a:t>
            </a:r>
            <a:r>
              <a:rPr lang="en-CA" sz="2400" baseline="30000"/>
              <a:t>6,7</a:t>
            </a:r>
            <a:r>
              <a:rPr lang="en-CA" sz="2400" b="1"/>
              <a:t> </a:t>
            </a:r>
            <a:r>
              <a:rPr lang="en-CA" sz="2400"/>
              <a:t>The risk will increase with the size of the adenoma. If polyps are removed early, cancer can be prevented before the malignancy develops.</a:t>
            </a:r>
            <a:r>
              <a:rPr lang="en-CA" sz="2400" baseline="30000"/>
              <a:t>7</a:t>
            </a:r>
            <a:endParaRPr lang="en-CA" sz="2400"/>
          </a:p>
        </p:txBody>
      </p:sp>
      <p:sp>
        <p:nvSpPr>
          <p:cNvPr id="3" name="Content Placeholder 2">
            <a:extLst>
              <a:ext uri="{FF2B5EF4-FFF2-40B4-BE49-F238E27FC236}">
                <a16:creationId xmlns:a16="http://schemas.microsoft.com/office/drawing/2014/main" id="{1529170B-4392-B022-20E9-BEA5262880F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468027F3-00B3-CC5B-CD19-8ABDB127CF91}"/>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EBBF5305-57D4-A512-C908-897CADC7A126}"/>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8DA6778A-7FC1-74C0-3153-1D2F2B5F168B}"/>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2A013237-ED42-C18B-C225-BFDB365621C2}"/>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F3EE1834-7E4B-D6EE-16F7-27A2D66BCB78}"/>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22530" name="Picture 2" descr="Figure 1">
            <a:extLst>
              <a:ext uri="{FF2B5EF4-FFF2-40B4-BE49-F238E27FC236}">
                <a16:creationId xmlns:a16="http://schemas.microsoft.com/office/drawing/2014/main" id="{9B719F23-3B4C-9265-29AF-5E9BD11AFC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6607" y="461607"/>
            <a:ext cx="3810000" cy="314325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885D13FA-07F6-975E-B3B7-BB360F7A26D2}"/>
              </a:ext>
            </a:extLst>
          </p:cNvPr>
          <p:cNvSpPr txBox="1">
            <a:spLocks/>
          </p:cNvSpPr>
          <p:nvPr/>
        </p:nvSpPr>
        <p:spPr>
          <a:xfrm>
            <a:off x="2758128" y="2049014"/>
            <a:ext cx="1387225" cy="8950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Polyp</a:t>
            </a:r>
          </a:p>
        </p:txBody>
      </p:sp>
      <p:sp>
        <p:nvSpPr>
          <p:cNvPr id="9" name="Rectangle 8">
            <a:hlinkClick r:id="rId5" action="ppaction://hlinksldjump"/>
            <a:extLst>
              <a:ext uri="{FF2B5EF4-FFF2-40B4-BE49-F238E27FC236}">
                <a16:creationId xmlns:a16="http://schemas.microsoft.com/office/drawing/2014/main" id="{62E82332-0FC2-E55F-6D33-A247AECCB88D}"/>
              </a:ext>
            </a:extLst>
          </p:cNvPr>
          <p:cNvSpPr/>
          <p:nvPr/>
        </p:nvSpPr>
        <p:spPr>
          <a:xfrm>
            <a:off x="-79941" y="-12625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5764997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39544-13BC-BEA3-6B45-E17700493CC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5B425EE-87B8-07CC-42A3-720C5F32AC9C}"/>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A8731030-1ACB-65B6-8CED-C4F9ACFCBA9E}"/>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E8B76C12-D881-A27A-0C8F-5C9E077D6D2B}"/>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73DF2B40-6E56-A8CD-9569-04C9BDB7FEA2}"/>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Unfortunately, you have </a:t>
            </a:r>
            <a:r>
              <a:rPr lang="en-US" sz="2400" b="1"/>
              <a:t>right-side adenocarcinoma </a:t>
            </a:r>
            <a:r>
              <a:rPr lang="en-US" sz="2400"/>
              <a:t>or colorectal cancer. It is hard to detect due to </a:t>
            </a:r>
            <a:r>
              <a:rPr lang="en-US" sz="2400" b="1"/>
              <a:t>hidden bleeding</a:t>
            </a:r>
            <a:r>
              <a:rPr lang="en-US" sz="2400"/>
              <a:t>, so a lot of patients with right-side large bowel cancer will not experience symptoms until it’s too late.</a:t>
            </a:r>
            <a:r>
              <a:rPr lang="en-US" sz="2400" baseline="30000"/>
              <a:t>26</a:t>
            </a:r>
            <a:r>
              <a:rPr lang="en-US" sz="2400"/>
              <a:t> By the time you feel </a:t>
            </a:r>
            <a:r>
              <a:rPr lang="en-US" sz="2400" b="1"/>
              <a:t>weakness </a:t>
            </a:r>
            <a:r>
              <a:rPr lang="en-US" sz="2400"/>
              <a:t>or </a:t>
            </a:r>
            <a:r>
              <a:rPr lang="en-US" sz="2400" b="1"/>
              <a:t>fatigue</a:t>
            </a:r>
            <a:r>
              <a:rPr lang="en-US" sz="2400"/>
              <a:t>, there is already a lot of blood lost.</a:t>
            </a:r>
            <a:endParaRPr lang="en-CA" sz="3200" b="1"/>
          </a:p>
        </p:txBody>
      </p:sp>
      <p:sp>
        <p:nvSpPr>
          <p:cNvPr id="11" name="Rectangle: Rounded Corners 10">
            <a:extLst>
              <a:ext uri="{FF2B5EF4-FFF2-40B4-BE49-F238E27FC236}">
                <a16:creationId xmlns:a16="http://schemas.microsoft.com/office/drawing/2014/main" id="{43ABC693-C15F-30E4-87BC-D43F3662DF62}"/>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92AB88F5-4EFB-BC65-8713-A2A8DED75FAB}"/>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6" name="Rectangle 5">
            <a:hlinkClick r:id="rId4" action="ppaction://hlinksldjump"/>
            <a:extLst>
              <a:ext uri="{FF2B5EF4-FFF2-40B4-BE49-F238E27FC236}">
                <a16:creationId xmlns:a16="http://schemas.microsoft.com/office/drawing/2014/main" id="{659C1293-F00E-F205-079F-5A07F7FDB43F}"/>
              </a:ext>
            </a:extLst>
          </p:cNvPr>
          <p:cNvSpPr/>
          <p:nvPr/>
        </p:nvSpPr>
        <p:spPr>
          <a:xfrm>
            <a:off x="0"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5084262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022DD-6FE1-198D-1474-A88D6B394D9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80082B7F-BC1C-384B-86EA-90B4140F6549}"/>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9FF5350-F8A6-A98E-90E5-D50A4739C9E9}"/>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pic>
        <p:nvPicPr>
          <p:cNvPr id="9" name="Picture 8">
            <a:extLst>
              <a:ext uri="{FF2B5EF4-FFF2-40B4-BE49-F238E27FC236}">
                <a16:creationId xmlns:a16="http://schemas.microsoft.com/office/drawing/2014/main" id="{C4AAA084-01F6-3B4C-2371-E2D094009941}"/>
              </a:ext>
            </a:extLst>
          </p:cNvPr>
          <p:cNvPicPr>
            <a:picLocks noChangeAspect="1"/>
          </p:cNvPicPr>
          <p:nvPr/>
        </p:nvPicPr>
        <p:blipFill>
          <a:blip r:embed="rId3">
            <a:extLst>
              <a:ext uri="{28A0092B-C50C-407E-A947-70E740481C1C}">
                <a14:useLocalDpi xmlns:a14="http://schemas.microsoft.com/office/drawing/2010/main" val="0"/>
              </a:ext>
            </a:extLst>
          </a:blip>
          <a:srcRect l="39054" t="889" r="37645" b="-889"/>
          <a:stretch>
            <a:fillRect/>
          </a:stretch>
        </p:blipFill>
        <p:spPr>
          <a:xfrm>
            <a:off x="8648347" y="1596971"/>
            <a:ext cx="2510922" cy="4571591"/>
          </a:xfrm>
          <a:prstGeom prst="rect">
            <a:avLst/>
          </a:prstGeom>
        </p:spPr>
      </p:pic>
      <p:grpSp>
        <p:nvGrpSpPr>
          <p:cNvPr id="2" name="Group 1">
            <a:extLst>
              <a:ext uri="{FF2B5EF4-FFF2-40B4-BE49-F238E27FC236}">
                <a16:creationId xmlns:a16="http://schemas.microsoft.com/office/drawing/2014/main" id="{53F14181-49AD-FCD8-EE01-A46F6617315E}"/>
              </a:ext>
            </a:extLst>
          </p:cNvPr>
          <p:cNvGrpSpPr/>
          <p:nvPr/>
        </p:nvGrpSpPr>
        <p:grpSpPr>
          <a:xfrm>
            <a:off x="319074" y="3456981"/>
            <a:ext cx="11408229" cy="3286525"/>
            <a:chOff x="319074" y="3456981"/>
            <a:chExt cx="11408229" cy="3286525"/>
          </a:xfrm>
        </p:grpSpPr>
        <p:sp>
          <p:nvSpPr>
            <p:cNvPr id="3" name="Rectangle: Rounded Corners 2">
              <a:extLst>
                <a:ext uri="{FF2B5EF4-FFF2-40B4-BE49-F238E27FC236}">
                  <a16:creationId xmlns:a16="http://schemas.microsoft.com/office/drawing/2014/main" id="{42E9B655-1712-14AC-5537-72A9B10C76E7}"/>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4" name="Content Placeholder 2">
              <a:extLst>
                <a:ext uri="{FF2B5EF4-FFF2-40B4-BE49-F238E27FC236}">
                  <a16:creationId xmlns:a16="http://schemas.microsoft.com/office/drawing/2014/main" id="{B55FA76C-CB69-8EA4-0990-8B915AEFC9C9}"/>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Oh no, this explains why I felt so </a:t>
              </a:r>
              <a:r>
                <a:rPr lang="en-US" sz="2400" b="1"/>
                <a:t>weak </a:t>
              </a:r>
              <a:r>
                <a:rPr lang="en-US" sz="2400"/>
                <a:t>and have </a:t>
              </a:r>
              <a:r>
                <a:rPr lang="en-US" sz="2400" b="1"/>
                <a:t>iron-deficiency anemia</a:t>
              </a:r>
              <a:r>
                <a:rPr lang="en-US" sz="2400"/>
                <a:t>. What should I do doctor? </a:t>
              </a:r>
              <a:endParaRPr lang="en-US" sz="2400" baseline="-25000"/>
            </a:p>
          </p:txBody>
        </p:sp>
        <p:sp>
          <p:nvSpPr>
            <p:cNvPr id="5" name="Rectangle: Rounded Corners 4">
              <a:extLst>
                <a:ext uri="{FF2B5EF4-FFF2-40B4-BE49-F238E27FC236}">
                  <a16:creationId xmlns:a16="http://schemas.microsoft.com/office/drawing/2014/main" id="{64F6DB4F-4B08-7CD3-24C0-C2123852AA83}"/>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6" name="Content Placeholder 2">
              <a:extLst>
                <a:ext uri="{FF2B5EF4-FFF2-40B4-BE49-F238E27FC236}">
                  <a16:creationId xmlns:a16="http://schemas.microsoft.com/office/drawing/2014/main" id="{736542CB-1C67-0DE0-9041-3EE9D6B13745}"/>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grpSp>
      <p:sp>
        <p:nvSpPr>
          <p:cNvPr id="8" name="Rectangle 7">
            <a:hlinkClick r:id="rId4" action="ppaction://hlinksldjump"/>
            <a:extLst>
              <a:ext uri="{FF2B5EF4-FFF2-40B4-BE49-F238E27FC236}">
                <a16:creationId xmlns:a16="http://schemas.microsoft.com/office/drawing/2014/main" id="{0AFF6834-AC4D-5BF5-B63C-6E560F6364A8}"/>
              </a:ext>
            </a:extLst>
          </p:cNvPr>
          <p:cNvSpPr/>
          <p:nvPr/>
        </p:nvSpPr>
        <p:spPr>
          <a:xfrm>
            <a:off x="-72788" y="-9826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7929921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97D0D-B530-48A8-1919-9DB9C935C82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DF28C9C2-8470-9FA9-752F-913AC3CD7622}"/>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5ADFA84-7971-402C-F4DE-38DCFE99FD57}"/>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46365432-AAA5-D9BF-6FAB-D0545375C7D5}"/>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DB64C815-6EB1-07C0-F827-E72DA3010454}"/>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The </a:t>
            </a:r>
            <a:r>
              <a:rPr lang="en-US" sz="2400" b="1" dirty="0"/>
              <a:t>depth of invasion </a:t>
            </a:r>
            <a:r>
              <a:rPr lang="en-US" sz="2400" dirty="0"/>
              <a:t>and </a:t>
            </a:r>
            <a:r>
              <a:rPr lang="en-US" sz="2400" b="1" dirty="0"/>
              <a:t>presence or absence of metastases </a:t>
            </a:r>
            <a:r>
              <a:rPr lang="en-US" sz="2400" dirty="0"/>
              <a:t>is important for the prognosis.</a:t>
            </a:r>
            <a:r>
              <a:rPr lang="en-US" sz="2400" baseline="30000" dirty="0"/>
              <a:t>6</a:t>
            </a:r>
            <a:r>
              <a:rPr lang="en-US" sz="2400" dirty="0"/>
              <a:t> Since the </a:t>
            </a:r>
            <a:r>
              <a:rPr lang="en-US" sz="2400" b="1" dirty="0"/>
              <a:t>depth of invasion is limited,</a:t>
            </a:r>
            <a:r>
              <a:rPr lang="en-US" sz="2400" dirty="0"/>
              <a:t> it </a:t>
            </a:r>
            <a:r>
              <a:rPr lang="en-US" sz="2400" b="1" dirty="0"/>
              <a:t>hasn’t spread to distant organs like the liver</a:t>
            </a:r>
            <a:r>
              <a:rPr lang="en-US" sz="2400" dirty="0"/>
              <a:t>, only </a:t>
            </a:r>
            <a:r>
              <a:rPr lang="en-US" sz="2400" b="1" dirty="0"/>
              <a:t>surgery </a:t>
            </a:r>
            <a:r>
              <a:rPr lang="en-US" sz="2400" dirty="0"/>
              <a:t>is needed.</a:t>
            </a:r>
            <a:r>
              <a:rPr lang="en-US" sz="3200" baseline="30000" dirty="0"/>
              <a:t>6</a:t>
            </a:r>
            <a:endParaRPr lang="en-CA" sz="3200" dirty="0"/>
          </a:p>
        </p:txBody>
      </p:sp>
      <p:sp>
        <p:nvSpPr>
          <p:cNvPr id="11" name="Rectangle: Rounded Corners 10">
            <a:extLst>
              <a:ext uri="{FF2B5EF4-FFF2-40B4-BE49-F238E27FC236}">
                <a16:creationId xmlns:a16="http://schemas.microsoft.com/office/drawing/2014/main" id="{3664A5B8-89D3-E998-2BFE-C944362555DB}"/>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241FAD1F-14EE-67B8-6FA7-9617D02ED63F}"/>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8" name="Rectangle 7">
            <a:hlinkClick r:id="rId4" action="ppaction://hlinksldjump"/>
            <a:extLst>
              <a:ext uri="{FF2B5EF4-FFF2-40B4-BE49-F238E27FC236}">
                <a16:creationId xmlns:a16="http://schemas.microsoft.com/office/drawing/2014/main" id="{9E4A267E-1A8B-27C9-39ED-9714B186F0E1}"/>
              </a:ext>
            </a:extLst>
          </p:cNvPr>
          <p:cNvSpPr/>
          <p:nvPr/>
        </p:nvSpPr>
        <p:spPr>
          <a:xfrm>
            <a:off x="-145600" y="-22"/>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9461439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2AC73-2650-AB41-BE3F-6E89182B339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41978FA-7206-B2CD-C37B-B61E4959D8ED}"/>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7042381-FE97-B7E0-827F-75A4C6654E65}"/>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pic>
        <p:nvPicPr>
          <p:cNvPr id="8" name="Picture 7">
            <a:extLst>
              <a:ext uri="{FF2B5EF4-FFF2-40B4-BE49-F238E27FC236}">
                <a16:creationId xmlns:a16="http://schemas.microsoft.com/office/drawing/2014/main" id="{D66A6B13-DD43-661F-DE13-796B54EEB44C}"/>
              </a:ext>
            </a:extLst>
          </p:cNvPr>
          <p:cNvPicPr>
            <a:picLocks noChangeAspect="1"/>
          </p:cNvPicPr>
          <p:nvPr/>
        </p:nvPicPr>
        <p:blipFill>
          <a:blip r:embed="rId3">
            <a:extLst>
              <a:ext uri="{28A0092B-C50C-407E-A947-70E740481C1C}">
                <a14:useLocalDpi xmlns:a14="http://schemas.microsoft.com/office/drawing/2010/main" val="0"/>
              </a:ext>
            </a:extLst>
          </a:blip>
          <a:srcRect r="76699"/>
          <a:stretch>
            <a:fillRect/>
          </a:stretch>
        </p:blipFill>
        <p:spPr>
          <a:xfrm>
            <a:off x="8921399" y="1686219"/>
            <a:ext cx="2510922" cy="4571591"/>
          </a:xfrm>
          <a:prstGeom prst="rect">
            <a:avLst/>
          </a:prstGeom>
        </p:spPr>
      </p:pic>
      <p:grpSp>
        <p:nvGrpSpPr>
          <p:cNvPr id="3" name="Group 2">
            <a:extLst>
              <a:ext uri="{FF2B5EF4-FFF2-40B4-BE49-F238E27FC236}">
                <a16:creationId xmlns:a16="http://schemas.microsoft.com/office/drawing/2014/main" id="{1638C975-14AF-13F5-5CDE-80F6DBC6980B}"/>
              </a:ext>
            </a:extLst>
          </p:cNvPr>
          <p:cNvGrpSpPr/>
          <p:nvPr/>
        </p:nvGrpSpPr>
        <p:grpSpPr>
          <a:xfrm>
            <a:off x="319074" y="3456981"/>
            <a:ext cx="11408229" cy="3286525"/>
            <a:chOff x="319074" y="3456981"/>
            <a:chExt cx="11408229" cy="3286525"/>
          </a:xfrm>
        </p:grpSpPr>
        <p:sp>
          <p:nvSpPr>
            <p:cNvPr id="4" name="Rectangle: Rounded Corners 3">
              <a:extLst>
                <a:ext uri="{FF2B5EF4-FFF2-40B4-BE49-F238E27FC236}">
                  <a16:creationId xmlns:a16="http://schemas.microsoft.com/office/drawing/2014/main" id="{8AC8A09D-8EC7-1502-44B5-A85BB2219A6E}"/>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5" name="Content Placeholder 2">
              <a:extLst>
                <a:ext uri="{FF2B5EF4-FFF2-40B4-BE49-F238E27FC236}">
                  <a16:creationId xmlns:a16="http://schemas.microsoft.com/office/drawing/2014/main" id="{8EDC90B7-4AF2-1CD2-E1C5-B489824A0A98}"/>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I’m glad to hear that it hasn’t spread too far. Do you think I was at risk from hereditary factors?</a:t>
              </a:r>
            </a:p>
          </p:txBody>
        </p:sp>
        <p:sp>
          <p:nvSpPr>
            <p:cNvPr id="6" name="Rectangle: Rounded Corners 5">
              <a:extLst>
                <a:ext uri="{FF2B5EF4-FFF2-40B4-BE49-F238E27FC236}">
                  <a16:creationId xmlns:a16="http://schemas.microsoft.com/office/drawing/2014/main" id="{B757EE24-4690-0E0D-7876-E685E7714AE7}"/>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7" name="Content Placeholder 2">
              <a:extLst>
                <a:ext uri="{FF2B5EF4-FFF2-40B4-BE49-F238E27FC236}">
                  <a16:creationId xmlns:a16="http://schemas.microsoft.com/office/drawing/2014/main" id="{DC7C9300-09B3-494C-765F-B7DC5E106FD4}"/>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grpSp>
      <p:sp>
        <p:nvSpPr>
          <p:cNvPr id="2" name="Rectangle 1">
            <a:hlinkClick r:id="rId4" action="ppaction://hlinksldjump"/>
            <a:extLst>
              <a:ext uri="{FF2B5EF4-FFF2-40B4-BE49-F238E27FC236}">
                <a16:creationId xmlns:a16="http://schemas.microsoft.com/office/drawing/2014/main" id="{F47A6E15-88BF-F05E-0E6E-65D44EE35010}"/>
              </a:ext>
            </a:extLst>
          </p:cNvPr>
          <p:cNvSpPr/>
          <p:nvPr/>
        </p:nvSpPr>
        <p:spPr>
          <a:xfrm>
            <a:off x="-145599" y="11449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55784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F0917-1FF4-EA0B-E016-26EB851DA86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E4AD2DB-9993-D744-4C01-D55A4676061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D8F4CD7C-E997-04BF-1119-43DA7912201B}"/>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69C40CC3-E3BA-2937-3127-B3BAC9787C12}"/>
              </a:ext>
            </a:extLst>
          </p:cNvPr>
          <p:cNvSpPr>
            <a:spLocks noGrp="1"/>
          </p:cNvSpPr>
          <p:nvPr>
            <p:ph idx="1"/>
          </p:nvPr>
        </p:nvSpPr>
        <p:spPr>
          <a:xfrm>
            <a:off x="550128" y="683279"/>
            <a:ext cx="11091743" cy="1245262"/>
          </a:xfrm>
          <a:ln>
            <a:noFill/>
          </a:ln>
        </p:spPr>
        <p:txBody>
          <a:bodyPr vert="horz" lIns="91440" tIns="45720" rIns="91440" bIns="45720" rtlCol="0" anchor="t">
            <a:noAutofit/>
          </a:bodyPr>
          <a:lstStyle/>
          <a:p>
            <a:pPr marL="0" indent="0" algn="ctr">
              <a:buNone/>
            </a:pPr>
            <a:r>
              <a:rPr lang="en-CA" sz="4800" dirty="0">
                <a:ln w="12700">
                  <a:noFill/>
                </a:ln>
                <a:solidFill>
                  <a:schemeClr val="bg1"/>
                </a:solidFill>
              </a:rPr>
              <a:t>You are a Resident Doctor at a hospital. There are various patients seeking your help. Gather the information you need to diagnose and help them.</a:t>
            </a:r>
          </a:p>
          <a:p>
            <a:pPr marL="0" indent="0">
              <a:buNone/>
            </a:pPr>
            <a:endParaRPr lang="en-CA" sz="4800" dirty="0">
              <a:ln w="12700">
                <a:solidFill>
                  <a:prstClr val="black"/>
                </a:solidFill>
              </a:ln>
              <a:solidFill>
                <a:schemeClr val="bg1"/>
              </a:solidFill>
            </a:endParaRPr>
          </a:p>
          <a:p>
            <a:pPr marL="0" indent="0" algn="ctr">
              <a:buNone/>
            </a:pPr>
            <a:r>
              <a:rPr lang="en-CA" sz="4000" dirty="0">
                <a:ln w="12700">
                  <a:noFill/>
                </a:ln>
                <a:solidFill>
                  <a:schemeClr val="bg1"/>
                </a:solidFill>
              </a:rPr>
              <a:t>(To progress through the story, click the </a:t>
            </a:r>
            <a:r>
              <a:rPr lang="en-CA" sz="4000" b="1" dirty="0">
                <a:ln w="12700">
                  <a:noFill/>
                </a:ln>
                <a:solidFill>
                  <a:schemeClr val="bg1"/>
                </a:solidFill>
                <a:hlinkClick r:id="rId3" action="ppaction://hlinksldjump">
                  <a:extLst>
                    <a:ext uri="{A12FA001-AC4F-418D-AE19-62706E023703}">
                      <ahyp:hlinkClr xmlns:ahyp="http://schemas.microsoft.com/office/drawing/2018/hyperlinkcolor" val="tx"/>
                    </a:ext>
                  </a:extLst>
                </a:hlinkClick>
              </a:rPr>
              <a:t>underlined text </a:t>
            </a:r>
            <a:r>
              <a:rPr lang="en-CA" sz="4000" dirty="0">
                <a:ln w="12700">
                  <a:noFill/>
                </a:ln>
                <a:solidFill>
                  <a:schemeClr val="bg1"/>
                </a:solidFill>
              </a:rPr>
              <a:t>or click anywhere if there is no underline. Do </a:t>
            </a:r>
            <a:r>
              <a:rPr lang="en-CA" sz="4000" dirty="0">
                <a:ln w="12700">
                  <a:noFill/>
                </a:ln>
                <a:solidFill>
                  <a:srgbClr val="EB7F71"/>
                </a:solidFill>
              </a:rPr>
              <a:t>NOT</a:t>
            </a:r>
            <a:r>
              <a:rPr lang="en-CA" sz="4000" dirty="0">
                <a:ln w="12700">
                  <a:noFill/>
                </a:ln>
                <a:solidFill>
                  <a:schemeClr val="bg1"/>
                </a:solidFill>
              </a:rPr>
              <a:t> use your keyboard.)</a:t>
            </a:r>
          </a:p>
        </p:txBody>
      </p:sp>
    </p:spTree>
    <p:extLst>
      <p:ext uri="{BB962C8B-B14F-4D97-AF65-F5344CB8AC3E}">
        <p14:creationId xmlns:p14="http://schemas.microsoft.com/office/powerpoint/2010/main" val="462926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884681C3-5AD2-81A6-6574-F9E0595203D2}"/>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391E31E-D14C-4509-4EE8-C23D88869BFC}"/>
              </a:ext>
            </a:extLst>
          </p:cNvPr>
          <p:cNvSpPr/>
          <p:nvPr/>
        </p:nvSpPr>
        <p:spPr>
          <a:xfrm>
            <a:off x="391885" y="4091436"/>
            <a:ext cx="11408229" cy="2549201"/>
          </a:xfrm>
          <a:prstGeom prst="roundRect">
            <a:avLst/>
          </a:prstGeom>
          <a:solidFill>
            <a:srgbClr val="FFFFCC">
              <a:alpha val="80000"/>
            </a:srgbClr>
          </a:solidFill>
          <a:ln w="57150">
            <a:noFill/>
          </a:ln>
          <a:effectLst>
            <a:outerShdw blurRad="63500" dist="38100" dir="2700000">
              <a:srgbClr val="000000">
                <a:alpha val="0"/>
              </a:srgbClr>
            </a:outerShdw>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4" name="Content Placeholder 2">
            <a:extLst>
              <a:ext uri="{FF2B5EF4-FFF2-40B4-BE49-F238E27FC236}">
                <a16:creationId xmlns:a16="http://schemas.microsoft.com/office/drawing/2014/main" id="{C3C052F7-9ECD-7CCF-8DC0-399C05ACF65B}"/>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a:t>Patient 2:  James Lee</a:t>
            </a:r>
          </a:p>
          <a:p>
            <a:pPr marL="0" indent="0">
              <a:buNone/>
            </a:pPr>
            <a:r>
              <a:rPr lang="en-CA" sz="2400">
                <a:ea typeface="+mn-lt"/>
                <a:cs typeface="+mn-lt"/>
              </a:rPr>
              <a:t>68-year-old Male, Chinese, 5 foot 11, 158 lbs</a:t>
            </a:r>
            <a:endParaRPr lang="en-CA">
              <a:ea typeface="+mn-lt"/>
              <a:cs typeface="+mn-lt"/>
            </a:endParaRPr>
          </a:p>
        </p:txBody>
      </p:sp>
      <p:pic>
        <p:nvPicPr>
          <p:cNvPr id="5" name="Picture 4">
            <a:extLst>
              <a:ext uri="{FF2B5EF4-FFF2-40B4-BE49-F238E27FC236}">
                <a16:creationId xmlns:a16="http://schemas.microsoft.com/office/drawing/2014/main" id="{037688B4-B360-F954-D142-331DDE9097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1922" y="327259"/>
            <a:ext cx="1743943" cy="5756703"/>
          </a:xfrm>
          <a:prstGeom prst="rect">
            <a:avLst/>
          </a:prstGeom>
        </p:spPr>
      </p:pic>
    </p:spTree>
    <p:extLst>
      <p:ext uri="{BB962C8B-B14F-4D97-AF65-F5344CB8AC3E}">
        <p14:creationId xmlns:p14="http://schemas.microsoft.com/office/powerpoint/2010/main" val="90478491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ADB44-6463-7957-3EE4-BDB2D01B6FB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87544C11-F441-B381-B776-F06DB36F4EDD}"/>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98CD5F57-AA7E-5561-1F2D-95D0928C89E8}"/>
              </a:ext>
            </a:extLst>
          </p:cNvPr>
          <p:cNvSpPr txBox="1">
            <a:spLocks/>
          </p:cNvSpPr>
          <p:nvPr/>
        </p:nvSpPr>
        <p:spPr>
          <a:xfrm>
            <a:off x="1050576" y="811620"/>
            <a:ext cx="10749538" cy="152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7" name="Rectangle: Rounded Corners 6">
            <a:extLst>
              <a:ext uri="{FF2B5EF4-FFF2-40B4-BE49-F238E27FC236}">
                <a16:creationId xmlns:a16="http://schemas.microsoft.com/office/drawing/2014/main" id="{0069A903-7086-C5A2-9B2F-EA8F8A9AE557}"/>
              </a:ext>
            </a:extLst>
          </p:cNvPr>
          <p:cNvSpPr/>
          <p:nvPr/>
        </p:nvSpPr>
        <p:spPr>
          <a:xfrm>
            <a:off x="319074" y="4097793"/>
            <a:ext cx="11408229" cy="2476630"/>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48FC86C1-0C52-F182-2C28-95B2DFD0D8BD}"/>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Yes, if your </a:t>
            </a:r>
            <a:r>
              <a:rPr lang="en-US" sz="2400" b="1" dirty="0"/>
              <a:t>family member had Lynch Syndrome </a:t>
            </a:r>
            <a:r>
              <a:rPr lang="en-US" sz="2400" dirty="0"/>
              <a:t>this is a type of </a:t>
            </a:r>
            <a:r>
              <a:rPr lang="en-US" sz="2400" b="1" dirty="0"/>
              <a:t>hereditary colon cancer</a:t>
            </a:r>
            <a:r>
              <a:rPr lang="en-US" sz="2400" dirty="0"/>
              <a:t>. Colon cancer chance is increased if there are risk factors such as </a:t>
            </a:r>
            <a:r>
              <a:rPr lang="en-US" sz="2400" b="1" dirty="0"/>
              <a:t>family history, hereditary syndromes like Lynch Syndrome and Familial Adenomatous Polyposis (FAP), or IBD</a:t>
            </a:r>
            <a:r>
              <a:rPr lang="en-US" sz="2400" dirty="0"/>
              <a:t>.</a:t>
            </a:r>
            <a:r>
              <a:rPr lang="en-US" sz="3200" baseline="30000" dirty="0"/>
              <a:t>7,27</a:t>
            </a:r>
            <a:endParaRPr lang="en-CA" sz="3200" dirty="0"/>
          </a:p>
        </p:txBody>
      </p:sp>
      <p:sp>
        <p:nvSpPr>
          <p:cNvPr id="11" name="Rectangle: Rounded Corners 10">
            <a:extLst>
              <a:ext uri="{FF2B5EF4-FFF2-40B4-BE49-F238E27FC236}">
                <a16:creationId xmlns:a16="http://schemas.microsoft.com/office/drawing/2014/main" id="{663E0A44-9B67-221E-D2F1-4B068831CB6B}"/>
              </a:ext>
            </a:extLst>
          </p:cNvPr>
          <p:cNvSpPr/>
          <p:nvPr/>
        </p:nvSpPr>
        <p:spPr>
          <a:xfrm>
            <a:off x="549853" y="3456981"/>
            <a:ext cx="1346628" cy="725551"/>
          </a:xfrm>
          <a:prstGeom prst="roundRect">
            <a:avLst/>
          </a:prstGeom>
          <a:solidFill>
            <a:schemeClr val="accent4">
              <a:lumMod val="20000"/>
              <a:lumOff val="80000"/>
              <a:alpha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A9DBEBA7-60DC-B191-2C79-97B2E516BFAF}"/>
              </a:ext>
            </a:extLst>
          </p:cNvPr>
          <p:cNvSpPr txBox="1">
            <a:spLocks/>
          </p:cNvSpPr>
          <p:nvPr/>
        </p:nvSpPr>
        <p:spPr>
          <a:xfrm>
            <a:off x="673251" y="3689329"/>
            <a:ext cx="1099831"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a:t>You</a:t>
            </a:r>
          </a:p>
        </p:txBody>
      </p:sp>
      <p:sp>
        <p:nvSpPr>
          <p:cNvPr id="6" name="Rectangle 5">
            <a:hlinkClick r:id="rId4" action="ppaction://hlinksldjump"/>
            <a:extLst>
              <a:ext uri="{FF2B5EF4-FFF2-40B4-BE49-F238E27FC236}">
                <a16:creationId xmlns:a16="http://schemas.microsoft.com/office/drawing/2014/main" id="{48778877-D46A-D9A8-936A-D83AEA6E91AF}"/>
              </a:ext>
            </a:extLst>
          </p:cNvPr>
          <p:cNvSpPr/>
          <p:nvPr/>
        </p:nvSpPr>
        <p:spPr>
          <a:xfrm>
            <a:off x="-145600"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57937277"/>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ECFB6-7639-7F46-C8B2-2E0E8D6EAF8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2A7A862-AD9F-EBAE-4C8D-FC8C401B34B5}"/>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F1B48A7E-2EA3-A8D4-5671-61805DEF454D}"/>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sp>
        <p:nvSpPr>
          <p:cNvPr id="8" name="Rectangle 7">
            <a:hlinkClick r:id="rId3" action="ppaction://hlinksldjump"/>
            <a:extLst>
              <a:ext uri="{FF2B5EF4-FFF2-40B4-BE49-F238E27FC236}">
                <a16:creationId xmlns:a16="http://schemas.microsoft.com/office/drawing/2014/main" id="{0211CB08-3242-BF34-2F5B-3937ACE1071D}"/>
              </a:ext>
            </a:extLst>
          </p:cNvPr>
          <p:cNvSpPr/>
          <p:nvPr/>
        </p:nvSpPr>
        <p:spPr>
          <a:xfrm>
            <a:off x="0"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Picture 2">
            <a:extLst>
              <a:ext uri="{FF2B5EF4-FFF2-40B4-BE49-F238E27FC236}">
                <a16:creationId xmlns:a16="http://schemas.microsoft.com/office/drawing/2014/main" id="{D1DCC962-1CAD-7263-1878-A00D22C85CCB}"/>
              </a:ext>
            </a:extLst>
          </p:cNvPr>
          <p:cNvPicPr>
            <a:picLocks noChangeAspect="1"/>
          </p:cNvPicPr>
          <p:nvPr/>
        </p:nvPicPr>
        <p:blipFill>
          <a:blip r:embed="rId4">
            <a:extLst>
              <a:ext uri="{28A0092B-C50C-407E-A947-70E740481C1C}">
                <a14:useLocalDpi xmlns:a14="http://schemas.microsoft.com/office/drawing/2010/main" val="0"/>
              </a:ext>
            </a:extLst>
          </a:blip>
          <a:srcRect r="76699"/>
          <a:stretch>
            <a:fillRect/>
          </a:stretch>
        </p:blipFill>
        <p:spPr>
          <a:xfrm>
            <a:off x="8921399" y="1686219"/>
            <a:ext cx="2510922" cy="4571591"/>
          </a:xfrm>
          <a:prstGeom prst="rect">
            <a:avLst/>
          </a:prstGeom>
        </p:spPr>
      </p:pic>
      <p:sp>
        <p:nvSpPr>
          <p:cNvPr id="4" name="Rectangle: Rounded Corners 3">
            <a:extLst>
              <a:ext uri="{FF2B5EF4-FFF2-40B4-BE49-F238E27FC236}">
                <a16:creationId xmlns:a16="http://schemas.microsoft.com/office/drawing/2014/main" id="{D54FC90F-B8CA-22BF-EEED-921785583FC4}"/>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5" name="Content Placeholder 2">
            <a:extLst>
              <a:ext uri="{FF2B5EF4-FFF2-40B4-BE49-F238E27FC236}">
                <a16:creationId xmlns:a16="http://schemas.microsoft.com/office/drawing/2014/main" id="{6C703879-3F9F-3252-A0E1-46355CF0E3AC}"/>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Thank you for letting me know doctor. I will make sure to attend the screenings and reduce the amount I smoke and drink.</a:t>
            </a:r>
          </a:p>
        </p:txBody>
      </p:sp>
      <p:sp>
        <p:nvSpPr>
          <p:cNvPr id="6" name="Rectangle: Rounded Corners 5">
            <a:extLst>
              <a:ext uri="{FF2B5EF4-FFF2-40B4-BE49-F238E27FC236}">
                <a16:creationId xmlns:a16="http://schemas.microsoft.com/office/drawing/2014/main" id="{03E92456-4486-2293-0BA7-F25F8DA674A9}"/>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7" name="Content Placeholder 2">
            <a:extLst>
              <a:ext uri="{FF2B5EF4-FFF2-40B4-BE49-F238E27FC236}">
                <a16:creationId xmlns:a16="http://schemas.microsoft.com/office/drawing/2014/main" id="{F786723E-94F8-BD14-7387-395C938D0898}"/>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1800"/>
              <a:t>Mr. Singh</a:t>
            </a:r>
          </a:p>
        </p:txBody>
      </p:sp>
      <p:sp>
        <p:nvSpPr>
          <p:cNvPr id="2" name="Rectangle 1">
            <a:hlinkClick r:id="rId5" action="ppaction://hlinksldjump"/>
            <a:extLst>
              <a:ext uri="{FF2B5EF4-FFF2-40B4-BE49-F238E27FC236}">
                <a16:creationId xmlns:a16="http://schemas.microsoft.com/office/drawing/2014/main" id="{68F1A258-8DE3-83E0-A18F-C678D443DF37}"/>
              </a:ext>
            </a:extLst>
          </p:cNvPr>
          <p:cNvSpPr/>
          <p:nvPr/>
        </p:nvSpPr>
        <p:spPr>
          <a:xfrm>
            <a:off x="-72788" y="11449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0741686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57131-0F3A-8663-9822-B9ACA67867F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8D0C1F1E-54DD-B4EF-8150-605695DCC173}"/>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AA78DA43-F3AB-A719-6470-BEDC7E85AC9A}"/>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E595A4F8-8B94-88E7-5D4F-9FC68A8B6F2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74FD64CB-C31C-CB9A-689F-43238A6F1FDC}"/>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Crohn’s disease symptoms are usually </a:t>
            </a:r>
            <a:r>
              <a:rPr lang="en-CA" sz="2400" b="1"/>
              <a:t>diarrhea</a:t>
            </a:r>
            <a:r>
              <a:rPr lang="en-CA" sz="2400"/>
              <a:t>, and </a:t>
            </a:r>
            <a:r>
              <a:rPr lang="en-CA" sz="2400" b="1"/>
              <a:t>fever</a:t>
            </a:r>
            <a:r>
              <a:rPr lang="en-CA" sz="2400"/>
              <a:t>. It also has </a:t>
            </a:r>
            <a:r>
              <a:rPr lang="en-CA" sz="2400" b="1"/>
              <a:t>“skip sections” </a:t>
            </a:r>
            <a:r>
              <a:rPr lang="en-CA" sz="2400"/>
              <a:t>or </a:t>
            </a:r>
            <a:r>
              <a:rPr lang="en-CA" sz="2400" b="1"/>
              <a:t>cobble stoning </a:t>
            </a:r>
            <a:r>
              <a:rPr lang="en-CA" sz="2400"/>
              <a:t>typical of this disease which are not present in this patient.</a:t>
            </a:r>
            <a:r>
              <a:rPr lang="en-US" sz="2400" baseline="30000"/>
              <a:t>7</a:t>
            </a:r>
            <a:endParaRPr lang="en-CA" sz="2400"/>
          </a:p>
        </p:txBody>
      </p:sp>
      <p:sp>
        <p:nvSpPr>
          <p:cNvPr id="3" name="Content Placeholder 2">
            <a:extLst>
              <a:ext uri="{FF2B5EF4-FFF2-40B4-BE49-F238E27FC236}">
                <a16:creationId xmlns:a16="http://schemas.microsoft.com/office/drawing/2014/main" id="{98B923E0-7823-D3A1-4697-027051540A1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61DCB3B9-B929-C963-CFD4-42DB8E948AC7}"/>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E8D40956-0C4F-5660-11BB-5DE5B4481A12}"/>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4698593B-3F05-23D2-24FC-424FB2814B42}"/>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134C730F-FA3E-B041-C073-BD41A0CCCF84}"/>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115899A9-FF7D-A658-1B08-E2FD0E2A98E4}"/>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6">
            <a:hlinkClick r:id="rId4" action="ppaction://hlinksldjump"/>
            <a:extLst>
              <a:ext uri="{FF2B5EF4-FFF2-40B4-BE49-F238E27FC236}">
                <a16:creationId xmlns:a16="http://schemas.microsoft.com/office/drawing/2014/main" id="{BFDD5B8B-64D4-59B3-33C4-671292ABE36C}"/>
              </a:ext>
            </a:extLst>
          </p:cNvPr>
          <p:cNvSpPr/>
          <p:nvPr/>
        </p:nvSpPr>
        <p:spPr>
          <a:xfrm>
            <a:off x="-69329"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2982167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998CB-A039-1464-23CF-85F8BD8A4C0A}"/>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ED188F39-DC80-C583-4F45-ADB57A97B3F7}"/>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39C95C0C-4283-5659-3B42-9ACFD8E78724}"/>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D75199BC-6000-08D0-7A74-0ADFE20E912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994FA65B-F2B8-15BA-62CB-75FBC25E2FBC}"/>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Ulcerative Colitis affects the </a:t>
            </a:r>
            <a:r>
              <a:rPr lang="en-CA" sz="2400" b="1"/>
              <a:t>rectum and left colon</a:t>
            </a:r>
            <a:r>
              <a:rPr lang="en-CA" sz="2400"/>
              <a:t>. The sigmoidoscopy would show </a:t>
            </a:r>
            <a:r>
              <a:rPr lang="en-CA" sz="2400" b="1"/>
              <a:t>inflammation </a:t>
            </a:r>
            <a:r>
              <a:rPr lang="en-CA" sz="2400"/>
              <a:t>but it doesn’t here.</a:t>
            </a:r>
            <a:r>
              <a:rPr lang="en-US" sz="2400" baseline="30000"/>
              <a:t>7</a:t>
            </a:r>
            <a:endParaRPr lang="en-CA" sz="2400"/>
          </a:p>
        </p:txBody>
      </p:sp>
      <p:sp>
        <p:nvSpPr>
          <p:cNvPr id="3" name="Content Placeholder 2">
            <a:extLst>
              <a:ext uri="{FF2B5EF4-FFF2-40B4-BE49-F238E27FC236}">
                <a16:creationId xmlns:a16="http://schemas.microsoft.com/office/drawing/2014/main" id="{54515A95-2530-1594-697D-9EC001ECD0A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B64DC126-9A21-229D-423C-5268A9C0F506}"/>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DB7F9D65-8642-23F0-3277-BAE81151EF2F}"/>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2906B138-0406-5E79-38E1-3FA93E6BE85C}"/>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0D13B930-E6DD-33D5-AE54-28D9E61375E8}"/>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1E4DCA1A-00A7-FBDE-B9EC-067F283CEA86}"/>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Rectangle 8">
            <a:hlinkClick r:id="rId4" action="ppaction://hlinksldjump"/>
            <a:extLst>
              <a:ext uri="{FF2B5EF4-FFF2-40B4-BE49-F238E27FC236}">
                <a16:creationId xmlns:a16="http://schemas.microsoft.com/office/drawing/2014/main" id="{1AA2C04D-2A26-E42D-4F04-B7FA0318133D}"/>
              </a:ext>
            </a:extLst>
          </p:cNvPr>
          <p:cNvSpPr/>
          <p:nvPr/>
        </p:nvSpPr>
        <p:spPr>
          <a:xfrm>
            <a:off x="-84676" y="-12625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44197548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7363C-AF44-DC25-3CB0-4EE82076849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09C872E-D2C2-1E1C-4B4E-4DD0C70B947B}"/>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A3CC1AAA-DAE2-02AC-49E3-808D671CFE06}"/>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0D360821-C91D-3ACD-9F6B-F63CC323710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79F4EC6-1898-D581-09EA-7E3BD4A5D345}"/>
              </a:ext>
            </a:extLst>
          </p:cNvPr>
          <p:cNvSpPr txBox="1">
            <a:spLocks/>
          </p:cNvSpPr>
          <p:nvPr/>
        </p:nvSpPr>
        <p:spPr>
          <a:xfrm>
            <a:off x="931356" y="4440661"/>
            <a:ext cx="10478172" cy="1968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Incorrect.</a:t>
            </a:r>
          </a:p>
          <a:p>
            <a:pPr marL="0" indent="0">
              <a:buNone/>
            </a:pPr>
            <a:r>
              <a:rPr lang="en-CA" sz="2400"/>
              <a:t>Diverticulosis is </a:t>
            </a:r>
            <a:r>
              <a:rPr lang="en-CA" sz="2400" b="1"/>
              <a:t>more common in the left colon </a:t>
            </a:r>
            <a:r>
              <a:rPr lang="en-CA" sz="2400"/>
              <a:t>in the </a:t>
            </a:r>
            <a:r>
              <a:rPr lang="en-CA" sz="2400" b="1"/>
              <a:t>sigmoid colon</a:t>
            </a:r>
            <a:r>
              <a:rPr lang="en-CA" sz="2400"/>
              <a:t>. They also have </a:t>
            </a:r>
            <a:r>
              <a:rPr lang="en-CA" sz="2400" b="1"/>
              <a:t>small pouches </a:t>
            </a:r>
            <a:r>
              <a:rPr lang="en-CA" sz="2400"/>
              <a:t>not present here.</a:t>
            </a:r>
            <a:r>
              <a:rPr lang="en-US" sz="2400" baseline="30000"/>
              <a:t>7</a:t>
            </a:r>
            <a:endParaRPr lang="en-CA" sz="2400"/>
          </a:p>
        </p:txBody>
      </p:sp>
      <p:sp>
        <p:nvSpPr>
          <p:cNvPr id="3" name="Content Placeholder 2">
            <a:extLst>
              <a:ext uri="{FF2B5EF4-FFF2-40B4-BE49-F238E27FC236}">
                <a16:creationId xmlns:a16="http://schemas.microsoft.com/office/drawing/2014/main" id="{AD3E8680-86E7-3C36-8FF0-E92C60C0D137}"/>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9A80DE9E-AA73-F481-F3DE-5B36ED4AAFA9}"/>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C681D9BF-51A7-82C3-BA58-AA0EBBD4E44B}"/>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12AC049A-F952-4186-8F9F-5DCC04F09498}"/>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38CE139D-D80E-8F0F-5E29-5925AE5FDC47}"/>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8F92884E-F6B4-79B1-00E0-64B4AFBB74B8}"/>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Rectangle 8">
            <a:hlinkClick r:id="rId4" action="ppaction://hlinksldjump"/>
            <a:extLst>
              <a:ext uri="{FF2B5EF4-FFF2-40B4-BE49-F238E27FC236}">
                <a16:creationId xmlns:a16="http://schemas.microsoft.com/office/drawing/2014/main" id="{41FBCCED-45F9-BE4F-9207-9BBA0B503494}"/>
              </a:ext>
            </a:extLst>
          </p:cNvPr>
          <p:cNvSpPr/>
          <p:nvPr/>
        </p:nvSpPr>
        <p:spPr>
          <a:xfrm>
            <a:off x="-145599"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8881410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B39FF-51F2-19D2-57AC-ABCB3192BFF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5803905-441B-3493-06D8-A8AF122E164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F8B989EA-7AC4-3DCD-CFCC-2B9503AA6A18}"/>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C8D31B7E-0DA5-7EBD-90BF-2A099A0850F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A265D4E8-0793-8353-D521-2FC17337ECF7}"/>
              </a:ext>
            </a:extLst>
          </p:cNvPr>
          <p:cNvSpPr txBox="1">
            <a:spLocks/>
          </p:cNvSpPr>
          <p:nvPr/>
        </p:nvSpPr>
        <p:spPr>
          <a:xfrm>
            <a:off x="931356" y="4440661"/>
            <a:ext cx="10478172" cy="1922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He is back 5 years later with worse symptoms.</a:t>
            </a:r>
          </a:p>
        </p:txBody>
      </p:sp>
      <p:sp>
        <p:nvSpPr>
          <p:cNvPr id="3" name="Content Placeholder 2">
            <a:extLst>
              <a:ext uri="{FF2B5EF4-FFF2-40B4-BE49-F238E27FC236}">
                <a16:creationId xmlns:a16="http://schemas.microsoft.com/office/drawing/2014/main" id="{99CEEF62-2157-7CEE-F2A6-55A7FBC1441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ACBD6725-9556-E466-90C1-9026AA46F2F3}"/>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7A592898-EDE0-9025-D51B-49E8FACC3859}"/>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39B733D0-86DD-97CD-1E07-3D6FBC22A012}"/>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7" name="Rectangle 6">
            <a:hlinkClick r:id="rId3" action="ppaction://hlinksldjump"/>
            <a:extLst>
              <a:ext uri="{FF2B5EF4-FFF2-40B4-BE49-F238E27FC236}">
                <a16:creationId xmlns:a16="http://schemas.microsoft.com/office/drawing/2014/main" id="{3934410E-A5E1-7FDE-BAE0-F6424C70B109}"/>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7655786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8ECC2-D529-7800-FB64-3DF4946DCA8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2A3EDB29-FECD-6968-D375-E1C3EA73711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84DE4A30-CCB0-A383-DA81-0213786CB57D}"/>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9971EE7-206E-D40A-FBB2-D73E1F8E1D05}"/>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424938A-430D-F379-F200-867ABFA3721F}"/>
              </a:ext>
            </a:extLst>
          </p:cNvPr>
          <p:cNvSpPr txBox="1">
            <a:spLocks/>
          </p:cNvSpPr>
          <p:nvPr/>
        </p:nvSpPr>
        <p:spPr>
          <a:xfrm>
            <a:off x="809230" y="4497827"/>
            <a:ext cx="10721148" cy="1865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You found that the cancer has spread to her liver. It would have entered the </a:t>
            </a:r>
            <a:r>
              <a:rPr lang="en-CA" sz="2400" b="1" dirty="0"/>
              <a:t>Portal Venous System</a:t>
            </a:r>
            <a:r>
              <a:rPr lang="en-CA" sz="2400" dirty="0"/>
              <a:t>. Because blood from the colon drains into the portal vein, the first stop for the spreading cells is to the </a:t>
            </a:r>
            <a:r>
              <a:rPr lang="en-CA" sz="2400" b="1" dirty="0"/>
              <a:t>liver </a:t>
            </a:r>
            <a:r>
              <a:rPr lang="en-CA" sz="2400" dirty="0"/>
              <a:t>and is a common site the cancer spreads to. This is called </a:t>
            </a:r>
            <a:r>
              <a:rPr lang="en-CA" sz="2400" b="1" dirty="0"/>
              <a:t>hematogenous spread</a:t>
            </a:r>
            <a:r>
              <a:rPr lang="en-CA" sz="2400" dirty="0"/>
              <a:t>.</a:t>
            </a:r>
            <a:r>
              <a:rPr lang="en-CA" sz="2400" baseline="30000" dirty="0"/>
              <a:t>6,28</a:t>
            </a:r>
            <a:endParaRPr lang="en-CA" sz="2400" dirty="0"/>
          </a:p>
        </p:txBody>
      </p:sp>
      <p:sp>
        <p:nvSpPr>
          <p:cNvPr id="3" name="Content Placeholder 2">
            <a:extLst>
              <a:ext uri="{FF2B5EF4-FFF2-40B4-BE49-F238E27FC236}">
                <a16:creationId xmlns:a16="http://schemas.microsoft.com/office/drawing/2014/main" id="{F0CBD1F4-8A01-920C-1E91-D753E1EBC53A}"/>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22DE243D-2B4A-79F6-F5D4-78588FFA32F3}"/>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5582E5C2-9B8E-4CE8-DCA2-B06CCD550867}"/>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0B669867-4B30-A940-AD54-31C3C2C6C3CD}"/>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05BA51BC-22DF-E094-FE69-63869EFD6E5E}"/>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0CC4A05C-976F-B618-BF37-DA670F6E7671}"/>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5122" name="Picture 2" descr="Two illustrations showing the location of your portal vein in relation to organs in your belly.">
            <a:extLst>
              <a:ext uri="{FF2B5EF4-FFF2-40B4-BE49-F238E27FC236}">
                <a16:creationId xmlns:a16="http://schemas.microsoft.com/office/drawing/2014/main" id="{CDDDDAB3-F89C-5B64-FBDE-597D956647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1405" y="48792"/>
            <a:ext cx="1928677" cy="404264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hlinkClick r:id="rId5" action="ppaction://hlinksldjump"/>
            <a:extLst>
              <a:ext uri="{FF2B5EF4-FFF2-40B4-BE49-F238E27FC236}">
                <a16:creationId xmlns:a16="http://schemas.microsoft.com/office/drawing/2014/main" id="{429525C1-8B68-AE3C-0CDB-1825CC32FA3F}"/>
              </a:ext>
            </a:extLst>
          </p:cNvPr>
          <p:cNvSpPr/>
          <p:nvPr/>
        </p:nvSpPr>
        <p:spPr>
          <a:xfrm>
            <a:off x="16955" y="8109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4321443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300D-5F3A-00A5-4F73-4B403D099FF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2C43EDE0-D9CB-228B-E2A1-0A3A9EF9F764}"/>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287ED629-B454-A244-C622-2C7062E7C11B}"/>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E60A3504-1E05-2852-517A-4226A64FE0DA}"/>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8C24B8DD-4430-4EB2-502A-C7D451ABE11D}"/>
              </a:ext>
            </a:extLst>
          </p:cNvPr>
          <p:cNvSpPr txBox="1">
            <a:spLocks/>
          </p:cNvSpPr>
          <p:nvPr/>
        </p:nvSpPr>
        <p:spPr>
          <a:xfrm>
            <a:off x="809230" y="4497827"/>
            <a:ext cx="10721148" cy="1865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t>The common site for distant spread is to the </a:t>
            </a:r>
            <a:r>
              <a:rPr lang="en-CA" sz="2400" b="1" dirty="0"/>
              <a:t>liver, then lungs and bone</a:t>
            </a:r>
            <a:r>
              <a:rPr lang="en-CA" sz="2400" dirty="0"/>
              <a:t>. It can spread through </a:t>
            </a:r>
            <a:r>
              <a:rPr lang="en-CA" sz="2400" b="1" dirty="0"/>
              <a:t>direct invasion through the bowel wall</a:t>
            </a:r>
            <a:r>
              <a:rPr lang="en-CA" sz="2400" dirty="0"/>
              <a:t>, </a:t>
            </a:r>
            <a:r>
              <a:rPr lang="en-CA" sz="2400" b="1" dirty="0"/>
              <a:t>lymphatic invasion </a:t>
            </a:r>
            <a:r>
              <a:rPr lang="en-CA" sz="2400" dirty="0"/>
              <a:t>and </a:t>
            </a:r>
            <a:r>
              <a:rPr lang="en-CA" sz="2400" b="1" dirty="0"/>
              <a:t>hematogenous </a:t>
            </a:r>
            <a:r>
              <a:rPr lang="en-CA" sz="2400" dirty="0"/>
              <a:t>to the </a:t>
            </a:r>
            <a:r>
              <a:rPr lang="en-CA" sz="2400" b="1" dirty="0"/>
              <a:t>liver</a:t>
            </a:r>
            <a:r>
              <a:rPr lang="en-CA" sz="2400" dirty="0"/>
              <a:t>.</a:t>
            </a:r>
            <a:r>
              <a:rPr lang="en-CA" sz="2400" baseline="30000" dirty="0"/>
              <a:t>6</a:t>
            </a:r>
            <a:r>
              <a:rPr lang="en-CA" sz="2400" dirty="0"/>
              <a:t> The tumour can spread to adjacent organs through direct invasion through the bowel wall when it goes past the submucosa layer.</a:t>
            </a:r>
            <a:r>
              <a:rPr lang="en-CA" sz="2400" baseline="30000" dirty="0"/>
              <a:t>29</a:t>
            </a:r>
            <a:r>
              <a:rPr lang="en-CA" sz="2400" dirty="0"/>
              <a:t> It can spread to the regional lymph nodes as well.</a:t>
            </a:r>
          </a:p>
        </p:txBody>
      </p:sp>
      <p:sp>
        <p:nvSpPr>
          <p:cNvPr id="3" name="Content Placeholder 2">
            <a:extLst>
              <a:ext uri="{FF2B5EF4-FFF2-40B4-BE49-F238E27FC236}">
                <a16:creationId xmlns:a16="http://schemas.microsoft.com/office/drawing/2014/main" id="{54D5E818-E19F-2AEA-7010-F184DD5B4A1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A7AA1A34-0AC0-423A-6056-82C334C9F45A}"/>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099FB3B7-40FE-36FC-F3D4-21EC28D46AFF}"/>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4D0A7449-4480-69C5-0899-47DC64F7BEF8}"/>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E582655F-BDD5-33DA-09E0-077772AA35E0}"/>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35BF919A-9FA7-0B2B-77E5-0FF44B47520E}"/>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20482" name="Picture 2" descr="Normal layers of the colon">
            <a:extLst>
              <a:ext uri="{FF2B5EF4-FFF2-40B4-BE49-F238E27FC236}">
                <a16:creationId xmlns:a16="http://schemas.microsoft.com/office/drawing/2014/main" id="{547EB5AF-3C74-7713-ED52-9F62F6EFDD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747" y="31528"/>
            <a:ext cx="4418504" cy="388360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hlinkClick r:id="rId5" action="ppaction://hlinksldjump"/>
            <a:extLst>
              <a:ext uri="{FF2B5EF4-FFF2-40B4-BE49-F238E27FC236}">
                <a16:creationId xmlns:a16="http://schemas.microsoft.com/office/drawing/2014/main" id="{E05D6C91-7130-5864-DF68-9C2F174231C0}"/>
              </a:ext>
            </a:extLst>
          </p:cNvPr>
          <p:cNvSpPr/>
          <p:nvPr/>
        </p:nvSpPr>
        <p:spPr>
          <a:xfrm>
            <a:off x="-72789" y="81091"/>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0302734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C0866-183A-540C-9F35-08D9DF4A920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66F18E5-79AF-AA00-AE5A-27AAAD929786}"/>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4FD979F0-8E9A-7DB2-0DB4-66F8C44BBC05}"/>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D4BF0B84-FEA6-6E96-9874-6367E5B53AE2}"/>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ABDEE0EE-56F5-66E7-97E0-E9019887383F}"/>
              </a:ext>
            </a:extLst>
          </p:cNvPr>
          <p:cNvSpPr txBox="1">
            <a:spLocks/>
          </p:cNvSpPr>
          <p:nvPr/>
        </p:nvSpPr>
        <p:spPr>
          <a:xfrm>
            <a:off x="809230" y="4497827"/>
            <a:ext cx="10721148" cy="1865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t>At this point due to the depth of the invasion and the presence of metastases, surgery would not be enough. Chemotherapy will be needed as well, and the prognosis will be poorer.</a:t>
            </a:r>
            <a:r>
              <a:rPr lang="en-CA" sz="2400" baseline="30000"/>
              <a:t>6</a:t>
            </a:r>
          </a:p>
        </p:txBody>
      </p:sp>
      <p:sp>
        <p:nvSpPr>
          <p:cNvPr id="3" name="Content Placeholder 2">
            <a:extLst>
              <a:ext uri="{FF2B5EF4-FFF2-40B4-BE49-F238E27FC236}">
                <a16:creationId xmlns:a16="http://schemas.microsoft.com/office/drawing/2014/main" id="{B4FA762F-E156-A913-E6B5-9F652106ABCE}"/>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32686738-45BF-A2E9-6327-3E097AE1CEDE}"/>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DCA32328-5332-4AE4-A4C1-388BD4F7C6F8}"/>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515C582D-D2BA-70CD-9EE6-BAC501B2385F}"/>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8" name="Content Placeholder 2">
            <a:extLst>
              <a:ext uri="{FF2B5EF4-FFF2-40B4-BE49-F238E27FC236}">
                <a16:creationId xmlns:a16="http://schemas.microsoft.com/office/drawing/2014/main" id="{2ED82369-A400-AD5D-FBB7-5B7BE572908B}"/>
              </a:ext>
            </a:extLst>
          </p:cNvPr>
          <p:cNvSpPr txBox="1">
            <a:spLocks/>
          </p:cNvSpPr>
          <p:nvPr/>
        </p:nvSpPr>
        <p:spPr>
          <a:xfrm>
            <a:off x="930718" y="4937916"/>
            <a:ext cx="10478172" cy="1414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13" name="Rectangle 3">
            <a:extLst>
              <a:ext uri="{FF2B5EF4-FFF2-40B4-BE49-F238E27FC236}">
                <a16:creationId xmlns:a16="http://schemas.microsoft.com/office/drawing/2014/main" id="{D9A05485-7297-D98F-8077-28AECC8944FE}"/>
              </a:ext>
            </a:extLst>
          </p:cNvPr>
          <p:cNvSpPr>
            <a:spLocks noChangeArrowheads="1"/>
          </p:cNvSpPr>
          <p:nvPr/>
        </p:nvSpPr>
        <p:spPr bwMode="auto">
          <a:xfrm>
            <a:off x="2936874" y="15918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Content Placeholder 2">
            <a:extLst>
              <a:ext uri="{FF2B5EF4-FFF2-40B4-BE49-F238E27FC236}">
                <a16:creationId xmlns:a16="http://schemas.microsoft.com/office/drawing/2014/main" id="{15BBCD46-B0F3-B446-99F4-2B18D045A095}"/>
              </a:ext>
            </a:extLst>
          </p:cNvPr>
          <p:cNvSpPr txBox="1">
            <a:spLocks/>
          </p:cNvSpPr>
          <p:nvPr/>
        </p:nvSpPr>
        <p:spPr>
          <a:xfrm>
            <a:off x="809230" y="5737092"/>
            <a:ext cx="3391295" cy="1120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4" action="ppaction://hlinksldjump"/>
              </a:rPr>
              <a:t>Diagnose again</a:t>
            </a:r>
            <a:endParaRPr lang="en-CA" sz="2400"/>
          </a:p>
        </p:txBody>
      </p:sp>
      <p:sp>
        <p:nvSpPr>
          <p:cNvPr id="11" name="Content Placeholder 2">
            <a:extLst>
              <a:ext uri="{FF2B5EF4-FFF2-40B4-BE49-F238E27FC236}">
                <a16:creationId xmlns:a16="http://schemas.microsoft.com/office/drawing/2014/main" id="{2D643D4D-3CE1-16E8-94C8-D726789DD8D6}"/>
              </a:ext>
            </a:extLst>
          </p:cNvPr>
          <p:cNvSpPr txBox="1">
            <a:spLocks/>
          </p:cNvSpPr>
          <p:nvPr/>
        </p:nvSpPr>
        <p:spPr>
          <a:xfrm>
            <a:off x="6244247" y="5766646"/>
            <a:ext cx="3391295" cy="1120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5" action="ppaction://hlinksldjump"/>
              </a:rPr>
              <a:t>Go to another patient</a:t>
            </a:r>
            <a:endParaRPr lang="en-CA" sz="2400"/>
          </a:p>
        </p:txBody>
      </p:sp>
    </p:spTree>
    <p:extLst>
      <p:ext uri="{BB962C8B-B14F-4D97-AF65-F5344CB8AC3E}">
        <p14:creationId xmlns:p14="http://schemas.microsoft.com/office/powerpoint/2010/main" val="112063724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8CF8B16D-40A8-786F-9CE8-A3AAFB01643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AD4D203-78D8-03C2-6E87-7810F8DCF9C7}"/>
              </a:ext>
            </a:extLst>
          </p:cNvPr>
          <p:cNvPicPr>
            <a:picLocks noChangeAspect="1"/>
          </p:cNvPicPr>
          <p:nvPr/>
        </p:nvPicPr>
        <p:blipFill>
          <a:blip r:embed="rId3">
            <a:extLst>
              <a:ext uri="{28A0092B-C50C-407E-A947-70E740481C1C}">
                <a14:useLocalDpi xmlns:a14="http://schemas.microsoft.com/office/drawing/2010/main" val="0"/>
              </a:ext>
            </a:extLst>
          </a:blip>
          <a:srcRect r="73378" b="3998"/>
          <a:stretch>
            <a:fillRect/>
          </a:stretch>
        </p:blipFill>
        <p:spPr>
          <a:xfrm>
            <a:off x="8489732" y="1772109"/>
            <a:ext cx="2585546" cy="5085891"/>
          </a:xfrm>
          <a:prstGeom prst="rect">
            <a:avLst/>
          </a:prstGeom>
        </p:spPr>
      </p:pic>
      <p:sp>
        <p:nvSpPr>
          <p:cNvPr id="5" name="Rectangle: Rounded Corners 4">
            <a:extLst>
              <a:ext uri="{FF2B5EF4-FFF2-40B4-BE49-F238E27FC236}">
                <a16:creationId xmlns:a16="http://schemas.microsoft.com/office/drawing/2014/main" id="{73688E74-2AC3-F6EF-2885-00495B2F1724}"/>
              </a:ext>
            </a:extLst>
          </p:cNvPr>
          <p:cNvSpPr/>
          <p:nvPr/>
        </p:nvSpPr>
        <p:spPr>
          <a:xfrm>
            <a:off x="391885" y="4091436"/>
            <a:ext cx="11408229" cy="2549201"/>
          </a:xfrm>
          <a:prstGeom prst="roundRect">
            <a:avLst/>
          </a:prstGeom>
          <a:solidFill>
            <a:srgbClr val="FFFFCC">
              <a:alpha val="80000"/>
            </a:srgbClr>
          </a:solidFill>
          <a:ln w="57150">
            <a:noFill/>
          </a:ln>
          <a:effectLst>
            <a:outerShdw blurRad="63500" dist="38100" dir="2700000">
              <a:srgbClr val="000000">
                <a:alpha val="0"/>
              </a:srgbClr>
            </a:outerShdw>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 </a:t>
            </a:r>
            <a:endParaRPr lang="en-CA"/>
          </a:p>
        </p:txBody>
      </p:sp>
      <p:sp>
        <p:nvSpPr>
          <p:cNvPr id="9" name="Content Placeholder 2">
            <a:extLst>
              <a:ext uri="{FF2B5EF4-FFF2-40B4-BE49-F238E27FC236}">
                <a16:creationId xmlns:a16="http://schemas.microsoft.com/office/drawing/2014/main" id="{DB820682-D44E-02F7-55FE-D489857F752E}"/>
              </a:ext>
            </a:extLst>
          </p:cNvPr>
          <p:cNvSpPr txBox="1">
            <a:spLocks/>
          </p:cNvSpPr>
          <p:nvPr/>
        </p:nvSpPr>
        <p:spPr>
          <a:xfrm>
            <a:off x="837014" y="4584539"/>
            <a:ext cx="818874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a:t>Patient 11:  Neil Simons</a:t>
            </a:r>
          </a:p>
          <a:p>
            <a:pPr marL="0" indent="0">
              <a:buNone/>
            </a:pPr>
            <a:r>
              <a:rPr lang="en-CA">
                <a:ea typeface="+mn-lt"/>
                <a:cs typeface="+mn-lt"/>
              </a:rPr>
              <a:t>41-year-old Male, Italian, 5 foot 10, 232 lbs, BMI 33.3</a:t>
            </a:r>
          </a:p>
          <a:p>
            <a:pPr marL="0" indent="0">
              <a:buNone/>
            </a:pPr>
            <a:endParaRPr lang="en-CA">
              <a:ea typeface="+mn-lt"/>
              <a:cs typeface="+mn-lt"/>
            </a:endParaRPr>
          </a:p>
          <a:p>
            <a:pPr marL="0" indent="0">
              <a:buNone/>
            </a:pPr>
            <a:endParaRPr lang="en-CA" sz="2400">
              <a:ea typeface="+mn-lt"/>
              <a:cs typeface="+mn-lt"/>
            </a:endParaRPr>
          </a:p>
        </p:txBody>
      </p:sp>
    </p:spTree>
    <p:extLst>
      <p:ext uri="{BB962C8B-B14F-4D97-AF65-F5344CB8AC3E}">
        <p14:creationId xmlns:p14="http://schemas.microsoft.com/office/powerpoint/2010/main" val="2955736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EF294D3E-D02D-9F10-FF2E-074C868C45FE}"/>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F4AD910-0A94-9493-4BB7-CBF2F4BBE05F}"/>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A9FF817B-9807-3B83-223F-EC79EAB2642C}"/>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Let's get to know the patient first:</a:t>
            </a:r>
          </a:p>
        </p:txBody>
      </p:sp>
      <p:sp>
        <p:nvSpPr>
          <p:cNvPr id="9" name="TextBox 8">
            <a:extLst>
              <a:ext uri="{FF2B5EF4-FFF2-40B4-BE49-F238E27FC236}">
                <a16:creationId xmlns:a16="http://schemas.microsoft.com/office/drawing/2014/main" id="{C293164A-CD78-E8A8-1B78-2A1F9AD6DDD4}"/>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Ask about Symptoms</a:t>
            </a:r>
            <a:endParaRPr lang="en-US"/>
          </a:p>
        </p:txBody>
      </p:sp>
      <p:sp>
        <p:nvSpPr>
          <p:cNvPr id="11" name="TextBox 10">
            <a:extLst>
              <a:ext uri="{FF2B5EF4-FFF2-40B4-BE49-F238E27FC236}">
                <a16:creationId xmlns:a16="http://schemas.microsoft.com/office/drawing/2014/main" id="{BBD5CC0F-08D4-FCC0-203F-E4CA841FFA1D}"/>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Ask about Diet</a:t>
            </a:r>
            <a:endParaRPr lang="en-US"/>
          </a:p>
        </p:txBody>
      </p:sp>
      <p:sp>
        <p:nvSpPr>
          <p:cNvPr id="13" name="TextBox 12">
            <a:extLst>
              <a:ext uri="{FF2B5EF4-FFF2-40B4-BE49-F238E27FC236}">
                <a16:creationId xmlns:a16="http://schemas.microsoft.com/office/drawing/2014/main" id="{A96967BD-CBA8-796F-89FA-537A5CE0B20A}"/>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Ask about Lifestyle</a:t>
            </a:r>
            <a:endParaRPr lang="en-US"/>
          </a:p>
        </p:txBody>
      </p:sp>
      <p:sp>
        <p:nvSpPr>
          <p:cNvPr id="15" name="TextBox 14">
            <a:extLst>
              <a:ext uri="{FF2B5EF4-FFF2-40B4-BE49-F238E27FC236}">
                <a16:creationId xmlns:a16="http://schemas.microsoft.com/office/drawing/2014/main" id="{DFE5D9A1-A0E0-4E13-BA30-5AFD14B5FC54}"/>
              </a:ext>
            </a:extLst>
          </p:cNvPr>
          <p:cNvSpPr txBox="1"/>
          <p:nvPr/>
        </p:nvSpPr>
        <p:spPr>
          <a:xfrm>
            <a:off x="5216068" y="558799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7" action="ppaction://hlinksldjump"/>
              </a:rPr>
              <a:t>Order Diagnostic Tests</a:t>
            </a:r>
            <a:endParaRPr lang="en-US"/>
          </a:p>
        </p:txBody>
      </p:sp>
      <p:sp>
        <p:nvSpPr>
          <p:cNvPr id="2" name="Rectangle: Rounded Corners 1">
            <a:extLst>
              <a:ext uri="{FF2B5EF4-FFF2-40B4-BE49-F238E27FC236}">
                <a16:creationId xmlns:a16="http://schemas.microsoft.com/office/drawing/2014/main" id="{41CFE92D-ABF8-C7CB-2B19-D3D06F34DB92}"/>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378160088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5DE50043-CE5B-2C9E-96AE-0A62F24D4FF5}"/>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95F27D8D-1B47-489E-C08E-F49E40AA24AB}"/>
              </a:ext>
            </a:extLst>
          </p:cNvPr>
          <p:cNvPicPr>
            <a:picLocks noChangeAspect="1"/>
          </p:cNvPicPr>
          <p:nvPr/>
        </p:nvPicPr>
        <p:blipFill>
          <a:blip r:embed="rId4">
            <a:extLst>
              <a:ext uri="{28A0092B-C50C-407E-A947-70E740481C1C}">
                <a14:useLocalDpi xmlns:a14="http://schemas.microsoft.com/office/drawing/2010/main" val="0"/>
              </a:ext>
            </a:extLst>
          </a:blip>
          <a:srcRect r="73378" b="3998"/>
          <a:stretch>
            <a:fillRect/>
          </a:stretch>
        </p:blipFill>
        <p:spPr>
          <a:xfrm>
            <a:off x="8727440" y="1247325"/>
            <a:ext cx="2852334" cy="5610676"/>
          </a:xfrm>
          <a:prstGeom prst="rect">
            <a:avLst/>
          </a:prstGeom>
        </p:spPr>
      </p:pic>
      <p:sp>
        <p:nvSpPr>
          <p:cNvPr id="6" name="Rectangle: Rounded Corners 5">
            <a:extLst>
              <a:ext uri="{FF2B5EF4-FFF2-40B4-BE49-F238E27FC236}">
                <a16:creationId xmlns:a16="http://schemas.microsoft.com/office/drawing/2014/main" id="{01A52E80-0B92-DFBB-BC64-AE4B0C89AD05}"/>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271619EA-4815-60A6-5B59-77D18B4A9FA2}"/>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Let's get to know the patient first:</a:t>
            </a:r>
          </a:p>
        </p:txBody>
      </p:sp>
      <p:sp>
        <p:nvSpPr>
          <p:cNvPr id="5" name="Rectangle: Rounded Corners 4">
            <a:extLst>
              <a:ext uri="{FF2B5EF4-FFF2-40B4-BE49-F238E27FC236}">
                <a16:creationId xmlns:a16="http://schemas.microsoft.com/office/drawing/2014/main" id="{5B1F37D7-F442-A1B1-46E2-40D53B84CB67}"/>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
        <p:nvSpPr>
          <p:cNvPr id="3" name="TextBox 7">
            <a:extLst>
              <a:ext uri="{FF2B5EF4-FFF2-40B4-BE49-F238E27FC236}">
                <a16:creationId xmlns:a16="http://schemas.microsoft.com/office/drawing/2014/main" id="{53A48AF7-B43C-AA74-12AA-B42DAAF5F1B8}"/>
              </a:ext>
            </a:extLst>
          </p:cNvPr>
          <p:cNvSpPr txBox="1"/>
          <p:nvPr/>
        </p:nvSpPr>
        <p:spPr>
          <a:xfrm>
            <a:off x="879928" y="5061857"/>
            <a:ext cx="4336142"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hlinkClick r:id="rId5" action="ppaction://hlinksldjump"/>
              </a:rPr>
              <a:t>Ask about Symptoms</a:t>
            </a:r>
            <a:endParaRPr lang="en-US" sz="2000"/>
          </a:p>
        </p:txBody>
      </p:sp>
      <p:sp>
        <p:nvSpPr>
          <p:cNvPr id="9" name="TextBox 9">
            <a:extLst>
              <a:ext uri="{FF2B5EF4-FFF2-40B4-BE49-F238E27FC236}">
                <a16:creationId xmlns:a16="http://schemas.microsoft.com/office/drawing/2014/main" id="{7041E969-8CF1-0067-04E2-4A8425E0BEFA}"/>
              </a:ext>
            </a:extLst>
          </p:cNvPr>
          <p:cNvSpPr txBox="1"/>
          <p:nvPr/>
        </p:nvSpPr>
        <p:spPr>
          <a:xfrm>
            <a:off x="879927" y="5587999"/>
            <a:ext cx="4336142"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hlinkClick r:id="rId6" action="ppaction://hlinksldjump"/>
              </a:rPr>
              <a:t>Ask about Diet</a:t>
            </a:r>
            <a:endParaRPr lang="en-US" sz="2000"/>
          </a:p>
        </p:txBody>
      </p:sp>
      <p:sp>
        <p:nvSpPr>
          <p:cNvPr id="13" name="TextBox 10">
            <a:extLst>
              <a:ext uri="{FF2B5EF4-FFF2-40B4-BE49-F238E27FC236}">
                <a16:creationId xmlns:a16="http://schemas.microsoft.com/office/drawing/2014/main" id="{40293B2E-AC79-3DA0-842D-CFB0AC8D56D0}"/>
              </a:ext>
            </a:extLst>
          </p:cNvPr>
          <p:cNvSpPr txBox="1"/>
          <p:nvPr/>
        </p:nvSpPr>
        <p:spPr>
          <a:xfrm>
            <a:off x="5216069" y="5061855"/>
            <a:ext cx="4336142"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hlinkClick r:id="rId7" action="ppaction://hlinksldjump"/>
              </a:rPr>
              <a:t>Ask about Lifestyle and Work</a:t>
            </a:r>
            <a:endParaRPr lang="en-US" sz="2000"/>
          </a:p>
        </p:txBody>
      </p:sp>
      <p:sp>
        <p:nvSpPr>
          <p:cNvPr id="14" name="TextBox 11">
            <a:extLst>
              <a:ext uri="{FF2B5EF4-FFF2-40B4-BE49-F238E27FC236}">
                <a16:creationId xmlns:a16="http://schemas.microsoft.com/office/drawing/2014/main" id="{9B66893A-8EFE-BBED-A25C-6FE0249B62B9}"/>
              </a:ext>
            </a:extLst>
          </p:cNvPr>
          <p:cNvSpPr txBox="1"/>
          <p:nvPr/>
        </p:nvSpPr>
        <p:spPr>
          <a:xfrm>
            <a:off x="5216068" y="5587997"/>
            <a:ext cx="4336142"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hlinkClick r:id="rId8" action="ppaction://hlinksldjump"/>
              </a:rPr>
              <a:t>Order Diagnostic Tests</a:t>
            </a:r>
            <a:endParaRPr lang="en-US" sz="2000"/>
          </a:p>
        </p:txBody>
      </p:sp>
    </p:spTree>
    <p:extLst>
      <p:ext uri="{BB962C8B-B14F-4D97-AF65-F5344CB8AC3E}">
        <p14:creationId xmlns:p14="http://schemas.microsoft.com/office/powerpoint/2010/main" val="22108119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B9FCEC-CF14-A7D9-EDC5-6074A72FD98F}"/>
              </a:ext>
            </a:extLst>
          </p:cNvPr>
          <p:cNvPicPr>
            <a:picLocks noChangeAspect="1"/>
          </p:cNvPicPr>
          <p:nvPr/>
        </p:nvPicPr>
        <p:blipFill>
          <a:blip r:embed="rId4">
            <a:extLst>
              <a:ext uri="{28A0092B-C50C-407E-A947-70E740481C1C}">
                <a14:useLocalDpi xmlns:a14="http://schemas.microsoft.com/office/drawing/2010/main" val="0"/>
              </a:ext>
            </a:extLst>
          </a:blip>
          <a:srcRect l="38535" r="40064"/>
          <a:stretch>
            <a:fillRect/>
          </a:stretch>
        </p:blipFill>
        <p:spPr>
          <a:xfrm>
            <a:off x="8294945" y="1944330"/>
            <a:ext cx="1999937" cy="5097340"/>
          </a:xfrm>
          <a:prstGeom prst="rect">
            <a:avLst/>
          </a:prstGeom>
        </p:spPr>
      </p:pic>
      <p:sp>
        <p:nvSpPr>
          <p:cNvPr id="9" name="Rectangle: Rounded Corners 8">
            <a:extLst>
              <a:ext uri="{FF2B5EF4-FFF2-40B4-BE49-F238E27FC236}">
                <a16:creationId xmlns:a16="http://schemas.microsoft.com/office/drawing/2014/main" id="{EB1BDBD7-2C38-9301-AF40-8CC670A5D1BE}"/>
              </a:ext>
            </a:extLst>
          </p:cNvPr>
          <p:cNvSpPr/>
          <p:nvPr/>
        </p:nvSpPr>
        <p:spPr>
          <a:xfrm>
            <a:off x="391885" y="4419598"/>
            <a:ext cx="11408229" cy="2148467"/>
          </a:xfrm>
          <a:prstGeom prst="roundRect">
            <a:avLst/>
          </a:prstGeom>
          <a:solidFill>
            <a:schemeClr val="accent1">
              <a:lumMod val="20000"/>
              <a:lumOff val="80000"/>
              <a:alpha val="95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I've been getting this pain around my </a:t>
            </a:r>
            <a:r>
              <a:rPr lang="en-CA" b="1"/>
              <a:t>groin area</a:t>
            </a:r>
            <a:r>
              <a:rPr lang="en-CA"/>
              <a:t> for a couple of years now. It started as a</a:t>
            </a:r>
            <a:r>
              <a:rPr lang="en-CA" b="1"/>
              <a:t> dull ache</a:t>
            </a:r>
            <a:r>
              <a:rPr lang="en-CA"/>
              <a:t>. Now there's also this </a:t>
            </a:r>
            <a:r>
              <a:rPr lang="en-CA" b="1"/>
              <a:t>burning pain. </a:t>
            </a:r>
            <a:r>
              <a:rPr lang="en-CA"/>
              <a:t>Additionally, I feel the pain is worse with my </a:t>
            </a:r>
            <a:r>
              <a:rPr lang="en-CA" b="1"/>
              <a:t>allergies </a:t>
            </a:r>
            <a:r>
              <a:rPr lang="en-CA"/>
              <a:t>and </a:t>
            </a:r>
            <a:r>
              <a:rPr lang="en-CA" b="1"/>
              <a:t>work</a:t>
            </a:r>
            <a:r>
              <a:rPr lang="en-CA"/>
              <a:t>.</a:t>
            </a:r>
            <a:r>
              <a:rPr lang="en-CA" baseline="30000"/>
              <a:t>34,35</a:t>
            </a:r>
            <a:endParaRPr lang="en-CA"/>
          </a:p>
        </p:txBody>
      </p:sp>
      <p:sp>
        <p:nvSpPr>
          <p:cNvPr id="11" name="Rectangle: Rounded Corners 10">
            <a:extLst>
              <a:ext uri="{FF2B5EF4-FFF2-40B4-BE49-F238E27FC236}">
                <a16:creationId xmlns:a16="http://schemas.microsoft.com/office/drawing/2014/main" id="{8167F56C-EBDA-3477-4912-54069A1F2A61}"/>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Niel Simons</a:t>
            </a:r>
          </a:p>
        </p:txBody>
      </p:sp>
      <p:sp>
        <p:nvSpPr>
          <p:cNvPr id="2" name="Rectangle 1">
            <a:hlinkClick r:id="rId5" action="ppaction://hlinksldjump"/>
            <a:extLst>
              <a:ext uri="{FF2B5EF4-FFF2-40B4-BE49-F238E27FC236}">
                <a16:creationId xmlns:a16="http://schemas.microsoft.com/office/drawing/2014/main" id="{D242D645-A5D4-3738-D456-27CF87CDDED4}"/>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4679599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725F80B7-90B8-9370-9D05-B104415DD0F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E91CA62-2028-FE20-7A20-B8A23FA1156F}"/>
              </a:ext>
            </a:extLst>
          </p:cNvPr>
          <p:cNvPicPr>
            <a:picLocks noChangeAspect="1"/>
          </p:cNvPicPr>
          <p:nvPr/>
        </p:nvPicPr>
        <p:blipFill>
          <a:blip r:embed="rId4">
            <a:extLst>
              <a:ext uri="{28A0092B-C50C-407E-A947-70E740481C1C}">
                <a14:useLocalDpi xmlns:a14="http://schemas.microsoft.com/office/drawing/2010/main" val="0"/>
              </a:ext>
            </a:extLst>
          </a:blip>
          <a:srcRect l="38535" r="40064"/>
          <a:stretch>
            <a:fillRect/>
          </a:stretch>
        </p:blipFill>
        <p:spPr>
          <a:xfrm>
            <a:off x="8901917" y="1944329"/>
            <a:ext cx="1999937" cy="5097340"/>
          </a:xfrm>
          <a:prstGeom prst="rect">
            <a:avLst/>
          </a:prstGeom>
        </p:spPr>
      </p:pic>
      <p:sp>
        <p:nvSpPr>
          <p:cNvPr id="9" name="Rectangle: Rounded Corners 8">
            <a:extLst>
              <a:ext uri="{FF2B5EF4-FFF2-40B4-BE49-F238E27FC236}">
                <a16:creationId xmlns:a16="http://schemas.microsoft.com/office/drawing/2014/main" id="{FC557045-0248-DE8C-A02A-99A8557313EA}"/>
              </a:ext>
            </a:extLst>
          </p:cNvPr>
          <p:cNvSpPr/>
          <p:nvPr/>
        </p:nvSpPr>
        <p:spPr>
          <a:xfrm>
            <a:off x="391885" y="4419598"/>
            <a:ext cx="11408229" cy="2148467"/>
          </a:xfrm>
          <a:prstGeom prst="roundRect">
            <a:avLst/>
          </a:prstGeom>
          <a:solidFill>
            <a:schemeClr val="accent1">
              <a:lumMod val="20000"/>
              <a:lumOff val="80000"/>
              <a:alpha val="95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I have been a </a:t>
            </a:r>
            <a:r>
              <a:rPr lang="en-US" b="1"/>
              <a:t>Furniture Mover and Assembler </a:t>
            </a:r>
            <a:r>
              <a:rPr lang="en-US"/>
              <a:t>for around 11 years. It’s a tough job. The furniture is </a:t>
            </a:r>
            <a:r>
              <a:rPr lang="en-US" b="1"/>
              <a:t>heavy</a:t>
            </a:r>
            <a:r>
              <a:rPr lang="en-US"/>
              <a:t>, I often must </a:t>
            </a:r>
            <a:r>
              <a:rPr lang="en-US" b="1"/>
              <a:t>move things myself</a:t>
            </a:r>
            <a:r>
              <a:rPr lang="en-US"/>
              <a:t>, </a:t>
            </a:r>
            <a:r>
              <a:rPr lang="en-US" b="1"/>
              <a:t>bend</a:t>
            </a:r>
            <a:r>
              <a:rPr lang="en-US"/>
              <a:t> quite often, and I see multiple clients a day. Additionally, my environmental allergies make me feel strained, especially my </a:t>
            </a:r>
            <a:r>
              <a:rPr lang="en-US" b="1"/>
              <a:t>coughing</a:t>
            </a:r>
            <a:r>
              <a:rPr lang="en-US"/>
              <a:t>.</a:t>
            </a:r>
            <a:r>
              <a:rPr lang="en-US" sz="2000" baseline="30000"/>
              <a:t>34,35</a:t>
            </a:r>
            <a:endParaRPr lang="en-CA"/>
          </a:p>
        </p:txBody>
      </p:sp>
      <p:sp>
        <p:nvSpPr>
          <p:cNvPr id="11" name="Rectangle: Rounded Corners 10">
            <a:extLst>
              <a:ext uri="{FF2B5EF4-FFF2-40B4-BE49-F238E27FC236}">
                <a16:creationId xmlns:a16="http://schemas.microsoft.com/office/drawing/2014/main" id="{25120E9F-A390-9156-89A4-50F2459B299F}"/>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Niel Simons</a:t>
            </a:r>
          </a:p>
        </p:txBody>
      </p:sp>
      <p:sp>
        <p:nvSpPr>
          <p:cNvPr id="3" name="Rectangle 2">
            <a:hlinkClick r:id="rId5" action="ppaction://hlinksldjump"/>
            <a:extLst>
              <a:ext uri="{FF2B5EF4-FFF2-40B4-BE49-F238E27FC236}">
                <a16:creationId xmlns:a16="http://schemas.microsoft.com/office/drawing/2014/main" id="{8C25F3E4-449A-C445-0BEE-645C09B8AED3}"/>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7790699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4A13B257-F726-8757-D12C-AAF0F395B96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30A0504-D2CD-A0D5-EF64-4E77FF369D25}"/>
              </a:ext>
            </a:extLst>
          </p:cNvPr>
          <p:cNvPicPr>
            <a:picLocks noChangeAspect="1"/>
          </p:cNvPicPr>
          <p:nvPr/>
        </p:nvPicPr>
        <p:blipFill>
          <a:blip r:embed="rId4">
            <a:extLst>
              <a:ext uri="{28A0092B-C50C-407E-A947-70E740481C1C}">
                <a14:useLocalDpi xmlns:a14="http://schemas.microsoft.com/office/drawing/2010/main" val="0"/>
              </a:ext>
            </a:extLst>
          </a:blip>
          <a:srcRect l="76487" r="5862"/>
          <a:stretch>
            <a:fillRect/>
          </a:stretch>
        </p:blipFill>
        <p:spPr>
          <a:xfrm>
            <a:off x="9341067" y="1475509"/>
            <a:ext cx="1741771" cy="5382491"/>
          </a:xfrm>
          <a:prstGeom prst="rect">
            <a:avLst/>
          </a:prstGeom>
        </p:spPr>
      </p:pic>
      <p:sp>
        <p:nvSpPr>
          <p:cNvPr id="9" name="Rectangle: Rounded Corners 8">
            <a:extLst>
              <a:ext uri="{FF2B5EF4-FFF2-40B4-BE49-F238E27FC236}">
                <a16:creationId xmlns:a16="http://schemas.microsoft.com/office/drawing/2014/main" id="{3C5F86DD-3317-5535-A3CA-8652FA4EF3A3}"/>
              </a:ext>
            </a:extLst>
          </p:cNvPr>
          <p:cNvSpPr/>
          <p:nvPr/>
        </p:nvSpPr>
        <p:spPr>
          <a:xfrm>
            <a:off x="391885" y="4419598"/>
            <a:ext cx="11408229" cy="2148467"/>
          </a:xfrm>
          <a:prstGeom prst="roundRect">
            <a:avLst/>
          </a:prstGeom>
          <a:solidFill>
            <a:schemeClr val="accent1">
              <a:lumMod val="20000"/>
              <a:lumOff val="80000"/>
              <a:alpha val="95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I’m not the best when it comes to healthy eating. Because of my </a:t>
            </a:r>
            <a:r>
              <a:rPr lang="en-US" b="1"/>
              <a:t>job</a:t>
            </a:r>
            <a:r>
              <a:rPr lang="en-US"/>
              <a:t>, I’m always on the move, so  </a:t>
            </a:r>
            <a:r>
              <a:rPr lang="en-US" b="1"/>
              <a:t>fast food </a:t>
            </a:r>
            <a:r>
              <a:rPr lang="en-US"/>
              <a:t>is the most convenient for me. Honestly, I eat it every day.</a:t>
            </a:r>
            <a:endParaRPr lang="en-CA"/>
          </a:p>
        </p:txBody>
      </p:sp>
      <p:sp>
        <p:nvSpPr>
          <p:cNvPr id="11" name="Rectangle: Rounded Corners 10">
            <a:extLst>
              <a:ext uri="{FF2B5EF4-FFF2-40B4-BE49-F238E27FC236}">
                <a16:creationId xmlns:a16="http://schemas.microsoft.com/office/drawing/2014/main" id="{0D150774-3EB1-E107-6055-3CBFFE25B81C}"/>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Niel Simons</a:t>
            </a:r>
          </a:p>
        </p:txBody>
      </p:sp>
      <p:sp>
        <p:nvSpPr>
          <p:cNvPr id="2" name="Rectangle 1">
            <a:hlinkClick r:id="rId5" action="ppaction://hlinksldjump"/>
            <a:extLst>
              <a:ext uri="{FF2B5EF4-FFF2-40B4-BE49-F238E27FC236}">
                <a16:creationId xmlns:a16="http://schemas.microsoft.com/office/drawing/2014/main" id="{BE06EDC6-9948-C2FC-E128-87C7C82295A3}"/>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4909105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7B6F79C7-AE12-314B-EC81-21AA22C3D50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1D493E7-9733-48FC-B8C7-561E3A5B3865}"/>
              </a:ext>
            </a:extLst>
          </p:cNvPr>
          <p:cNvPicPr>
            <a:picLocks noChangeAspect="1"/>
          </p:cNvPicPr>
          <p:nvPr/>
        </p:nvPicPr>
        <p:blipFill>
          <a:blip r:embed="rId4">
            <a:extLst>
              <a:ext uri="{28A0092B-C50C-407E-A947-70E740481C1C}">
                <a14:useLocalDpi xmlns:a14="http://schemas.microsoft.com/office/drawing/2010/main" val="0"/>
              </a:ext>
            </a:extLst>
          </a:blip>
          <a:srcRect l="38083" r="37750"/>
          <a:stretch>
            <a:fillRect/>
          </a:stretch>
        </p:blipFill>
        <p:spPr>
          <a:xfrm>
            <a:off x="4622800" y="1200824"/>
            <a:ext cx="2560320" cy="5778779"/>
          </a:xfrm>
          <a:prstGeom prst="rect">
            <a:avLst/>
          </a:prstGeom>
        </p:spPr>
      </p:pic>
      <p:sp>
        <p:nvSpPr>
          <p:cNvPr id="6" name="Rectangle: Rounded Corners 5">
            <a:extLst>
              <a:ext uri="{FF2B5EF4-FFF2-40B4-BE49-F238E27FC236}">
                <a16:creationId xmlns:a16="http://schemas.microsoft.com/office/drawing/2014/main" id="{9F88F247-9D43-3D08-91BF-4B5DD0EC1C2C}"/>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Patient has a </a:t>
            </a:r>
            <a:r>
              <a:rPr lang="en-US" b="1"/>
              <a:t>BMI &gt;30 </a:t>
            </a:r>
            <a:r>
              <a:rPr lang="en-US"/>
              <a:t>and has had an unhealthy diet for </a:t>
            </a:r>
            <a:r>
              <a:rPr lang="en-US" b="1"/>
              <a:t>several years</a:t>
            </a:r>
            <a:r>
              <a:rPr lang="en-US"/>
              <a:t>. Recently, the aching pain and burning have gotten worse.  Symptoms seem to </a:t>
            </a:r>
            <a:r>
              <a:rPr lang="en-US" b="1"/>
              <a:t>amplify</a:t>
            </a:r>
            <a:r>
              <a:rPr lang="en-US"/>
              <a:t> when </a:t>
            </a:r>
            <a:r>
              <a:rPr lang="en-US" b="1"/>
              <a:t>lifting heavy </a:t>
            </a:r>
            <a:r>
              <a:rPr lang="en-US"/>
              <a:t>objects or </a:t>
            </a:r>
            <a:r>
              <a:rPr lang="en-US" b="1"/>
              <a:t>coughing</a:t>
            </a:r>
            <a:r>
              <a:rPr lang="en-US"/>
              <a:t>. Neil's 11-year job and environmental allergies means that this happens often. Part of his abdominal wall could be </a:t>
            </a:r>
            <a:r>
              <a:rPr lang="en-US" b="1"/>
              <a:t>weak</a:t>
            </a:r>
            <a:r>
              <a:rPr lang="en-US"/>
              <a:t>, maybe testicular swelling or a mass of some sort…</a:t>
            </a:r>
            <a:r>
              <a:rPr lang="en-US" sz="2000" baseline="30000"/>
              <a:t>34,35</a:t>
            </a:r>
            <a:endParaRPr lang="en-US"/>
          </a:p>
        </p:txBody>
      </p:sp>
      <p:sp>
        <p:nvSpPr>
          <p:cNvPr id="7" name="TextBox 6">
            <a:extLst>
              <a:ext uri="{FF2B5EF4-FFF2-40B4-BE49-F238E27FC236}">
                <a16:creationId xmlns:a16="http://schemas.microsoft.com/office/drawing/2014/main" id="{ED0F9FC8-AEA3-DB6A-4955-42FA9524CAF0}"/>
              </a:ext>
            </a:extLst>
          </p:cNvPr>
          <p:cNvSpPr txBox="1"/>
          <p:nvPr/>
        </p:nvSpPr>
        <p:spPr>
          <a:xfrm>
            <a:off x="748392" y="4190640"/>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What we have learned</a:t>
            </a:r>
          </a:p>
        </p:txBody>
      </p:sp>
      <p:sp>
        <p:nvSpPr>
          <p:cNvPr id="5" name="Rectangle: Rounded Corners 4">
            <a:extLst>
              <a:ext uri="{FF2B5EF4-FFF2-40B4-BE49-F238E27FC236}">
                <a16:creationId xmlns:a16="http://schemas.microsoft.com/office/drawing/2014/main" id="{F0FB4720-466C-5876-09AC-A456C7F15D3B}"/>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
        <p:nvSpPr>
          <p:cNvPr id="2" name="Rectangle 1">
            <a:hlinkClick r:id="rId5" action="ppaction://hlinksldjump"/>
            <a:extLst>
              <a:ext uri="{FF2B5EF4-FFF2-40B4-BE49-F238E27FC236}">
                <a16:creationId xmlns:a16="http://schemas.microsoft.com/office/drawing/2014/main" id="{CD974974-AE34-9B20-997E-9772323C2994}"/>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3106668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46B81A5-8B0D-A9B8-B428-135FE9BC650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21C2BF67-A6D2-1646-EBF8-7B03AE1FCE79}"/>
              </a:ext>
            </a:extLst>
          </p:cNvPr>
          <p:cNvPicPr>
            <a:picLocks noChangeAspect="1"/>
          </p:cNvPicPr>
          <p:nvPr/>
        </p:nvPicPr>
        <p:blipFill>
          <a:blip r:embed="rId4">
            <a:extLst>
              <a:ext uri="{28A0092B-C50C-407E-A947-70E740481C1C}">
                <a14:useLocalDpi xmlns:a14="http://schemas.microsoft.com/office/drawing/2010/main" val="0"/>
              </a:ext>
            </a:extLst>
          </a:blip>
          <a:srcRect l="35535" r="35636"/>
          <a:stretch>
            <a:fillRect/>
          </a:stretch>
        </p:blipFill>
        <p:spPr>
          <a:xfrm>
            <a:off x="4511040" y="1411117"/>
            <a:ext cx="2926080" cy="5536277"/>
          </a:xfrm>
          <a:prstGeom prst="rect">
            <a:avLst/>
          </a:prstGeom>
        </p:spPr>
      </p:pic>
      <p:sp>
        <p:nvSpPr>
          <p:cNvPr id="6" name="Rectangle: Rounded Corners 5">
            <a:extLst>
              <a:ext uri="{FF2B5EF4-FFF2-40B4-BE49-F238E27FC236}">
                <a16:creationId xmlns:a16="http://schemas.microsoft.com/office/drawing/2014/main" id="{96AD9CA7-BC6A-B835-DF06-9F6B53845A78}"/>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US"/>
          </a:p>
        </p:txBody>
      </p:sp>
      <p:sp>
        <p:nvSpPr>
          <p:cNvPr id="7" name="TextBox 6">
            <a:extLst>
              <a:ext uri="{FF2B5EF4-FFF2-40B4-BE49-F238E27FC236}">
                <a16:creationId xmlns:a16="http://schemas.microsoft.com/office/drawing/2014/main" id="{FE7A93FD-2344-11BB-483D-906970E390C6}"/>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After learning about Neil, let’s run some tests:</a:t>
            </a:r>
          </a:p>
        </p:txBody>
      </p:sp>
      <p:sp>
        <p:nvSpPr>
          <p:cNvPr id="5" name="Rectangle: Rounded Corners 4">
            <a:extLst>
              <a:ext uri="{FF2B5EF4-FFF2-40B4-BE49-F238E27FC236}">
                <a16:creationId xmlns:a16="http://schemas.microsoft.com/office/drawing/2014/main" id="{E99612CB-BCC6-D577-6ECC-805B3FFC9C56}"/>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
        <p:nvSpPr>
          <p:cNvPr id="3" name="TextBox 8">
            <a:extLst>
              <a:ext uri="{FF2B5EF4-FFF2-40B4-BE49-F238E27FC236}">
                <a16:creationId xmlns:a16="http://schemas.microsoft.com/office/drawing/2014/main" id="{D5ED7CFA-F0FF-2BE0-F32F-85000E1E65C3}"/>
              </a:ext>
            </a:extLst>
          </p:cNvPr>
          <p:cNvSpPr txBox="1"/>
          <p:nvPr/>
        </p:nvSpPr>
        <p:spPr>
          <a:xfrm>
            <a:off x="780142" y="5027265"/>
            <a:ext cx="2505167"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hlinkClick r:id="rId5" action="ppaction://hlinksldjump"/>
              </a:rPr>
              <a:t>Physical Examination</a:t>
            </a:r>
            <a:endParaRPr lang="en-US"/>
          </a:p>
        </p:txBody>
      </p:sp>
      <p:sp>
        <p:nvSpPr>
          <p:cNvPr id="8" name="TextBox 12">
            <a:extLst>
              <a:ext uri="{FF2B5EF4-FFF2-40B4-BE49-F238E27FC236}">
                <a16:creationId xmlns:a16="http://schemas.microsoft.com/office/drawing/2014/main" id="{3C29BF18-443F-C97C-4C2D-CC171B94ADF3}"/>
              </a:ext>
            </a:extLst>
          </p:cNvPr>
          <p:cNvSpPr txBox="1"/>
          <p:nvPr/>
        </p:nvSpPr>
        <p:spPr>
          <a:xfrm>
            <a:off x="5693166" y="5039087"/>
            <a:ext cx="4336142"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hlinkClick r:id="rId6" action="ppaction://hlinksldjump"/>
              </a:rPr>
              <a:t>Ultrasound (US)</a:t>
            </a:r>
            <a:endParaRPr lang="en-US"/>
          </a:p>
        </p:txBody>
      </p:sp>
      <p:sp>
        <p:nvSpPr>
          <p:cNvPr id="9" name="TextBox 15">
            <a:extLst>
              <a:ext uri="{FF2B5EF4-FFF2-40B4-BE49-F238E27FC236}">
                <a16:creationId xmlns:a16="http://schemas.microsoft.com/office/drawing/2014/main" id="{7127539F-AE7E-4E44-5DE4-24E48BCF3046}"/>
              </a:ext>
            </a:extLst>
          </p:cNvPr>
          <p:cNvSpPr txBox="1"/>
          <p:nvPr/>
        </p:nvSpPr>
        <p:spPr>
          <a:xfrm>
            <a:off x="5693166" y="5696802"/>
            <a:ext cx="4336142"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hlinkClick r:id="rId7" action="ppaction://hlinksldjump"/>
              </a:rPr>
              <a:t>I am ready to Diagnosis</a:t>
            </a:r>
            <a:endParaRPr lang="en-US"/>
          </a:p>
        </p:txBody>
      </p:sp>
    </p:spTree>
    <p:extLst>
      <p:ext uri="{BB962C8B-B14F-4D97-AF65-F5344CB8AC3E}">
        <p14:creationId xmlns:p14="http://schemas.microsoft.com/office/powerpoint/2010/main" val="260460739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D61C6E4B-BBC1-1E6D-5580-A542161D86E9}"/>
            </a:ext>
          </a:extLst>
        </p:cNvPr>
        <p:cNvGrpSpPr/>
        <p:nvPr/>
      </p:nvGrpSpPr>
      <p:grpSpPr>
        <a:xfrm>
          <a:off x="0" y="0"/>
          <a:ext cx="0" cy="0"/>
          <a:chOff x="0" y="0"/>
          <a:chExt cx="0" cy="0"/>
        </a:xfrm>
      </p:grpSpPr>
      <p:pic>
        <p:nvPicPr>
          <p:cNvPr id="11" name="Picture 2">
            <a:extLst>
              <a:ext uri="{FF2B5EF4-FFF2-40B4-BE49-F238E27FC236}">
                <a16:creationId xmlns:a16="http://schemas.microsoft.com/office/drawing/2014/main" id="{67A92B4E-1C6D-674E-12E5-6137428A77A5}"/>
              </a:ext>
            </a:extLst>
          </p:cNvPr>
          <p:cNvPicPr>
            <a:picLocks noChangeAspect="1" noChangeArrowheads="1"/>
          </p:cNvPicPr>
          <p:nvPr/>
        </p:nvPicPr>
        <p:blipFill rotWithShape="1">
          <a:blip r:embed="rId4"/>
          <a:srcRect t="24430" r="13547" b="14141"/>
          <a:stretch>
            <a:fillRect/>
          </a:stretch>
        </p:blipFill>
        <p:spPr bwMode="auto">
          <a:xfrm>
            <a:off x="3287076" y="933947"/>
            <a:ext cx="5907724" cy="316450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652FCB40-3B0B-4426-7EFC-71F9351AA58E}"/>
              </a:ext>
            </a:extLst>
          </p:cNvPr>
          <p:cNvSpPr/>
          <p:nvPr/>
        </p:nvSpPr>
        <p:spPr>
          <a:xfrm>
            <a:off x="391885" y="3979377"/>
            <a:ext cx="11408229" cy="2549201"/>
          </a:xfrm>
          <a:prstGeom prst="roundRect">
            <a:avLst/>
          </a:prstGeom>
          <a:solidFill>
            <a:srgbClr val="FFFFCC">
              <a:alpha val="7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When examining the groin area to the </a:t>
            </a:r>
            <a:r>
              <a:rPr lang="en-US" b="1"/>
              <a:t>inguinal</a:t>
            </a:r>
            <a:r>
              <a:rPr lang="en-US"/>
              <a:t> canal, I feel a notable protrusion on the pad of my finger from </a:t>
            </a:r>
            <a:r>
              <a:rPr lang="en-US" b="1"/>
              <a:t>deep to superficial </a:t>
            </a:r>
            <a:r>
              <a:rPr lang="en-US"/>
              <a:t>(from in the abdominal cavity outwards). Reduction is hard to tell. Coughing seems to agitate the protruded mass.</a:t>
            </a:r>
            <a:r>
              <a:rPr lang="en-US" sz="2000" baseline="30000"/>
              <a:t>34,37</a:t>
            </a:r>
            <a:endParaRPr lang="en-US"/>
          </a:p>
        </p:txBody>
      </p:sp>
      <p:sp>
        <p:nvSpPr>
          <p:cNvPr id="5" name="Rectangle: Rounded Corners 4">
            <a:extLst>
              <a:ext uri="{FF2B5EF4-FFF2-40B4-BE49-F238E27FC236}">
                <a16:creationId xmlns:a16="http://schemas.microsoft.com/office/drawing/2014/main" id="{B2B99718-59AE-5EE5-3E69-AC452B921C61}"/>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 </a:t>
            </a:r>
          </a:p>
          <a:p>
            <a:pPr algn="ctr"/>
            <a:r>
              <a:rPr lang="en-CA"/>
              <a:t>(Physical Exam) </a:t>
            </a:r>
            <a:endParaRPr lang="en-US"/>
          </a:p>
        </p:txBody>
      </p:sp>
      <p:sp>
        <p:nvSpPr>
          <p:cNvPr id="2" name="Rectangle 1">
            <a:hlinkClick r:id="rId5" action="ppaction://hlinksldjump"/>
            <a:extLst>
              <a:ext uri="{FF2B5EF4-FFF2-40B4-BE49-F238E27FC236}">
                <a16:creationId xmlns:a16="http://schemas.microsoft.com/office/drawing/2014/main" id="{AF58CB54-0986-FFC3-8576-82B5082B20DC}"/>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791239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CB7623F3-770C-8704-5238-3ACD9BEF94C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C854E66-07D1-A6DB-AC68-9999CF7BB7E7}"/>
              </a:ext>
            </a:extLst>
          </p:cNvPr>
          <p:cNvPicPr>
            <a:picLocks noChangeAspect="1"/>
          </p:cNvPicPr>
          <p:nvPr/>
        </p:nvPicPr>
        <p:blipFill>
          <a:blip r:embed="rId4">
            <a:extLst>
              <a:ext uri="{28A0092B-C50C-407E-A947-70E740481C1C}">
                <a14:useLocalDpi xmlns:a14="http://schemas.microsoft.com/office/drawing/2010/main" val="0"/>
              </a:ext>
            </a:extLst>
          </a:blip>
          <a:srcRect l="35535" r="35636"/>
          <a:stretch>
            <a:fillRect/>
          </a:stretch>
        </p:blipFill>
        <p:spPr>
          <a:xfrm>
            <a:off x="8751812" y="1411117"/>
            <a:ext cx="2926080" cy="5536277"/>
          </a:xfrm>
          <a:prstGeom prst="rect">
            <a:avLst/>
          </a:prstGeom>
        </p:spPr>
      </p:pic>
      <p:pic>
        <p:nvPicPr>
          <p:cNvPr id="2054" name="Picture 6" descr="Png ultrasound machine isolated against a transparent background for  medical imaging healthcare or diagnostic equipment | Premium AI-generated  PSD">
            <a:extLst>
              <a:ext uri="{FF2B5EF4-FFF2-40B4-BE49-F238E27FC236}">
                <a16:creationId xmlns:a16="http://schemas.microsoft.com/office/drawing/2014/main" id="{1C27F82D-1652-6369-A90F-2DD0364D76DF}"/>
              </a:ext>
            </a:extLst>
          </p:cNvPr>
          <p:cNvPicPr>
            <a:picLocks noChangeAspect="1" noChangeArrowheads="1"/>
          </p:cNvPicPr>
          <p:nvPr/>
        </p:nvPicPr>
        <p:blipFill>
          <a:blip r:embed="rId5"/>
          <a:srcRect/>
          <a:stretch/>
        </p:blipFill>
        <p:spPr bwMode="auto">
          <a:xfrm>
            <a:off x="5135542" y="1843703"/>
            <a:ext cx="5308938" cy="53089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ynamic ultrasound evaluation of the inguinal hernia">
            <a:extLst>
              <a:ext uri="{FF2B5EF4-FFF2-40B4-BE49-F238E27FC236}">
                <a16:creationId xmlns:a16="http://schemas.microsoft.com/office/drawing/2014/main" id="{61C76B4E-60EF-8394-3CEB-06B484F71C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7832" y="899113"/>
            <a:ext cx="3616270" cy="275842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34F91AF6-3DCF-C849-CBBA-5DB61622AB8E}"/>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The ultrasound shows that there is a protrusion </a:t>
            </a:r>
            <a:r>
              <a:rPr lang="en-US" b="1"/>
              <a:t>outwards</a:t>
            </a:r>
            <a:r>
              <a:rPr lang="en-US"/>
              <a:t> from the inguinal area of the </a:t>
            </a:r>
            <a:r>
              <a:rPr lang="en-US" b="1"/>
              <a:t>abdominal wall</a:t>
            </a:r>
            <a:r>
              <a:rPr lang="en-US"/>
              <a:t>,</a:t>
            </a:r>
            <a:r>
              <a:rPr lang="en-US" b="1"/>
              <a:t> </a:t>
            </a:r>
            <a:r>
              <a:rPr lang="en-US"/>
              <a:t>rather than swelling in</a:t>
            </a:r>
            <a:r>
              <a:rPr lang="en-US" b="1"/>
              <a:t> </a:t>
            </a:r>
            <a:r>
              <a:rPr lang="en-US"/>
              <a:t>the groin or below the inguinal ligament. The shape and affected areas are consistent with a hernia, but it </a:t>
            </a:r>
            <a:r>
              <a:rPr lang="en-US" b="1"/>
              <a:t>reduces less than it should </a:t>
            </a:r>
            <a:r>
              <a:rPr lang="en-US"/>
              <a:t>with gentle pressure or positional changes.</a:t>
            </a:r>
            <a:r>
              <a:rPr lang="en-US" baseline="30000"/>
              <a:t>34,36,38</a:t>
            </a:r>
            <a:endParaRPr lang="en-US" b="1"/>
          </a:p>
        </p:txBody>
      </p:sp>
      <p:sp>
        <p:nvSpPr>
          <p:cNvPr id="5" name="Rectangle: Rounded Corners 4">
            <a:extLst>
              <a:ext uri="{FF2B5EF4-FFF2-40B4-BE49-F238E27FC236}">
                <a16:creationId xmlns:a16="http://schemas.microsoft.com/office/drawing/2014/main" id="{FCAA4F99-A0D9-65E6-86CD-93C2AED5E1E1}"/>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Sonographer</a:t>
            </a:r>
            <a:endParaRPr lang="en-CA"/>
          </a:p>
        </p:txBody>
      </p:sp>
      <p:sp>
        <p:nvSpPr>
          <p:cNvPr id="3" name="Rectangle 2">
            <a:hlinkClick r:id="rId7" action="ppaction://hlinksldjump"/>
            <a:extLst>
              <a:ext uri="{FF2B5EF4-FFF2-40B4-BE49-F238E27FC236}">
                <a16:creationId xmlns:a16="http://schemas.microsoft.com/office/drawing/2014/main" id="{4D754563-15E1-59AB-BD5F-C8BF0DFB102E}"/>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56495756"/>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93031-D9B7-1134-B28C-8C399811AC0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50AAD4DB-D6C8-E600-C107-3A5B8F8F563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213C7B8F-70B8-A647-DB9A-7405DBAEC209}"/>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5" name="Rectangle: Rounded Corners 4">
            <a:extLst>
              <a:ext uri="{FF2B5EF4-FFF2-40B4-BE49-F238E27FC236}">
                <a16:creationId xmlns:a16="http://schemas.microsoft.com/office/drawing/2014/main" id="{7BF12395-D052-04CF-3CBC-89705839AE8F}"/>
              </a:ext>
            </a:extLst>
          </p:cNvPr>
          <p:cNvSpPr/>
          <p:nvPr/>
        </p:nvSpPr>
        <p:spPr>
          <a:xfrm>
            <a:off x="391885" y="4294871"/>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endParaRPr lang="en-US" sz="500"/>
          </a:p>
          <a:p>
            <a:endParaRPr lang="en-US"/>
          </a:p>
          <a:p>
            <a:pPr algn="ctr"/>
            <a:endParaRPr lang="en-CA"/>
          </a:p>
          <a:p>
            <a:endParaRPr lang="en-CA"/>
          </a:p>
        </p:txBody>
      </p:sp>
      <p:sp>
        <p:nvSpPr>
          <p:cNvPr id="16" name="Content Placeholder 2">
            <a:extLst>
              <a:ext uri="{FF2B5EF4-FFF2-40B4-BE49-F238E27FC236}">
                <a16:creationId xmlns:a16="http://schemas.microsoft.com/office/drawing/2014/main" id="{52C67352-9C69-8AC3-271F-0FB509ACB34F}"/>
              </a:ext>
            </a:extLst>
          </p:cNvPr>
          <p:cNvSpPr txBox="1">
            <a:spLocks/>
          </p:cNvSpPr>
          <p:nvPr/>
        </p:nvSpPr>
        <p:spPr>
          <a:xfrm>
            <a:off x="931356" y="4440661"/>
            <a:ext cx="10478172" cy="1911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3" name="Content Placeholder 2">
            <a:extLst>
              <a:ext uri="{FF2B5EF4-FFF2-40B4-BE49-F238E27FC236}">
                <a16:creationId xmlns:a16="http://schemas.microsoft.com/office/drawing/2014/main" id="{2D4C50D3-148E-1F7B-2466-7C6FA28A9A50}"/>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B5314993-5756-D478-C177-69481B72B5E5}"/>
              </a:ext>
            </a:extLst>
          </p:cNvPr>
          <p:cNvSpPr txBox="1">
            <a:spLocks/>
          </p:cNvSpPr>
          <p:nvPr/>
        </p:nvSpPr>
        <p:spPr>
          <a:xfrm>
            <a:off x="6365735" y="4902985"/>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2" name="Content Placeholder 2">
            <a:extLst>
              <a:ext uri="{FF2B5EF4-FFF2-40B4-BE49-F238E27FC236}">
                <a16:creationId xmlns:a16="http://schemas.microsoft.com/office/drawing/2014/main" id="{305575DE-3749-A659-D9E3-09278315F8EA}"/>
              </a:ext>
            </a:extLst>
          </p:cNvPr>
          <p:cNvSpPr txBox="1">
            <a:spLocks/>
          </p:cNvSpPr>
          <p:nvPr/>
        </p:nvSpPr>
        <p:spPr>
          <a:xfrm>
            <a:off x="931356" y="5631202"/>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4" name="Content Placeholder 2">
            <a:extLst>
              <a:ext uri="{FF2B5EF4-FFF2-40B4-BE49-F238E27FC236}">
                <a16:creationId xmlns:a16="http://schemas.microsoft.com/office/drawing/2014/main" id="{7CC12023-B8AA-DCEA-C20E-6B9C565BB395}"/>
              </a:ext>
            </a:extLst>
          </p:cNvPr>
          <p:cNvSpPr txBox="1">
            <a:spLocks/>
          </p:cNvSpPr>
          <p:nvPr/>
        </p:nvSpPr>
        <p:spPr>
          <a:xfrm>
            <a:off x="6185744" y="5642314"/>
            <a:ext cx="4432852" cy="72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a:p>
        </p:txBody>
      </p:sp>
      <p:sp>
        <p:nvSpPr>
          <p:cNvPr id="20" name="TextBox 19">
            <a:extLst>
              <a:ext uri="{FF2B5EF4-FFF2-40B4-BE49-F238E27FC236}">
                <a16:creationId xmlns:a16="http://schemas.microsoft.com/office/drawing/2014/main" id="{9B74B62B-079A-78FA-9F4B-9EDC6A2F9D78}"/>
              </a:ext>
            </a:extLst>
          </p:cNvPr>
          <p:cNvSpPr txBox="1"/>
          <p:nvPr/>
        </p:nvSpPr>
        <p:spPr>
          <a:xfrm>
            <a:off x="1184447" y="4798489"/>
            <a:ext cx="6437729" cy="369332"/>
          </a:xfrm>
          <a:prstGeom prst="rect">
            <a:avLst/>
          </a:prstGeom>
          <a:noFill/>
        </p:spPr>
        <p:txBody>
          <a:bodyPr wrap="square" rtlCol="0">
            <a:spAutoFit/>
          </a:bodyPr>
          <a:lstStyle/>
          <a:p>
            <a:r>
              <a:rPr lang="en-US"/>
              <a:t>Given the symptoms and tests, I believe the diagnosis to be…</a:t>
            </a:r>
          </a:p>
        </p:txBody>
      </p:sp>
      <p:sp>
        <p:nvSpPr>
          <p:cNvPr id="21" name="TextBox 20">
            <a:extLst>
              <a:ext uri="{FF2B5EF4-FFF2-40B4-BE49-F238E27FC236}">
                <a16:creationId xmlns:a16="http://schemas.microsoft.com/office/drawing/2014/main" id="{6C23F2E3-41D7-4E93-971C-BAE791A39AE1}"/>
              </a:ext>
            </a:extLst>
          </p:cNvPr>
          <p:cNvSpPr txBox="1"/>
          <p:nvPr/>
        </p:nvSpPr>
        <p:spPr>
          <a:xfrm>
            <a:off x="5052886" y="5307570"/>
            <a:ext cx="2085725" cy="369332"/>
          </a:xfrm>
          <a:prstGeom prst="rect">
            <a:avLst/>
          </a:prstGeom>
          <a:noFill/>
        </p:spPr>
        <p:txBody>
          <a:bodyPr wrap="square" rtlCol="0">
            <a:spAutoFit/>
          </a:bodyPr>
          <a:lstStyle/>
          <a:p>
            <a:r>
              <a:rPr lang="en-US">
                <a:hlinkClick r:id="rId4" action="ppaction://hlinksldjump"/>
              </a:rPr>
              <a:t>Femoral Hernia</a:t>
            </a:r>
            <a:endParaRPr lang="en-CA"/>
          </a:p>
        </p:txBody>
      </p:sp>
      <p:sp>
        <p:nvSpPr>
          <p:cNvPr id="22" name="TextBox 21">
            <a:extLst>
              <a:ext uri="{FF2B5EF4-FFF2-40B4-BE49-F238E27FC236}">
                <a16:creationId xmlns:a16="http://schemas.microsoft.com/office/drawing/2014/main" id="{58F17601-2C20-3A5C-B655-A1B25C97093A}"/>
              </a:ext>
            </a:extLst>
          </p:cNvPr>
          <p:cNvSpPr txBox="1"/>
          <p:nvPr/>
        </p:nvSpPr>
        <p:spPr>
          <a:xfrm>
            <a:off x="1295978" y="5896821"/>
            <a:ext cx="2692698" cy="369332"/>
          </a:xfrm>
          <a:prstGeom prst="rect">
            <a:avLst/>
          </a:prstGeom>
          <a:noFill/>
        </p:spPr>
        <p:txBody>
          <a:bodyPr wrap="square" rtlCol="0">
            <a:spAutoFit/>
          </a:bodyPr>
          <a:lstStyle/>
          <a:p>
            <a:r>
              <a:rPr lang="en-US">
                <a:hlinkClick r:id="rId5" action="ppaction://hlinksldjump"/>
              </a:rPr>
              <a:t>Indirect Inguinal Hernia</a:t>
            </a:r>
            <a:endParaRPr lang="en-CA"/>
          </a:p>
        </p:txBody>
      </p:sp>
      <p:sp>
        <p:nvSpPr>
          <p:cNvPr id="23" name="TextBox 22">
            <a:extLst>
              <a:ext uri="{FF2B5EF4-FFF2-40B4-BE49-F238E27FC236}">
                <a16:creationId xmlns:a16="http://schemas.microsoft.com/office/drawing/2014/main" id="{D5BA8CAB-6DF9-CCBE-7DAE-5F9E5A8F5544}"/>
              </a:ext>
            </a:extLst>
          </p:cNvPr>
          <p:cNvSpPr txBox="1"/>
          <p:nvPr/>
        </p:nvSpPr>
        <p:spPr>
          <a:xfrm>
            <a:off x="5052886" y="5896821"/>
            <a:ext cx="2692698" cy="369332"/>
          </a:xfrm>
          <a:prstGeom prst="rect">
            <a:avLst/>
          </a:prstGeom>
          <a:noFill/>
        </p:spPr>
        <p:txBody>
          <a:bodyPr wrap="square" rtlCol="0">
            <a:spAutoFit/>
          </a:bodyPr>
          <a:lstStyle/>
          <a:p>
            <a:r>
              <a:rPr lang="en-US">
                <a:hlinkClick r:id="rId6" action="ppaction://hlinksldjump"/>
              </a:rPr>
              <a:t>Lymphoma</a:t>
            </a:r>
            <a:endParaRPr lang="en-US"/>
          </a:p>
        </p:txBody>
      </p:sp>
      <p:sp>
        <p:nvSpPr>
          <p:cNvPr id="24" name="TextBox 23">
            <a:extLst>
              <a:ext uri="{FF2B5EF4-FFF2-40B4-BE49-F238E27FC236}">
                <a16:creationId xmlns:a16="http://schemas.microsoft.com/office/drawing/2014/main" id="{0936274F-5F23-35C3-4BD5-E953064D32A5}"/>
              </a:ext>
            </a:extLst>
          </p:cNvPr>
          <p:cNvSpPr txBox="1"/>
          <p:nvPr/>
        </p:nvSpPr>
        <p:spPr>
          <a:xfrm>
            <a:off x="8213378" y="5890758"/>
            <a:ext cx="2692698" cy="369332"/>
          </a:xfrm>
          <a:prstGeom prst="rect">
            <a:avLst/>
          </a:prstGeom>
          <a:noFill/>
        </p:spPr>
        <p:txBody>
          <a:bodyPr wrap="square" rtlCol="0">
            <a:spAutoFit/>
          </a:bodyPr>
          <a:lstStyle/>
          <a:p>
            <a:r>
              <a:rPr lang="en-US">
                <a:hlinkClick r:id="rId7" action="ppaction://hlinksldjump"/>
              </a:rPr>
              <a:t>Back to diagnostic tests</a:t>
            </a:r>
            <a:endParaRPr lang="en-US"/>
          </a:p>
        </p:txBody>
      </p:sp>
      <p:sp>
        <p:nvSpPr>
          <p:cNvPr id="7" name="TextBox 6">
            <a:extLst>
              <a:ext uri="{FF2B5EF4-FFF2-40B4-BE49-F238E27FC236}">
                <a16:creationId xmlns:a16="http://schemas.microsoft.com/office/drawing/2014/main" id="{66030565-3CDA-9D78-F4E2-32EC243D64C6}"/>
              </a:ext>
            </a:extLst>
          </p:cNvPr>
          <p:cNvSpPr txBox="1"/>
          <p:nvPr/>
        </p:nvSpPr>
        <p:spPr>
          <a:xfrm>
            <a:off x="1310993" y="5320306"/>
            <a:ext cx="2464098" cy="369332"/>
          </a:xfrm>
          <a:prstGeom prst="rect">
            <a:avLst/>
          </a:prstGeom>
          <a:noFill/>
        </p:spPr>
        <p:txBody>
          <a:bodyPr wrap="square" rtlCol="0">
            <a:spAutoFit/>
          </a:bodyPr>
          <a:lstStyle/>
          <a:p>
            <a:r>
              <a:rPr lang="en-US">
                <a:hlinkClick r:id="rId8" action="ppaction://hlinksldjump"/>
              </a:rPr>
              <a:t>Direct Inguinal Hernia</a:t>
            </a:r>
            <a:endParaRPr lang="en-CA"/>
          </a:p>
        </p:txBody>
      </p:sp>
    </p:spTree>
    <p:extLst>
      <p:ext uri="{BB962C8B-B14F-4D97-AF65-F5344CB8AC3E}">
        <p14:creationId xmlns:p14="http://schemas.microsoft.com/office/powerpoint/2010/main" val="278026659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D29945B6-2D4C-FF2C-68FD-37D08D82A2B2}"/>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7D71C5B-7BCA-C8DF-07F0-3AB6F0D7DD04}"/>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2400"/>
              <a:t>Indirect Inguinal Hernia is Incorrect</a:t>
            </a:r>
          </a:p>
          <a:p>
            <a:r>
              <a:rPr lang="en-US"/>
              <a:t>While this is an Inguinal Hernia, the indication that  the protrusion is from deep to superficial or from the ultrasound, outwards from the abdominal wall, tells us that this is a Direct Inguinal Hernia. If the hernia was indirect, it would likely present from the superolateral to inferomedial, which the ultrasound would confirm.</a:t>
            </a:r>
            <a:r>
              <a:rPr lang="en-US" baseline="30000"/>
              <a:t>34</a:t>
            </a:r>
            <a:r>
              <a:rPr lang="en-US"/>
              <a:t>  </a:t>
            </a:r>
          </a:p>
        </p:txBody>
      </p:sp>
      <p:sp>
        <p:nvSpPr>
          <p:cNvPr id="5" name="Rectangle: Rounded Corners 4">
            <a:extLst>
              <a:ext uri="{FF2B5EF4-FFF2-40B4-BE49-F238E27FC236}">
                <a16:creationId xmlns:a16="http://schemas.microsoft.com/office/drawing/2014/main" id="{FABCF793-305A-11C8-F408-B511F6183F4D}"/>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You</a:t>
            </a:r>
            <a:endParaRPr lang="en-CA"/>
          </a:p>
        </p:txBody>
      </p:sp>
      <p:sp>
        <p:nvSpPr>
          <p:cNvPr id="2" name="Rectangle 1">
            <a:hlinkClick r:id="rId4" action="ppaction://hlinksldjump"/>
            <a:extLst>
              <a:ext uri="{FF2B5EF4-FFF2-40B4-BE49-F238E27FC236}">
                <a16:creationId xmlns:a16="http://schemas.microsoft.com/office/drawing/2014/main" id="{FD32E53C-4611-7D8A-9B69-3A8B380E497D}"/>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14066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DB10974E-A0D2-373C-8B3E-03BFD54E5FF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7CC8277-24D5-731B-B4BC-4AAEBBE709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6572" y="803080"/>
            <a:ext cx="2106176" cy="3867437"/>
          </a:xfrm>
          <a:prstGeom prst="rect">
            <a:avLst/>
          </a:prstGeom>
        </p:spPr>
      </p:pic>
      <p:sp>
        <p:nvSpPr>
          <p:cNvPr id="9" name="Rectangle: Rounded Corners 8">
            <a:extLst>
              <a:ext uri="{FF2B5EF4-FFF2-40B4-BE49-F238E27FC236}">
                <a16:creationId xmlns:a16="http://schemas.microsoft.com/office/drawing/2014/main" id="{6EA2EB66-CEDA-5324-9FD7-C3EB9A589435}"/>
              </a:ext>
            </a:extLst>
          </p:cNvPr>
          <p:cNvSpPr/>
          <p:nvPr/>
        </p:nvSpPr>
        <p:spPr>
          <a:xfrm>
            <a:off x="391885" y="4419598"/>
            <a:ext cx="11408229" cy="2148467"/>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My main issue is that I have a </a:t>
            </a:r>
            <a:r>
              <a:rPr lang="en-CA" b="1"/>
              <a:t>constant difficulty swallowing</a:t>
            </a:r>
            <a:r>
              <a:rPr lang="en-CA"/>
              <a:t>, and every time I eat, food gets stuck in my throat, and I get a </a:t>
            </a:r>
            <a:r>
              <a:rPr lang="en-CA" b="1"/>
              <a:t>sudden chest pain</a:t>
            </a:r>
            <a:r>
              <a:rPr lang="en-CA"/>
              <a:t>. Also, recently I started </a:t>
            </a:r>
            <a:r>
              <a:rPr lang="en-CA" b="1"/>
              <a:t>vomiting</a:t>
            </a:r>
            <a:r>
              <a:rPr lang="en-CA"/>
              <a:t> a lot. Also, I suddenly </a:t>
            </a:r>
            <a:r>
              <a:rPr lang="en-CA" b="1"/>
              <a:t>lost a bunch of weight </a:t>
            </a:r>
            <a:r>
              <a:rPr lang="en-CA"/>
              <a:t>recently, like around 40 pounds.</a:t>
            </a:r>
            <a:endParaRPr lang="en-US"/>
          </a:p>
        </p:txBody>
      </p:sp>
      <p:sp>
        <p:nvSpPr>
          <p:cNvPr id="11" name="Rectangle: Rounded Corners 10">
            <a:extLst>
              <a:ext uri="{FF2B5EF4-FFF2-40B4-BE49-F238E27FC236}">
                <a16:creationId xmlns:a16="http://schemas.microsoft.com/office/drawing/2014/main" id="{975DD5C0-D88D-7ADE-FB67-3E088F72714E}"/>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James Lee</a:t>
            </a:r>
            <a:endParaRPr lang="en-US"/>
          </a:p>
        </p:txBody>
      </p:sp>
      <p:sp>
        <p:nvSpPr>
          <p:cNvPr id="2" name="Rectangle 1">
            <a:hlinkClick r:id="rId5" action="ppaction://hlinksldjump"/>
            <a:extLst>
              <a:ext uri="{FF2B5EF4-FFF2-40B4-BE49-F238E27FC236}">
                <a16:creationId xmlns:a16="http://schemas.microsoft.com/office/drawing/2014/main" id="{45C4DA92-290E-5241-F8EC-A6333067105B}"/>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487466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2DDD9B73-8F62-B7A0-A2F0-6E1FD5C4C849}"/>
            </a:ext>
          </a:extLst>
        </p:cNvPr>
        <p:cNvGrpSpPr/>
        <p:nvPr/>
      </p:nvGrpSpPr>
      <p:grpSpPr>
        <a:xfrm>
          <a:off x="0" y="0"/>
          <a:ext cx="0" cy="0"/>
          <a:chOff x="0" y="0"/>
          <a:chExt cx="0" cy="0"/>
        </a:xfrm>
      </p:grpSpPr>
      <p:pic>
        <p:nvPicPr>
          <p:cNvPr id="3074" name="Picture 2" descr="Groin Hernia Treatment Sydney | Laparoscopic Groin Hernia Repair Bondi  Junction, Randwick">
            <a:extLst>
              <a:ext uri="{FF2B5EF4-FFF2-40B4-BE49-F238E27FC236}">
                <a16:creationId xmlns:a16="http://schemas.microsoft.com/office/drawing/2014/main" id="{515A8963-ECE8-A9A3-8803-CFC0C0288C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171" b="7132"/>
          <a:stretch>
            <a:fillRect/>
          </a:stretch>
        </p:blipFill>
        <p:spPr bwMode="auto">
          <a:xfrm>
            <a:off x="3047697" y="1039112"/>
            <a:ext cx="5838552" cy="280368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EA60310F-C4BF-17A2-A47F-333141F69309}"/>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2400"/>
              <a:t>Femoral Hernia is Incorrect</a:t>
            </a:r>
          </a:p>
          <a:p>
            <a:r>
              <a:rPr lang="en-US"/>
              <a:t>A lot of the symptoms can overlap; however, a Femoral Hernia presents below the Inguinal ligament or near the top of the thigh. Femoral Hernia’s are rare, more common in women, and still more rare than Inguinal Hernias. Lastly, Femoral Hernias carry much higher risk of incarceration and strangulation as they intrude upon a more tightly packed space.</a:t>
            </a:r>
            <a:r>
              <a:rPr lang="en-US" baseline="30000"/>
              <a:t>34,35,47</a:t>
            </a:r>
            <a:endParaRPr lang="en-US"/>
          </a:p>
        </p:txBody>
      </p:sp>
      <p:sp>
        <p:nvSpPr>
          <p:cNvPr id="5" name="Rectangle: Rounded Corners 4">
            <a:extLst>
              <a:ext uri="{FF2B5EF4-FFF2-40B4-BE49-F238E27FC236}">
                <a16:creationId xmlns:a16="http://schemas.microsoft.com/office/drawing/2014/main" id="{E222FDFE-B6DE-9F07-C0E2-7E9EE8B5CE82}"/>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You</a:t>
            </a:r>
            <a:endParaRPr lang="en-CA"/>
          </a:p>
        </p:txBody>
      </p:sp>
      <p:sp>
        <p:nvSpPr>
          <p:cNvPr id="2" name="Rectangle 1">
            <a:hlinkClick r:id="rId5" action="ppaction://hlinksldjump"/>
            <a:extLst>
              <a:ext uri="{FF2B5EF4-FFF2-40B4-BE49-F238E27FC236}">
                <a16:creationId xmlns:a16="http://schemas.microsoft.com/office/drawing/2014/main" id="{D2A1B2BB-C6C7-0745-D290-E18C4CD1FCCC}"/>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7432382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E5F0CE54-65A0-529B-8FA7-6D611A832341}"/>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DEA36C1-EBFC-5AF0-2143-158DDEF8411A}"/>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2400"/>
              <a:t>Lymphoma is Incorrect</a:t>
            </a:r>
          </a:p>
          <a:p>
            <a:r>
              <a:rPr lang="en-US"/>
              <a:t>Testicular Lymphoma is already much rarer; it would typically present as firm and not painful to the touch. Usually presenting from lower than the Inguinal ligament, more so from in the groin, or testis. Most notably is lack of reduction would be more distinct, as well as additional changes to surrounding tissues. In this case, the smaller-than-usual lack of reduction tells us the risk of the Direct Inguinal Hernia becoming incarcerated.</a:t>
            </a:r>
            <a:r>
              <a:rPr lang="en-US" baseline="30000"/>
              <a:t>33,34,35</a:t>
            </a:r>
            <a:r>
              <a:rPr lang="en-US"/>
              <a:t> </a:t>
            </a:r>
          </a:p>
        </p:txBody>
      </p:sp>
      <p:sp>
        <p:nvSpPr>
          <p:cNvPr id="5" name="Rectangle: Rounded Corners 4">
            <a:extLst>
              <a:ext uri="{FF2B5EF4-FFF2-40B4-BE49-F238E27FC236}">
                <a16:creationId xmlns:a16="http://schemas.microsoft.com/office/drawing/2014/main" id="{52ABA5AA-C6B3-72E5-6545-1BE8DFFEE288}"/>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You</a:t>
            </a:r>
            <a:endParaRPr lang="en-CA"/>
          </a:p>
        </p:txBody>
      </p:sp>
      <p:sp>
        <p:nvSpPr>
          <p:cNvPr id="2" name="Rectangle 1">
            <a:hlinkClick r:id="rId4" action="ppaction://hlinksldjump"/>
            <a:extLst>
              <a:ext uri="{FF2B5EF4-FFF2-40B4-BE49-F238E27FC236}">
                <a16:creationId xmlns:a16="http://schemas.microsoft.com/office/drawing/2014/main" id="{A506FAE0-C4EC-8AC4-C30E-81CBEC7F0324}"/>
              </a:ext>
            </a:extLst>
          </p:cNvPr>
          <p:cNvSpPr/>
          <p:nvPr/>
        </p:nvSpPr>
        <p:spPr>
          <a:xfrm>
            <a:off x="-145576" y="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7988225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CAD71708-8E8C-36EE-FF05-6F4CBB907C6D}"/>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32C3905-1C88-E241-7021-1EEC6FC4EC4E}"/>
              </a:ext>
            </a:extLst>
          </p:cNvPr>
          <p:cNvSpPr/>
          <p:nvPr/>
        </p:nvSpPr>
        <p:spPr>
          <a:xfrm>
            <a:off x="391885" y="3979377"/>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2400"/>
              <a:t>Direct Inguinal Hernia is CORRECT</a:t>
            </a:r>
          </a:p>
          <a:p>
            <a:r>
              <a:rPr lang="en-US" sz="1600"/>
              <a:t>Niel’s lifestyle, job and allergies were all risk factors for a Direct Inguinal Hernia (heavy lifting, coughing, overweight) which led to continuous strain on his abdominal wall. The symptoms and confirm the location along the inguinal ligament showing us it presents from deep to superficial. The prominent symptoms and lack of reduction indicates high risk of future obstruction, incarceration and/or strangulation. It’s fortunate that we can treat it now. Operative surgery is the only option for treatment. A Lichtenstein surgery involves anesthesia, the patient, pushing the hernia back in, and securing the abdominal wall with a mesh as a preventative before closing. It will take a few months for your abdominal wall to heal and absorb the mesh.</a:t>
            </a:r>
            <a:r>
              <a:rPr lang="en-US" sz="1600" baseline="30000"/>
              <a:t>34,35</a:t>
            </a:r>
            <a:endParaRPr lang="en-US" sz="1600"/>
          </a:p>
        </p:txBody>
      </p:sp>
      <p:sp>
        <p:nvSpPr>
          <p:cNvPr id="5" name="Rectangle: Rounded Corners 4">
            <a:extLst>
              <a:ext uri="{FF2B5EF4-FFF2-40B4-BE49-F238E27FC236}">
                <a16:creationId xmlns:a16="http://schemas.microsoft.com/office/drawing/2014/main" id="{D128327C-F2F0-0F9E-D52A-1372C6A3142A}"/>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You</a:t>
            </a:r>
            <a:endParaRPr lang="en-CA"/>
          </a:p>
        </p:txBody>
      </p:sp>
      <p:sp>
        <p:nvSpPr>
          <p:cNvPr id="2" name="Rectangle 1">
            <a:hlinkClick r:id="rId4" action="ppaction://hlinksldjump"/>
            <a:extLst>
              <a:ext uri="{FF2B5EF4-FFF2-40B4-BE49-F238E27FC236}">
                <a16:creationId xmlns:a16="http://schemas.microsoft.com/office/drawing/2014/main" id="{A78E3F67-47B9-7FCC-F64C-BA5A683A4810}"/>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2014421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A06B4-5F99-EBDF-0D6B-7C8E1551831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DB90A556-C1F8-738D-830A-0136D891E604}"/>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774F459D-10B7-3311-60DF-D10C79D29174}"/>
              </a:ext>
            </a:extLst>
          </p:cNvPr>
          <p:cNvSpPr txBox="1">
            <a:spLocks/>
          </p:cNvSpPr>
          <p:nvPr/>
        </p:nvSpPr>
        <p:spPr>
          <a:xfrm>
            <a:off x="997002" y="1199650"/>
            <a:ext cx="10749538" cy="14241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US"/>
          </a:p>
        </p:txBody>
      </p:sp>
      <p:pic>
        <p:nvPicPr>
          <p:cNvPr id="2" name="Picture 1">
            <a:extLst>
              <a:ext uri="{FF2B5EF4-FFF2-40B4-BE49-F238E27FC236}">
                <a16:creationId xmlns:a16="http://schemas.microsoft.com/office/drawing/2014/main" id="{4423009B-10DD-2AC2-2E1A-15970E946280}"/>
              </a:ext>
            </a:extLst>
          </p:cNvPr>
          <p:cNvPicPr>
            <a:picLocks noChangeAspect="1"/>
          </p:cNvPicPr>
          <p:nvPr/>
        </p:nvPicPr>
        <p:blipFill>
          <a:blip r:embed="rId3">
            <a:extLst>
              <a:ext uri="{28A0092B-C50C-407E-A947-70E740481C1C}">
                <a14:useLocalDpi xmlns:a14="http://schemas.microsoft.com/office/drawing/2010/main" val="0"/>
              </a:ext>
            </a:extLst>
          </a:blip>
          <a:srcRect r="73378" b="2644"/>
          <a:stretch>
            <a:fillRect/>
          </a:stretch>
        </p:blipFill>
        <p:spPr>
          <a:xfrm>
            <a:off x="4730414" y="1041520"/>
            <a:ext cx="2915861" cy="5816479"/>
          </a:xfrm>
          <a:prstGeom prst="rect">
            <a:avLst/>
          </a:prstGeom>
        </p:spPr>
      </p:pic>
      <p:sp>
        <p:nvSpPr>
          <p:cNvPr id="4" name="Rectangle: Rounded Corners 3">
            <a:extLst>
              <a:ext uri="{FF2B5EF4-FFF2-40B4-BE49-F238E27FC236}">
                <a16:creationId xmlns:a16="http://schemas.microsoft.com/office/drawing/2014/main" id="{6FB24700-FD8F-CB32-8396-F4F5B349C85C}"/>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5" name="Content Placeholder 2">
            <a:extLst>
              <a:ext uri="{FF2B5EF4-FFF2-40B4-BE49-F238E27FC236}">
                <a16:creationId xmlns:a16="http://schemas.microsoft.com/office/drawing/2014/main" id="{2F3F8256-DAC5-A163-BDA5-09D1DAEBD846}"/>
              </a:ext>
            </a:extLst>
          </p:cNvPr>
          <p:cNvSpPr txBox="1">
            <a:spLocks/>
          </p:cNvSpPr>
          <p:nvPr/>
        </p:nvSpPr>
        <p:spPr>
          <a:xfrm>
            <a:off x="858545" y="4447017"/>
            <a:ext cx="10616707"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a:t>Thanks for letting me know, doctor. After I recover from the surgery, I’ll reduce the amount of strain I put on my body. I’ll lose some weight by making my own lunches, get proper help lifting furniture and take less clients in each day.</a:t>
            </a:r>
            <a:r>
              <a:rPr lang="en-US" sz="2400" baseline="30000"/>
              <a:t>34,35</a:t>
            </a:r>
            <a:endParaRPr lang="en-US" sz="2400"/>
          </a:p>
        </p:txBody>
      </p:sp>
      <p:sp>
        <p:nvSpPr>
          <p:cNvPr id="6" name="Rectangle: Rounded Corners 5">
            <a:extLst>
              <a:ext uri="{FF2B5EF4-FFF2-40B4-BE49-F238E27FC236}">
                <a16:creationId xmlns:a16="http://schemas.microsoft.com/office/drawing/2014/main" id="{D3296494-222A-463B-80A3-CF02580C0E90}"/>
              </a:ext>
            </a:extLst>
          </p:cNvPr>
          <p:cNvSpPr/>
          <p:nvPr/>
        </p:nvSpPr>
        <p:spPr>
          <a:xfrm>
            <a:off x="549853" y="3456981"/>
            <a:ext cx="1577406"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7" name="Content Placeholder 2">
            <a:extLst>
              <a:ext uri="{FF2B5EF4-FFF2-40B4-BE49-F238E27FC236}">
                <a16:creationId xmlns:a16="http://schemas.microsoft.com/office/drawing/2014/main" id="{90FB626F-FAA1-E792-D477-22E9C941DE55}"/>
              </a:ext>
            </a:extLst>
          </p:cNvPr>
          <p:cNvSpPr txBox="1">
            <a:spLocks/>
          </p:cNvSpPr>
          <p:nvPr/>
        </p:nvSpPr>
        <p:spPr>
          <a:xfrm>
            <a:off x="605946" y="3667739"/>
            <a:ext cx="1465220" cy="57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a:t>Neil Simons</a:t>
            </a:r>
            <a:endParaRPr lang="en-CA" sz="1800"/>
          </a:p>
        </p:txBody>
      </p:sp>
      <p:sp>
        <p:nvSpPr>
          <p:cNvPr id="3" name="Rectangle 2">
            <a:hlinkClick r:id="rId4" action="ppaction://hlinksldjump"/>
            <a:extLst>
              <a:ext uri="{FF2B5EF4-FFF2-40B4-BE49-F238E27FC236}">
                <a16:creationId xmlns:a16="http://schemas.microsoft.com/office/drawing/2014/main" id="{BAAB9AFE-5887-F0A1-0CDF-3C8EE587ED8B}"/>
              </a:ext>
            </a:extLst>
          </p:cNvPr>
          <p:cNvSpPr/>
          <p:nvPr/>
        </p:nvSpPr>
        <p:spPr>
          <a:xfrm>
            <a:off x="-72788" y="31528"/>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69247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2E6480C-93BF-D1A0-F288-81AB72A34FF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130D172-E94E-9180-4599-AD8085A3BB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1922" y="327259"/>
            <a:ext cx="1743943" cy="5756703"/>
          </a:xfrm>
          <a:prstGeom prst="rect">
            <a:avLst/>
          </a:prstGeom>
        </p:spPr>
      </p:pic>
      <p:sp>
        <p:nvSpPr>
          <p:cNvPr id="9" name="Rectangle: Rounded Corners 8">
            <a:extLst>
              <a:ext uri="{FF2B5EF4-FFF2-40B4-BE49-F238E27FC236}">
                <a16:creationId xmlns:a16="http://schemas.microsoft.com/office/drawing/2014/main" id="{D4573223-B12B-DBC7-DDA5-B827444B0BE0}"/>
              </a:ext>
            </a:extLst>
          </p:cNvPr>
          <p:cNvSpPr/>
          <p:nvPr/>
        </p:nvSpPr>
        <p:spPr>
          <a:xfrm>
            <a:off x="391885" y="4419598"/>
            <a:ext cx="11408229" cy="2148467"/>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I think I eat healthy. For breakfast, I have a couple of eggs and hashbrowns, lunch is some pre-made Hungry-Man boxes, and for dinner I always have some steak and potatoes. Not that I think about it, I don't think I have had a </a:t>
            </a:r>
            <a:r>
              <a:rPr lang="en-CA" b="1"/>
              <a:t>fruit or a vegetable </a:t>
            </a:r>
            <a:r>
              <a:rPr lang="en-CA"/>
              <a:t>in a while. Honestly, my appetite has been pretty low given how </a:t>
            </a:r>
            <a:r>
              <a:rPr lang="en-CA" b="1"/>
              <a:t>difficult it is to swallow</a:t>
            </a:r>
            <a:r>
              <a:rPr lang="en-CA"/>
              <a:t>.</a:t>
            </a:r>
            <a:endParaRPr lang="en-US" b="1"/>
          </a:p>
        </p:txBody>
      </p:sp>
      <p:sp>
        <p:nvSpPr>
          <p:cNvPr id="11" name="Rectangle: Rounded Corners 10">
            <a:extLst>
              <a:ext uri="{FF2B5EF4-FFF2-40B4-BE49-F238E27FC236}">
                <a16:creationId xmlns:a16="http://schemas.microsoft.com/office/drawing/2014/main" id="{F467C9EE-F939-F55C-83FA-2AB9AAB0A2F6}"/>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James Lee</a:t>
            </a:r>
          </a:p>
        </p:txBody>
      </p:sp>
      <p:pic>
        <p:nvPicPr>
          <p:cNvPr id="6" name="Picture 5">
            <a:extLst>
              <a:ext uri="{FF2B5EF4-FFF2-40B4-BE49-F238E27FC236}">
                <a16:creationId xmlns:a16="http://schemas.microsoft.com/office/drawing/2014/main" id="{D584A780-BB7F-B802-8E77-910B799C11B8}"/>
              </a:ext>
            </a:extLst>
          </p:cNvPr>
          <p:cNvPicPr>
            <a:picLocks noChangeAspect="1"/>
          </p:cNvPicPr>
          <p:nvPr/>
        </p:nvPicPr>
        <p:blipFill>
          <a:blip r:embed="rId5">
            <a:extLst>
              <a:ext uri="{28A0092B-C50C-407E-A947-70E740481C1C}">
                <a14:useLocalDpi xmlns:a14="http://schemas.microsoft.com/office/drawing/2010/main" val="0"/>
              </a:ext>
            </a:extLst>
          </a:blip>
          <a:srcRect t="23768" b="15247"/>
          <a:stretch>
            <a:fillRect/>
          </a:stretch>
        </p:blipFill>
        <p:spPr>
          <a:xfrm rot="5400000">
            <a:off x="3538607" y="1249458"/>
            <a:ext cx="2506695" cy="2533854"/>
          </a:xfrm>
          <a:prstGeom prst="rect">
            <a:avLst/>
          </a:prstGeom>
        </p:spPr>
      </p:pic>
      <p:sp>
        <p:nvSpPr>
          <p:cNvPr id="2" name="Rectangle 1">
            <a:hlinkClick r:id="rId6" action="ppaction://hlinksldjump"/>
            <a:extLst>
              <a:ext uri="{FF2B5EF4-FFF2-40B4-BE49-F238E27FC236}">
                <a16:creationId xmlns:a16="http://schemas.microsoft.com/office/drawing/2014/main" id="{27DDE3A9-8A72-8A00-FA19-7F370653B110}"/>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7472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98C75EBF-CADC-1325-2BB3-BF6F09E2595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8053D6B-BDF3-0F06-744D-030EA70AA4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1922" y="327259"/>
            <a:ext cx="1743943" cy="5756703"/>
          </a:xfrm>
          <a:prstGeom prst="rect">
            <a:avLst/>
          </a:prstGeom>
        </p:spPr>
      </p:pic>
      <p:sp>
        <p:nvSpPr>
          <p:cNvPr id="9" name="Rectangle: Rounded Corners 8">
            <a:extLst>
              <a:ext uri="{FF2B5EF4-FFF2-40B4-BE49-F238E27FC236}">
                <a16:creationId xmlns:a16="http://schemas.microsoft.com/office/drawing/2014/main" id="{6D2CE149-928F-102E-C667-7E19E0A1BA6E}"/>
              </a:ext>
            </a:extLst>
          </p:cNvPr>
          <p:cNvSpPr/>
          <p:nvPr/>
        </p:nvSpPr>
        <p:spPr>
          <a:xfrm>
            <a:off x="391885" y="4419598"/>
            <a:ext cx="11408229" cy="2148467"/>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I am retired construction worker. I have been </a:t>
            </a:r>
            <a:r>
              <a:rPr lang="en-CA" b="1"/>
              <a:t>smoking</a:t>
            </a:r>
            <a:r>
              <a:rPr lang="en-CA"/>
              <a:t> 1 pack a day for about 40 years. I probably drink a couple of </a:t>
            </a:r>
            <a:r>
              <a:rPr lang="en-CA" b="1"/>
              <a:t>shots of whiskey </a:t>
            </a:r>
            <a:r>
              <a:rPr lang="en-CA"/>
              <a:t>a night, which helps get me through the evening.</a:t>
            </a:r>
            <a:endParaRPr lang="en-US"/>
          </a:p>
        </p:txBody>
      </p:sp>
      <p:sp>
        <p:nvSpPr>
          <p:cNvPr id="11" name="Rectangle: Rounded Corners 10">
            <a:extLst>
              <a:ext uri="{FF2B5EF4-FFF2-40B4-BE49-F238E27FC236}">
                <a16:creationId xmlns:a16="http://schemas.microsoft.com/office/drawing/2014/main" id="{19032FD9-D71C-C135-AAEB-E95BD787C320}"/>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James Lee</a:t>
            </a:r>
          </a:p>
        </p:txBody>
      </p:sp>
      <p:sp>
        <p:nvSpPr>
          <p:cNvPr id="2" name="Rectangle 1">
            <a:hlinkClick r:id="rId5" action="ppaction://hlinksldjump"/>
            <a:extLst>
              <a:ext uri="{FF2B5EF4-FFF2-40B4-BE49-F238E27FC236}">
                <a16:creationId xmlns:a16="http://schemas.microsoft.com/office/drawing/2014/main" id="{4D3303F9-FEBC-830F-CAB3-8A720975FDEB}"/>
              </a:ext>
            </a:extLst>
          </p:cNvPr>
          <p:cNvSpPr/>
          <p:nvPr/>
        </p:nvSpPr>
        <p:spPr>
          <a:xfrm>
            <a:off x="24" y="0"/>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5867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9B882FE-2C60-2532-E110-23DC8B48BD18}"/>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6E74F7A-DFEE-7160-EF8F-7F762C3257D1}"/>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037887EA-15C2-F784-2983-908397ABDA6E}"/>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What we have learned</a:t>
            </a:r>
            <a:endParaRPr lang="en-US"/>
          </a:p>
        </p:txBody>
      </p:sp>
      <p:sp>
        <p:nvSpPr>
          <p:cNvPr id="9" name="TextBox 8">
            <a:extLst>
              <a:ext uri="{FF2B5EF4-FFF2-40B4-BE49-F238E27FC236}">
                <a16:creationId xmlns:a16="http://schemas.microsoft.com/office/drawing/2014/main" id="{505A6B5B-2052-EC5E-3CBD-E0F4BB4D5EE2}"/>
              </a:ext>
            </a:extLst>
          </p:cNvPr>
          <p:cNvSpPr txBox="1"/>
          <p:nvPr/>
        </p:nvSpPr>
        <p:spPr>
          <a:xfrm>
            <a:off x="879928" y="5061857"/>
            <a:ext cx="1019930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Patient has </a:t>
            </a:r>
            <a:r>
              <a:rPr lang="en-US" b="1"/>
              <a:t>constant long-standing dysphagia</a:t>
            </a:r>
            <a:r>
              <a:rPr lang="en-US"/>
              <a:t>, or difficulty swallowing causing pain and the “stuck” feeling, </a:t>
            </a:r>
            <a:r>
              <a:rPr lang="en-US" b="1"/>
              <a:t>vomiting</a:t>
            </a:r>
            <a:r>
              <a:rPr lang="en-US"/>
              <a:t>, and </a:t>
            </a:r>
            <a:r>
              <a:rPr lang="en-US" b="1"/>
              <a:t>chest pain </a:t>
            </a:r>
            <a:r>
              <a:rPr lang="en-US"/>
              <a:t>when </a:t>
            </a:r>
            <a:r>
              <a:rPr lang="en-US" b="1"/>
              <a:t>swallowing</a:t>
            </a:r>
            <a:r>
              <a:rPr lang="en-US"/>
              <a:t>. They are 68-years-old and is at 40 pack-years (1 pack of </a:t>
            </a:r>
            <a:r>
              <a:rPr lang="en-US" b="1"/>
              <a:t>cigarettes</a:t>
            </a:r>
            <a:r>
              <a:rPr lang="en-US"/>
              <a:t> a day for 40 years), with multiple drinks of </a:t>
            </a:r>
            <a:r>
              <a:rPr lang="en-US" b="1"/>
              <a:t>alcohol</a:t>
            </a:r>
            <a:r>
              <a:rPr lang="en-US"/>
              <a:t> every night. They also don’t eat a lot of </a:t>
            </a:r>
            <a:r>
              <a:rPr lang="en-US" b="1"/>
              <a:t>fiber</a:t>
            </a:r>
            <a:r>
              <a:rPr lang="en-US"/>
              <a:t> (vegetables and fruits).</a:t>
            </a:r>
          </a:p>
        </p:txBody>
      </p:sp>
      <p:sp>
        <p:nvSpPr>
          <p:cNvPr id="2" name="Rectangle: Rounded Corners 1">
            <a:extLst>
              <a:ext uri="{FF2B5EF4-FFF2-40B4-BE49-F238E27FC236}">
                <a16:creationId xmlns:a16="http://schemas.microsoft.com/office/drawing/2014/main" id="{AD5FED2B-36CF-3A27-10BE-B5665C74177E}"/>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3905327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A3F2D094-5D08-F419-FCB8-4AA74BA7552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2435CD0-4066-DC2A-3134-5424A178A400}"/>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FD7E66FD-0C92-4BFE-18B2-0F39BADFB753}"/>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After learning a bit about James, let's run some tests:</a:t>
            </a:r>
          </a:p>
        </p:txBody>
      </p:sp>
      <p:sp>
        <p:nvSpPr>
          <p:cNvPr id="9" name="TextBox 8">
            <a:extLst>
              <a:ext uri="{FF2B5EF4-FFF2-40B4-BE49-F238E27FC236}">
                <a16:creationId xmlns:a16="http://schemas.microsoft.com/office/drawing/2014/main" id="{D5ED7CFA-F0FF-2BE0-F32F-85000E1E65C3}"/>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X-Ray (Barium Swallow)</a:t>
            </a:r>
            <a:endParaRPr lang="en-US"/>
          </a:p>
        </p:txBody>
      </p:sp>
      <p:sp>
        <p:nvSpPr>
          <p:cNvPr id="11" name="TextBox 10">
            <a:extLst>
              <a:ext uri="{FF2B5EF4-FFF2-40B4-BE49-F238E27FC236}">
                <a16:creationId xmlns:a16="http://schemas.microsoft.com/office/drawing/2014/main" id="{40EE3095-50E0-0735-6D5E-E753E6BDD9C3}"/>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Endoscopy of the Esophagus</a:t>
            </a:r>
            <a:endParaRPr lang="en-US"/>
          </a:p>
        </p:txBody>
      </p:sp>
      <p:sp>
        <p:nvSpPr>
          <p:cNvPr id="13" name="TextBox 12">
            <a:extLst>
              <a:ext uri="{FF2B5EF4-FFF2-40B4-BE49-F238E27FC236}">
                <a16:creationId xmlns:a16="http://schemas.microsoft.com/office/drawing/2014/main" id="{3C29BF18-443F-C97C-4C2D-CC171B94ADF3}"/>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Biopsy of the Esophagus</a:t>
            </a:r>
            <a:endParaRPr lang="en-US"/>
          </a:p>
        </p:txBody>
      </p:sp>
      <p:sp>
        <p:nvSpPr>
          <p:cNvPr id="16" name="TextBox 15">
            <a:extLst>
              <a:ext uri="{FF2B5EF4-FFF2-40B4-BE49-F238E27FC236}">
                <a16:creationId xmlns:a16="http://schemas.microsoft.com/office/drawing/2014/main" id="{7127539F-AE7E-4E44-5DE4-24E48BCF3046}"/>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I am ready to diagnose</a:t>
            </a:r>
            <a:endParaRPr lang="en-US"/>
          </a:p>
        </p:txBody>
      </p:sp>
      <p:sp>
        <p:nvSpPr>
          <p:cNvPr id="2" name="Rectangle: Rounded Corners 1">
            <a:extLst>
              <a:ext uri="{FF2B5EF4-FFF2-40B4-BE49-F238E27FC236}">
                <a16:creationId xmlns:a16="http://schemas.microsoft.com/office/drawing/2014/main" id="{DCAACFF4-F680-06A8-F35E-33541892CC71}"/>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1291604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CA849D41-ABA0-582D-0DE1-3F182F83DD16}"/>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CC98EA-1D20-524F-B6BF-0A661D8E854F}"/>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The Barium Swallow X-Ray revealed a </a:t>
            </a:r>
            <a:r>
              <a:rPr lang="en-CA" b="1"/>
              <a:t>narrowing</a:t>
            </a:r>
            <a:r>
              <a:rPr lang="en-CA"/>
              <a:t> and irregular lining contour of the </a:t>
            </a:r>
            <a:r>
              <a:rPr lang="en-CA" b="1"/>
              <a:t>middle third of the esophagus</a:t>
            </a:r>
            <a:r>
              <a:rPr lang="en-CA"/>
              <a:t>, suggestion there was an </a:t>
            </a:r>
            <a:r>
              <a:rPr lang="en-CA" b="1"/>
              <a:t>obstructive mass</a:t>
            </a:r>
            <a:r>
              <a:rPr lang="en-CA"/>
              <a:t>, in the middle of the esophagus.</a:t>
            </a:r>
            <a:r>
              <a:rPr lang="en-CA" baseline="30000"/>
              <a:t>4</a:t>
            </a:r>
            <a:endParaRPr lang="en-CA"/>
          </a:p>
        </p:txBody>
      </p:sp>
      <p:sp>
        <p:nvSpPr>
          <p:cNvPr id="6" name="Rectangle: Rounded Corners 5">
            <a:extLst>
              <a:ext uri="{FF2B5EF4-FFF2-40B4-BE49-F238E27FC236}">
                <a16:creationId xmlns:a16="http://schemas.microsoft.com/office/drawing/2014/main" id="{18F8207D-0AEF-01DE-6E45-0741243D80F1}"/>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Radiologist</a:t>
            </a:r>
          </a:p>
        </p:txBody>
      </p:sp>
      <p:pic>
        <p:nvPicPr>
          <p:cNvPr id="1026" name="Picture 2" descr="Figure 10">
            <a:extLst>
              <a:ext uri="{FF2B5EF4-FFF2-40B4-BE49-F238E27FC236}">
                <a16:creationId xmlns:a16="http://schemas.microsoft.com/office/drawing/2014/main" id="{BA568AD8-936C-C616-207B-27B7EA49C8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6486" y="217363"/>
            <a:ext cx="2449513" cy="419417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D344998-2E90-6AF6-3F37-178F4929C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811" y="1445829"/>
            <a:ext cx="2923193" cy="3441055"/>
          </a:xfrm>
          <a:prstGeom prst="rect">
            <a:avLst/>
          </a:prstGeom>
        </p:spPr>
      </p:pic>
      <p:sp>
        <p:nvSpPr>
          <p:cNvPr id="4" name="Rectangle 3">
            <a:hlinkClick r:id="rId6" action="ppaction://hlinksldjump"/>
            <a:extLst>
              <a:ext uri="{FF2B5EF4-FFF2-40B4-BE49-F238E27FC236}">
                <a16:creationId xmlns:a16="http://schemas.microsoft.com/office/drawing/2014/main" id="{F3C5AA28-A898-2B2A-DD10-9C050365931F}"/>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3695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121D2441-D818-09B9-0064-6F2DB73F8548}"/>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963B644-2217-4A0D-E2B3-4E2E95382B41}"/>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The biopsy has confirmed the presence of esophageal squamous lining </a:t>
            </a:r>
            <a:r>
              <a:rPr lang="en-CA" b="1"/>
              <a:t>dysplasia</a:t>
            </a:r>
            <a:r>
              <a:rPr lang="en-CA"/>
              <a:t>, or pre-cancerous, abnormal new cell growth, as well as </a:t>
            </a:r>
            <a:r>
              <a:rPr lang="en-CA" b="1"/>
              <a:t>hyper-keratinization</a:t>
            </a:r>
            <a:r>
              <a:rPr lang="en-CA"/>
              <a:t>, which is an abnormal thickening of the skin membrane in response to damage.</a:t>
            </a:r>
            <a:r>
              <a:rPr lang="en-CA" baseline="30000"/>
              <a:t>5</a:t>
            </a:r>
            <a:endParaRPr lang="en-US"/>
          </a:p>
        </p:txBody>
      </p:sp>
      <p:sp>
        <p:nvSpPr>
          <p:cNvPr id="5" name="Rectangle: Rounded Corners 4">
            <a:extLst>
              <a:ext uri="{FF2B5EF4-FFF2-40B4-BE49-F238E27FC236}">
                <a16:creationId xmlns:a16="http://schemas.microsoft.com/office/drawing/2014/main" id="{2337EE51-AEE6-8739-6431-B3968B0E22E1}"/>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Pathologist</a:t>
            </a:r>
            <a:endParaRPr lang="en-US" err="1"/>
          </a:p>
        </p:txBody>
      </p:sp>
      <p:pic>
        <p:nvPicPr>
          <p:cNvPr id="4" name="Picture 3">
            <a:extLst>
              <a:ext uri="{FF2B5EF4-FFF2-40B4-BE49-F238E27FC236}">
                <a16:creationId xmlns:a16="http://schemas.microsoft.com/office/drawing/2014/main" id="{793633A2-0211-3B1E-5EED-5CD8B0F72CD8}"/>
              </a:ext>
            </a:extLst>
          </p:cNvPr>
          <p:cNvPicPr>
            <a:picLocks noChangeAspect="1"/>
          </p:cNvPicPr>
          <p:nvPr/>
        </p:nvPicPr>
        <p:blipFill>
          <a:blip r:embed="rId4"/>
          <a:stretch>
            <a:fillRect/>
          </a:stretch>
        </p:blipFill>
        <p:spPr>
          <a:xfrm>
            <a:off x="3606745" y="1444569"/>
            <a:ext cx="2140060" cy="2159111"/>
          </a:xfrm>
          <a:prstGeom prst="rect">
            <a:avLst/>
          </a:prstGeom>
        </p:spPr>
      </p:pic>
      <p:pic>
        <p:nvPicPr>
          <p:cNvPr id="7" name="Picture 6">
            <a:extLst>
              <a:ext uri="{FF2B5EF4-FFF2-40B4-BE49-F238E27FC236}">
                <a16:creationId xmlns:a16="http://schemas.microsoft.com/office/drawing/2014/main" id="{F9ADE4C1-510C-4265-C42B-827FCD36D2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7283" y="1275989"/>
            <a:ext cx="4040907" cy="3209564"/>
          </a:xfrm>
          <a:prstGeom prst="rect">
            <a:avLst/>
          </a:prstGeom>
        </p:spPr>
      </p:pic>
      <p:sp>
        <p:nvSpPr>
          <p:cNvPr id="2" name="Rectangle 1">
            <a:hlinkClick r:id="rId6" action="ppaction://hlinksldjump"/>
            <a:extLst>
              <a:ext uri="{FF2B5EF4-FFF2-40B4-BE49-F238E27FC236}">
                <a16:creationId xmlns:a16="http://schemas.microsoft.com/office/drawing/2014/main" id="{F18B7FC5-3819-B574-C2C5-475C33471963}"/>
              </a:ext>
            </a:extLst>
          </p:cNvPr>
          <p:cNvSpPr/>
          <p:nvPr/>
        </p:nvSpPr>
        <p:spPr>
          <a:xfrm>
            <a:off x="0" y="0"/>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8361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89BB38EA-0494-3882-0B4A-20D364C1729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C4ADA5A-8EB8-5A8F-48E7-531228380C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3" name="Rectangle: Rounded Corners 2">
            <a:extLst>
              <a:ext uri="{FF2B5EF4-FFF2-40B4-BE49-F238E27FC236}">
                <a16:creationId xmlns:a16="http://schemas.microsoft.com/office/drawing/2014/main" id="{51476BAD-817E-E284-A9E8-1024A2EAD663}"/>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ea typeface="+mn-lt"/>
                <a:cs typeface="+mn-lt"/>
              </a:rPr>
              <a:t>During the endoscopy, we saw a friable, </a:t>
            </a:r>
            <a:r>
              <a:rPr lang="en-CA" b="1">
                <a:ea typeface="+mn-lt"/>
                <a:cs typeface="+mn-lt"/>
              </a:rPr>
              <a:t>fungating mass</a:t>
            </a:r>
            <a:r>
              <a:rPr lang="en-CA">
                <a:ea typeface="+mn-lt"/>
                <a:cs typeface="+mn-lt"/>
              </a:rPr>
              <a:t>, which means it has broken from the esophagus’ lining and become an obstructive mass, approximately 28 cm from the incisors.</a:t>
            </a:r>
            <a:endParaRPr lang="en-US">
              <a:ea typeface="+mn-lt"/>
              <a:cs typeface="+mn-lt"/>
            </a:endParaRPr>
          </a:p>
        </p:txBody>
      </p:sp>
      <p:sp>
        <p:nvSpPr>
          <p:cNvPr id="6" name="Rectangle: Rounded Corners 5">
            <a:extLst>
              <a:ext uri="{FF2B5EF4-FFF2-40B4-BE49-F238E27FC236}">
                <a16:creationId xmlns:a16="http://schemas.microsoft.com/office/drawing/2014/main" id="{A198D064-7C7C-86EE-6BCF-56CCA462F47C}"/>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2" name="Rectangle 1">
            <a:hlinkClick r:id="rId5" action="ppaction://hlinksldjump"/>
            <a:extLst>
              <a:ext uri="{FF2B5EF4-FFF2-40B4-BE49-F238E27FC236}">
                <a16:creationId xmlns:a16="http://schemas.microsoft.com/office/drawing/2014/main" id="{4D5988D9-72B1-B72F-BAEB-769A15DD9802}"/>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0917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oom with beds and a window&#10;&#10;AI-generated content may be incorrect.">
            <a:extLst>
              <a:ext uri="{FF2B5EF4-FFF2-40B4-BE49-F238E27FC236}">
                <a16:creationId xmlns:a16="http://schemas.microsoft.com/office/drawing/2014/main" id="{362887B8-8D6C-8BCB-C862-E2D5A4B3EC41}"/>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6" name="Rounded Rectangle 5">
            <a:extLst>
              <a:ext uri="{FF2B5EF4-FFF2-40B4-BE49-F238E27FC236}">
                <a16:creationId xmlns:a16="http://schemas.microsoft.com/office/drawing/2014/main" id="{91C06DE2-A199-E7C5-119E-52378B240D6F}"/>
              </a:ext>
            </a:extLst>
          </p:cNvPr>
          <p:cNvSpPr/>
          <p:nvPr/>
        </p:nvSpPr>
        <p:spPr>
          <a:xfrm>
            <a:off x="1586212" y="547908"/>
            <a:ext cx="4424278" cy="2783843"/>
          </a:xfrm>
          <a:prstGeom prst="roundRect">
            <a:avLst/>
          </a:prstGeom>
          <a:solidFill>
            <a:schemeClr val="tx1">
              <a:alpha val="2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hlinkClick r:id="rId4" action="ppaction://hlinksldjump"/>
            <a:extLst>
              <a:ext uri="{FF2B5EF4-FFF2-40B4-BE49-F238E27FC236}">
                <a16:creationId xmlns:a16="http://schemas.microsoft.com/office/drawing/2014/main" id="{C29C1C9B-2EEA-CCBC-D180-196C16C3590C}"/>
              </a:ext>
            </a:extLst>
          </p:cNvPr>
          <p:cNvPicPr>
            <a:picLocks noChangeAspect="1"/>
          </p:cNvPicPr>
          <p:nvPr/>
        </p:nvPicPr>
        <p:blipFill>
          <a:blip r:embed="rId5">
            <a:extLst>
              <a:ext uri="{28A0092B-C50C-407E-A947-70E740481C1C}">
                <a14:useLocalDpi xmlns:a14="http://schemas.microsoft.com/office/drawing/2010/main" val="0"/>
              </a:ext>
            </a:extLst>
          </a:blip>
          <a:srcRect l="33905" t="3644" r="34435" b="78400"/>
          <a:stretch>
            <a:fillRect/>
          </a:stretch>
        </p:blipFill>
        <p:spPr>
          <a:xfrm>
            <a:off x="3922419" y="1644154"/>
            <a:ext cx="743067" cy="732123"/>
          </a:xfrm>
          <a:prstGeom prst="rect">
            <a:avLst/>
          </a:prstGeom>
        </p:spPr>
      </p:pic>
      <p:pic>
        <p:nvPicPr>
          <p:cNvPr id="39" name="Picture 38">
            <a:hlinkClick r:id="rId6" action="ppaction://hlinksldjump"/>
            <a:extLst>
              <a:ext uri="{FF2B5EF4-FFF2-40B4-BE49-F238E27FC236}">
                <a16:creationId xmlns:a16="http://schemas.microsoft.com/office/drawing/2014/main" id="{79E7959B-9DD3-06C2-4DAA-7493378BA5EA}"/>
              </a:ext>
            </a:extLst>
          </p:cNvPr>
          <p:cNvPicPr>
            <a:picLocks noChangeAspect="1"/>
          </p:cNvPicPr>
          <p:nvPr/>
        </p:nvPicPr>
        <p:blipFill>
          <a:blip r:embed="rId7">
            <a:extLst>
              <a:ext uri="{28A0092B-C50C-407E-A947-70E740481C1C}">
                <a14:useLocalDpi xmlns:a14="http://schemas.microsoft.com/office/drawing/2010/main" val="0"/>
              </a:ext>
            </a:extLst>
          </a:blip>
          <a:srcRect l="8179" t="4593" r="85331" b="79098"/>
          <a:stretch>
            <a:fillRect/>
          </a:stretch>
        </p:blipFill>
        <p:spPr>
          <a:xfrm>
            <a:off x="4783149" y="1579711"/>
            <a:ext cx="735386" cy="783985"/>
          </a:xfrm>
          <a:prstGeom prst="rect">
            <a:avLst/>
          </a:prstGeom>
        </p:spPr>
      </p:pic>
      <p:pic>
        <p:nvPicPr>
          <p:cNvPr id="40" name="Picture 39">
            <a:hlinkClick r:id="rId8" action="ppaction://hlinksldjump"/>
            <a:extLst>
              <a:ext uri="{FF2B5EF4-FFF2-40B4-BE49-F238E27FC236}">
                <a16:creationId xmlns:a16="http://schemas.microsoft.com/office/drawing/2014/main" id="{488FE2A1-CD45-EDD7-207C-D88E64678D69}"/>
              </a:ext>
            </a:extLst>
          </p:cNvPr>
          <p:cNvPicPr>
            <a:picLocks noChangeAspect="1"/>
          </p:cNvPicPr>
          <p:nvPr/>
        </p:nvPicPr>
        <p:blipFill>
          <a:blip r:embed="rId9">
            <a:extLst>
              <a:ext uri="{28A0092B-C50C-407E-A947-70E740481C1C}">
                <a14:useLocalDpi xmlns:a14="http://schemas.microsoft.com/office/drawing/2010/main" val="0"/>
              </a:ext>
            </a:extLst>
          </a:blip>
          <a:srcRect l="7607" t="4785" r="84672" b="78590"/>
          <a:stretch>
            <a:fillRect/>
          </a:stretch>
        </p:blipFill>
        <p:spPr>
          <a:xfrm>
            <a:off x="1998560" y="2459980"/>
            <a:ext cx="809863" cy="739867"/>
          </a:xfrm>
          <a:prstGeom prst="rect">
            <a:avLst/>
          </a:prstGeom>
        </p:spPr>
      </p:pic>
      <p:pic>
        <p:nvPicPr>
          <p:cNvPr id="4" name="Picture 3">
            <a:extLst>
              <a:ext uri="{FF2B5EF4-FFF2-40B4-BE49-F238E27FC236}">
                <a16:creationId xmlns:a16="http://schemas.microsoft.com/office/drawing/2014/main" id="{935162F3-5596-B2D3-6820-3D66D34ECE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14599" y="326428"/>
            <a:ext cx="2691189" cy="4337365"/>
          </a:xfrm>
          <a:prstGeom prst="rect">
            <a:avLst/>
          </a:prstGeom>
        </p:spPr>
      </p:pic>
      <p:pic>
        <p:nvPicPr>
          <p:cNvPr id="41" name="Picture 40">
            <a:hlinkClick r:id="rId11" action="ppaction://hlinksldjump"/>
            <a:extLst>
              <a:ext uri="{FF2B5EF4-FFF2-40B4-BE49-F238E27FC236}">
                <a16:creationId xmlns:a16="http://schemas.microsoft.com/office/drawing/2014/main" id="{85C1317C-CB48-2212-5EA5-0EB828F2DBC9}"/>
              </a:ext>
            </a:extLst>
          </p:cNvPr>
          <p:cNvPicPr>
            <a:picLocks noChangeAspect="1"/>
          </p:cNvPicPr>
          <p:nvPr/>
        </p:nvPicPr>
        <p:blipFill>
          <a:blip r:embed="rId12">
            <a:extLst>
              <a:ext uri="{28A0092B-C50C-407E-A947-70E740481C1C}">
                <a14:useLocalDpi xmlns:a14="http://schemas.microsoft.com/office/drawing/2010/main" val="0"/>
              </a:ext>
            </a:extLst>
          </a:blip>
          <a:srcRect l="9127" t="4803" r="85263" b="78358"/>
          <a:stretch>
            <a:fillRect/>
          </a:stretch>
        </p:blipFill>
        <p:spPr>
          <a:xfrm>
            <a:off x="3047102" y="2442598"/>
            <a:ext cx="601884" cy="766327"/>
          </a:xfrm>
          <a:prstGeom prst="rect">
            <a:avLst/>
          </a:prstGeom>
        </p:spPr>
      </p:pic>
      <p:pic>
        <p:nvPicPr>
          <p:cNvPr id="42" name="Picture 41">
            <a:hlinkClick r:id="rId13" action="ppaction://hlinksldjump"/>
            <a:extLst>
              <a:ext uri="{FF2B5EF4-FFF2-40B4-BE49-F238E27FC236}">
                <a16:creationId xmlns:a16="http://schemas.microsoft.com/office/drawing/2014/main" id="{91FAC9E8-DC1C-E93D-D186-FFF2418BC93B}"/>
              </a:ext>
            </a:extLst>
          </p:cNvPr>
          <p:cNvPicPr>
            <a:picLocks noChangeAspect="1"/>
          </p:cNvPicPr>
          <p:nvPr/>
        </p:nvPicPr>
        <p:blipFill>
          <a:blip r:embed="rId14">
            <a:extLst>
              <a:ext uri="{28A0092B-C50C-407E-A947-70E740481C1C}">
                <a14:useLocalDpi xmlns:a14="http://schemas.microsoft.com/office/drawing/2010/main" val="0"/>
              </a:ext>
            </a:extLst>
          </a:blip>
          <a:srcRect l="4939" t="7650" r="84347" b="74254"/>
          <a:stretch>
            <a:fillRect/>
          </a:stretch>
        </p:blipFill>
        <p:spPr>
          <a:xfrm>
            <a:off x="3798351" y="2362959"/>
            <a:ext cx="889401" cy="819420"/>
          </a:xfrm>
          <a:prstGeom prst="rect">
            <a:avLst/>
          </a:prstGeom>
        </p:spPr>
      </p:pic>
      <p:pic>
        <p:nvPicPr>
          <p:cNvPr id="44" name="Picture 43" descr="A cartoon of a person holding a bottle&#10;&#10;AI-generated content may be incorrect.">
            <a:hlinkClick r:id="rId15" action="ppaction://hlinksldjump"/>
            <a:extLst>
              <a:ext uri="{FF2B5EF4-FFF2-40B4-BE49-F238E27FC236}">
                <a16:creationId xmlns:a16="http://schemas.microsoft.com/office/drawing/2014/main" id="{28FF7C74-4AB9-935A-8CAB-5E38B9336B7C}"/>
              </a:ext>
            </a:extLst>
          </p:cNvPr>
          <p:cNvPicPr>
            <a:picLocks noChangeAspect="1"/>
          </p:cNvPicPr>
          <p:nvPr/>
        </p:nvPicPr>
        <p:blipFill>
          <a:blip r:embed="rId16"/>
          <a:srcRect l="31062" t="4191" r="28507" b="74886"/>
          <a:stretch>
            <a:fillRect/>
          </a:stretch>
        </p:blipFill>
        <p:spPr>
          <a:xfrm>
            <a:off x="2371427" y="646646"/>
            <a:ext cx="781520" cy="850439"/>
          </a:xfrm>
          <a:prstGeom prst="rect">
            <a:avLst/>
          </a:prstGeom>
        </p:spPr>
      </p:pic>
      <p:pic>
        <p:nvPicPr>
          <p:cNvPr id="45" name="Picture 44">
            <a:hlinkClick r:id="rId17" action="ppaction://hlinksldjump"/>
            <a:extLst>
              <a:ext uri="{FF2B5EF4-FFF2-40B4-BE49-F238E27FC236}">
                <a16:creationId xmlns:a16="http://schemas.microsoft.com/office/drawing/2014/main" id="{AEA858B0-0B25-48EF-5AC1-DA4F866EE292}"/>
              </a:ext>
            </a:extLst>
          </p:cNvPr>
          <p:cNvPicPr>
            <a:picLocks noChangeAspect="1"/>
          </p:cNvPicPr>
          <p:nvPr/>
        </p:nvPicPr>
        <p:blipFill>
          <a:blip r:embed="rId18">
            <a:extLst>
              <a:ext uri="{28A0092B-C50C-407E-A947-70E740481C1C}">
                <a14:useLocalDpi xmlns:a14="http://schemas.microsoft.com/office/drawing/2010/main" val="0"/>
              </a:ext>
            </a:extLst>
          </a:blip>
          <a:srcRect l="25752" r="18245" b="80701"/>
          <a:stretch>
            <a:fillRect/>
          </a:stretch>
        </p:blipFill>
        <p:spPr>
          <a:xfrm>
            <a:off x="3513436" y="714955"/>
            <a:ext cx="680469" cy="774075"/>
          </a:xfrm>
          <a:prstGeom prst="rect">
            <a:avLst/>
          </a:prstGeom>
        </p:spPr>
      </p:pic>
      <p:pic>
        <p:nvPicPr>
          <p:cNvPr id="47" name="Picture 46" descr="A cartoon of a nurse&#10;&#10;AI-generated content may be incorrect.">
            <a:hlinkClick r:id="rId19" action="ppaction://hlinksldjump"/>
            <a:extLst>
              <a:ext uri="{FF2B5EF4-FFF2-40B4-BE49-F238E27FC236}">
                <a16:creationId xmlns:a16="http://schemas.microsoft.com/office/drawing/2014/main" id="{B63B1968-1D09-B858-1FFA-3751AD298F23}"/>
              </a:ext>
            </a:extLst>
          </p:cNvPr>
          <p:cNvPicPr>
            <a:picLocks noChangeAspect="1"/>
          </p:cNvPicPr>
          <p:nvPr/>
        </p:nvPicPr>
        <p:blipFill>
          <a:blip r:embed="rId20"/>
          <a:srcRect l="10627" r="35694" b="72356"/>
          <a:stretch>
            <a:fillRect/>
          </a:stretch>
        </p:blipFill>
        <p:spPr>
          <a:xfrm>
            <a:off x="1998560" y="1622902"/>
            <a:ext cx="867676" cy="774628"/>
          </a:xfrm>
          <a:prstGeom prst="rect">
            <a:avLst/>
          </a:prstGeom>
        </p:spPr>
      </p:pic>
      <p:pic>
        <p:nvPicPr>
          <p:cNvPr id="48" name="Picture 47">
            <a:hlinkClick r:id="rId21" action="ppaction://hlinksldjump"/>
            <a:extLst>
              <a:ext uri="{FF2B5EF4-FFF2-40B4-BE49-F238E27FC236}">
                <a16:creationId xmlns:a16="http://schemas.microsoft.com/office/drawing/2014/main" id="{7B21D724-59A2-9220-AFDE-352B61C20476}"/>
              </a:ext>
            </a:extLst>
          </p:cNvPr>
          <p:cNvPicPr>
            <a:picLocks noChangeAspect="1"/>
          </p:cNvPicPr>
          <p:nvPr/>
        </p:nvPicPr>
        <p:blipFill>
          <a:blip r:embed="rId22">
            <a:extLst>
              <a:ext uri="{28A0092B-C50C-407E-A947-70E740481C1C}">
                <a14:useLocalDpi xmlns:a14="http://schemas.microsoft.com/office/drawing/2010/main" val="0"/>
              </a:ext>
            </a:extLst>
          </a:blip>
          <a:srcRect l="13812" r="19661" b="76681"/>
          <a:stretch>
            <a:fillRect/>
          </a:stretch>
        </p:blipFill>
        <p:spPr>
          <a:xfrm flipH="1">
            <a:off x="2984984" y="1609362"/>
            <a:ext cx="813367" cy="788168"/>
          </a:xfrm>
          <a:prstGeom prst="rect">
            <a:avLst/>
          </a:prstGeom>
        </p:spPr>
      </p:pic>
      <p:sp>
        <p:nvSpPr>
          <p:cNvPr id="5" name="Rectangle: Rounded Corners 4">
            <a:extLst>
              <a:ext uri="{FF2B5EF4-FFF2-40B4-BE49-F238E27FC236}">
                <a16:creationId xmlns:a16="http://schemas.microsoft.com/office/drawing/2014/main" id="{7FE1174B-B44D-57F9-A1D1-4119E0F164A4}"/>
              </a:ext>
            </a:extLst>
          </p:cNvPr>
          <p:cNvSpPr/>
          <p:nvPr/>
        </p:nvSpPr>
        <p:spPr>
          <a:xfrm>
            <a:off x="833283" y="4091436"/>
            <a:ext cx="10523754" cy="2476630"/>
          </a:xfrm>
          <a:prstGeom prst="roundRect">
            <a:avLst/>
          </a:prstGeom>
          <a:solidFill>
            <a:srgbClr val="FFFFCC"/>
          </a:solidFill>
          <a:ln w="57150">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TextBox 8">
            <a:extLst>
              <a:ext uri="{FF2B5EF4-FFF2-40B4-BE49-F238E27FC236}">
                <a16:creationId xmlns:a16="http://schemas.microsoft.com/office/drawing/2014/main" id="{861B5163-26DA-A366-7A61-B394CC2246DA}"/>
              </a:ext>
            </a:extLst>
          </p:cNvPr>
          <p:cNvSpPr txBox="1"/>
          <p:nvPr/>
        </p:nvSpPr>
        <p:spPr>
          <a:xfrm>
            <a:off x="833167" y="4268392"/>
            <a:ext cx="1949884" cy="461665"/>
          </a:xfrm>
          <a:prstGeom prst="rect">
            <a:avLst/>
          </a:prstGeom>
          <a:noFill/>
          <a:effectLst/>
        </p:spPr>
        <p:txBody>
          <a:bodyPr wrap="square" lIns="91440" tIns="45720" rIns="91440" bIns="45720" anchor="t">
            <a:spAutoFit/>
          </a:bodyPr>
          <a:lstStyle/>
          <a:p>
            <a:pPr algn="ctr"/>
            <a:r>
              <a:rPr lang="en-CA" sz="2400" b="1"/>
              <a:t>Nurse</a:t>
            </a:r>
            <a:endParaRPr lang="en-US" sz="2400" b="1"/>
          </a:p>
        </p:txBody>
      </p:sp>
      <p:sp>
        <p:nvSpPr>
          <p:cNvPr id="12" name="TextBox 11">
            <a:extLst>
              <a:ext uri="{FF2B5EF4-FFF2-40B4-BE49-F238E27FC236}">
                <a16:creationId xmlns:a16="http://schemas.microsoft.com/office/drawing/2014/main" id="{152431F8-11F6-1296-06E9-2A579482DBBD}"/>
              </a:ext>
            </a:extLst>
          </p:cNvPr>
          <p:cNvSpPr txBox="1"/>
          <p:nvPr/>
        </p:nvSpPr>
        <p:spPr>
          <a:xfrm>
            <a:off x="833167" y="4728881"/>
            <a:ext cx="10529236" cy="830997"/>
          </a:xfrm>
          <a:prstGeom prst="rect">
            <a:avLst/>
          </a:prstGeom>
          <a:noFill/>
          <a:effectLst/>
        </p:spPr>
        <p:txBody>
          <a:bodyPr wrap="square" lIns="91440" tIns="45720" rIns="91440" bIns="45720" anchor="t">
            <a:spAutoFit/>
          </a:bodyPr>
          <a:lstStyle/>
          <a:p>
            <a:pPr lvl="1"/>
            <a:r>
              <a:rPr lang="en-CA" sz="2400"/>
              <a:t>Good morning, Doctor! We have many patients in the waiting room today. Please pick who you want to see!</a:t>
            </a:r>
            <a:endParaRPr lang="en-US" sz="2400"/>
          </a:p>
        </p:txBody>
      </p:sp>
      <p:pic>
        <p:nvPicPr>
          <p:cNvPr id="49" name="Picture 48">
            <a:hlinkClick r:id="rId23" action="ppaction://hlinksldjump"/>
            <a:extLst>
              <a:ext uri="{FF2B5EF4-FFF2-40B4-BE49-F238E27FC236}">
                <a16:creationId xmlns:a16="http://schemas.microsoft.com/office/drawing/2014/main" id="{EE962957-ACFA-E622-A818-8BFD1D225465}"/>
              </a:ext>
            </a:extLst>
          </p:cNvPr>
          <p:cNvPicPr>
            <a:picLocks noChangeAspect="1"/>
          </p:cNvPicPr>
          <p:nvPr/>
        </p:nvPicPr>
        <p:blipFill>
          <a:blip r:embed="rId24">
            <a:extLst>
              <a:ext uri="{28A0092B-C50C-407E-A947-70E740481C1C}">
                <a14:useLocalDpi xmlns:a14="http://schemas.microsoft.com/office/drawing/2010/main" val="0"/>
              </a:ext>
            </a:extLst>
          </a:blip>
          <a:srcRect l="10733" t="5490" r="80128" b="72385"/>
          <a:stretch>
            <a:fillRect/>
          </a:stretch>
        </p:blipFill>
        <p:spPr>
          <a:xfrm>
            <a:off x="4554394" y="658473"/>
            <a:ext cx="735387" cy="826783"/>
          </a:xfrm>
          <a:prstGeom prst="rect">
            <a:avLst/>
          </a:prstGeom>
        </p:spPr>
      </p:pic>
      <p:pic>
        <p:nvPicPr>
          <p:cNvPr id="3" name="Picture 2">
            <a:hlinkClick r:id="rId25" action="ppaction://hlinksldjump"/>
            <a:extLst>
              <a:ext uri="{FF2B5EF4-FFF2-40B4-BE49-F238E27FC236}">
                <a16:creationId xmlns:a16="http://schemas.microsoft.com/office/drawing/2014/main" id="{6CE8BC71-7A0F-D60E-35AF-8F5F7F351665}"/>
              </a:ext>
            </a:extLst>
          </p:cNvPr>
          <p:cNvPicPr>
            <a:picLocks noChangeAspect="1"/>
          </p:cNvPicPr>
          <p:nvPr/>
        </p:nvPicPr>
        <p:blipFill>
          <a:blip r:embed="rId26">
            <a:extLst>
              <a:ext uri="{28A0092B-C50C-407E-A947-70E740481C1C}">
                <a14:useLocalDpi xmlns:a14="http://schemas.microsoft.com/office/drawing/2010/main" val="0"/>
              </a:ext>
            </a:extLst>
          </a:blip>
          <a:srcRect l="8932" t="4057" r="84811" b="77340"/>
          <a:stretch>
            <a:fillRect/>
          </a:stretch>
        </p:blipFill>
        <p:spPr>
          <a:xfrm>
            <a:off x="4826865" y="2330289"/>
            <a:ext cx="674254" cy="850440"/>
          </a:xfrm>
          <a:prstGeom prst="rect">
            <a:avLst/>
          </a:prstGeom>
        </p:spPr>
      </p:pic>
      <p:sp>
        <p:nvSpPr>
          <p:cNvPr id="10" name="TextBox 9">
            <a:extLst>
              <a:ext uri="{FF2B5EF4-FFF2-40B4-BE49-F238E27FC236}">
                <a16:creationId xmlns:a16="http://schemas.microsoft.com/office/drawing/2014/main" id="{C0C06C4F-BD3A-D3F7-BE7A-77116EF159E1}"/>
              </a:ext>
            </a:extLst>
          </p:cNvPr>
          <p:cNvSpPr txBox="1"/>
          <p:nvPr/>
        </p:nvSpPr>
        <p:spPr>
          <a:xfrm>
            <a:off x="2144487" y="3399383"/>
            <a:ext cx="3307727" cy="369332"/>
          </a:xfrm>
          <a:prstGeom prst="rect">
            <a:avLst/>
          </a:prstGeom>
          <a:noFill/>
        </p:spPr>
        <p:txBody>
          <a:bodyPr wrap="square">
            <a:spAutoFit/>
          </a:bodyPr>
          <a:lstStyle/>
          <a:p>
            <a:r>
              <a:rPr lang="en-CA" sz="1800" dirty="0"/>
              <a:t>(Click on a patient to see them)</a:t>
            </a:r>
            <a:endParaRPr lang="en-US" dirty="0"/>
          </a:p>
        </p:txBody>
      </p:sp>
    </p:spTree>
    <p:extLst>
      <p:ext uri="{BB962C8B-B14F-4D97-AF65-F5344CB8AC3E}">
        <p14:creationId xmlns:p14="http://schemas.microsoft.com/office/powerpoint/2010/main" val="3886448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3B422C35-7EA3-2843-14C8-4FB3CCBB23A7}"/>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3A669C5-7661-E33E-CC2F-68E636F32FFC}"/>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A06B9ED0-CA83-61B3-E446-4AC14EFC48F9}"/>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With both symptoms and tests, James has:</a:t>
            </a:r>
          </a:p>
        </p:txBody>
      </p:sp>
      <p:sp>
        <p:nvSpPr>
          <p:cNvPr id="9" name="TextBox 8">
            <a:extLst>
              <a:ext uri="{FF2B5EF4-FFF2-40B4-BE49-F238E27FC236}">
                <a16:creationId xmlns:a16="http://schemas.microsoft.com/office/drawing/2014/main" id="{89AB5788-990D-6C3E-2610-428CA05B512C}"/>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Barrett's Esophagus</a:t>
            </a:r>
            <a:endParaRPr lang="en-US"/>
          </a:p>
        </p:txBody>
      </p:sp>
      <p:sp>
        <p:nvSpPr>
          <p:cNvPr id="11" name="TextBox 10">
            <a:extLst>
              <a:ext uri="{FF2B5EF4-FFF2-40B4-BE49-F238E27FC236}">
                <a16:creationId xmlns:a16="http://schemas.microsoft.com/office/drawing/2014/main" id="{E79F065C-8F96-8D64-368A-B3A5BE8F1B03}"/>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Peptic Ulcer Disease</a:t>
            </a:r>
            <a:endParaRPr lang="en-US"/>
          </a:p>
        </p:txBody>
      </p:sp>
      <p:sp>
        <p:nvSpPr>
          <p:cNvPr id="13" name="TextBox 12">
            <a:extLst>
              <a:ext uri="{FF2B5EF4-FFF2-40B4-BE49-F238E27FC236}">
                <a16:creationId xmlns:a16="http://schemas.microsoft.com/office/drawing/2014/main" id="{3F83CFB1-5132-E6FC-4333-43F4D21B7927}"/>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Esophageal Squamous Cell Carcinoma</a:t>
            </a:r>
            <a:endParaRPr lang="en-US"/>
          </a:p>
        </p:txBody>
      </p:sp>
      <p:sp>
        <p:nvSpPr>
          <p:cNvPr id="16" name="TextBox 15">
            <a:extLst>
              <a:ext uri="{FF2B5EF4-FFF2-40B4-BE49-F238E27FC236}">
                <a16:creationId xmlns:a16="http://schemas.microsoft.com/office/drawing/2014/main" id="{00E107F4-D02E-CFC4-7A6D-366D91F7916A}"/>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Back to Diagnostic Tests</a:t>
            </a:r>
            <a:endParaRPr lang="en-US"/>
          </a:p>
        </p:txBody>
      </p:sp>
      <p:sp>
        <p:nvSpPr>
          <p:cNvPr id="2" name="Rectangle: Rounded Corners 1">
            <a:extLst>
              <a:ext uri="{FF2B5EF4-FFF2-40B4-BE49-F238E27FC236}">
                <a16:creationId xmlns:a16="http://schemas.microsoft.com/office/drawing/2014/main" id="{D56163FB-608A-3CBB-D0E5-CD35008D6B6B}"/>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4287597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F51C2FD-B606-F3FA-74DE-58E4DFDC0C2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770A87A-9B57-C7AB-4319-26F463816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4890446E-9866-CBF1-81CA-02B8E16260C9}"/>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B231344B-B9B9-CBA1-8DF3-6E46C56611A2}"/>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Barrett’s Esophagus is </a:t>
            </a:r>
            <a:r>
              <a:rPr lang="en-US" sz="2400">
                <a:solidFill>
                  <a:srgbClr val="FF0000"/>
                </a:solidFill>
              </a:rPr>
              <a:t>INCORRECT</a:t>
            </a:r>
          </a:p>
        </p:txBody>
      </p:sp>
      <p:sp>
        <p:nvSpPr>
          <p:cNvPr id="6" name="Rectangle: Rounded Corners 5">
            <a:extLst>
              <a:ext uri="{FF2B5EF4-FFF2-40B4-BE49-F238E27FC236}">
                <a16:creationId xmlns:a16="http://schemas.microsoft.com/office/drawing/2014/main" id="{350DA73F-5CC6-8B31-736C-7FDB22135103}"/>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7CC67CC0-84C0-5DE8-D9B3-30B165B87132}"/>
              </a:ext>
            </a:extLst>
          </p:cNvPr>
          <p:cNvSpPr txBox="1"/>
          <p:nvPr/>
        </p:nvSpPr>
        <p:spPr>
          <a:xfrm>
            <a:off x="780142" y="4834093"/>
            <a:ext cx="1018872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Although James has a lot of the risk factors for Barrett’s Esophagus, the findings in his symptoms and diagnostic tests are very different. Also, he is missing the main symptom of </a:t>
            </a:r>
            <a:r>
              <a:rPr lang="en-US" b="1"/>
              <a:t>chronic gastroesophageal reflux disease</a:t>
            </a:r>
            <a:r>
              <a:rPr lang="en-US"/>
              <a:t>, a disease where stomach acids returns up the esophagus, which is indicative of Barrett’s Esophagus.</a:t>
            </a:r>
            <a:r>
              <a:rPr lang="en-US" baseline="30000"/>
              <a:t>1</a:t>
            </a:r>
            <a:endParaRPr lang="en-US"/>
          </a:p>
          <a:p>
            <a:endParaRPr lang="en-US"/>
          </a:p>
          <a:p>
            <a:r>
              <a:rPr lang="en-US" b="1"/>
              <a:t>Hint</a:t>
            </a:r>
            <a:r>
              <a:rPr lang="en-US"/>
              <a:t>: Examine all the diagnostic exams again.</a:t>
            </a:r>
          </a:p>
        </p:txBody>
      </p:sp>
      <p:sp>
        <p:nvSpPr>
          <p:cNvPr id="2" name="Rectangle 1">
            <a:hlinkClick r:id="rId5" action="ppaction://hlinksldjump"/>
            <a:extLst>
              <a:ext uri="{FF2B5EF4-FFF2-40B4-BE49-F238E27FC236}">
                <a16:creationId xmlns:a16="http://schemas.microsoft.com/office/drawing/2014/main" id="{DEBF54DD-3F46-25FC-1C1E-50F43D7AF0FC}"/>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1510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0D79F89E-0F03-7399-6A6F-9158FB62292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C136276-0A37-EB4B-1D21-B1C9139423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3ECE2703-F9B9-0A92-8359-F6C073D1705C}"/>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F6824FCE-12AB-896B-E815-C3141F58ADA4}"/>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Esophageal Squamous Cell Carcinoma is </a:t>
            </a:r>
            <a:r>
              <a:rPr lang="en-US" sz="2400">
                <a:solidFill>
                  <a:srgbClr val="00B050"/>
                </a:solidFill>
              </a:rPr>
              <a:t>CORRECT</a:t>
            </a:r>
          </a:p>
        </p:txBody>
      </p:sp>
      <p:sp>
        <p:nvSpPr>
          <p:cNvPr id="6" name="Rectangle: Rounded Corners 5">
            <a:extLst>
              <a:ext uri="{FF2B5EF4-FFF2-40B4-BE49-F238E27FC236}">
                <a16:creationId xmlns:a16="http://schemas.microsoft.com/office/drawing/2014/main" id="{602E04B4-7A3A-93B1-2991-CBED9D7F79B2}"/>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9C031FCD-B338-BAF8-CA2A-CFA36FA38321}"/>
              </a:ext>
            </a:extLst>
          </p:cNvPr>
          <p:cNvSpPr txBox="1"/>
          <p:nvPr/>
        </p:nvSpPr>
        <p:spPr>
          <a:xfrm>
            <a:off x="780142" y="4834093"/>
            <a:ext cx="101887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Firstly, James meets all the </a:t>
            </a:r>
            <a:r>
              <a:rPr lang="en-US" b="1"/>
              <a:t>risk factors </a:t>
            </a:r>
            <a:r>
              <a:rPr lang="en-US"/>
              <a:t>(male, over 50-years-old, smokes, drinks alcohol), low-fiber intake). Secondly, his main </a:t>
            </a:r>
            <a:r>
              <a:rPr lang="en-US" b="1"/>
              <a:t>symptom of dysphagia, weight loss, vomiting, and chest pain </a:t>
            </a:r>
            <a:r>
              <a:rPr lang="en-US"/>
              <a:t>align with Esophageal cancer. The diagnostic tests which found a mass, and </a:t>
            </a:r>
            <a:r>
              <a:rPr lang="en-US" b="1"/>
              <a:t>biopsy showing keratinization </a:t>
            </a:r>
            <a:r>
              <a:rPr lang="en-US"/>
              <a:t>and </a:t>
            </a:r>
            <a:r>
              <a:rPr lang="en-US" b="1"/>
              <a:t>dysplasia</a:t>
            </a:r>
            <a:r>
              <a:rPr lang="en-US"/>
              <a:t> solidify the diagnosis as Esophageal Squamous Cell Carcinoma.</a:t>
            </a:r>
            <a:r>
              <a:rPr lang="en-US" baseline="30000"/>
              <a:t>5, 6</a:t>
            </a:r>
            <a:endParaRPr lang="en-US"/>
          </a:p>
        </p:txBody>
      </p:sp>
      <p:sp>
        <p:nvSpPr>
          <p:cNvPr id="2" name="Rectangle 1">
            <a:hlinkClick r:id="rId5" action="ppaction://hlinksldjump"/>
            <a:extLst>
              <a:ext uri="{FF2B5EF4-FFF2-40B4-BE49-F238E27FC236}">
                <a16:creationId xmlns:a16="http://schemas.microsoft.com/office/drawing/2014/main" id="{3CF6C31B-499C-DDCE-8313-B95D02D28865}"/>
              </a:ext>
            </a:extLst>
          </p:cNvPr>
          <p:cNvSpPr/>
          <p:nvPr/>
        </p:nvSpPr>
        <p:spPr>
          <a:xfrm>
            <a:off x="0" y="0"/>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33303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448A5261-7AB4-4A72-2932-17B0BC1076A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0AA141C-4064-A16C-2C9C-AFB6FF0B1E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9" name="Rectangle: Rounded Corners 8">
            <a:extLst>
              <a:ext uri="{FF2B5EF4-FFF2-40B4-BE49-F238E27FC236}">
                <a16:creationId xmlns:a16="http://schemas.microsoft.com/office/drawing/2014/main" id="{EA2A1548-F324-9670-BA31-A832AFBF0225}"/>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10" name="TextBox 9">
            <a:extLst>
              <a:ext uri="{FF2B5EF4-FFF2-40B4-BE49-F238E27FC236}">
                <a16:creationId xmlns:a16="http://schemas.microsoft.com/office/drawing/2014/main" id="{03605D03-15BC-601B-2442-A7D7FCC3F928}"/>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mn-lt"/>
                <a:cs typeface="+mn-lt"/>
              </a:rPr>
              <a:t>Peptic Ulcer Disease</a:t>
            </a:r>
            <a:r>
              <a:rPr lang="en-US" sz="2400"/>
              <a:t> is </a:t>
            </a:r>
            <a:r>
              <a:rPr lang="en-US" sz="2400">
                <a:solidFill>
                  <a:srgbClr val="FF0000"/>
                </a:solidFill>
              </a:rPr>
              <a:t>INCORRECT</a:t>
            </a:r>
            <a:r>
              <a:rPr lang="en-US" sz="2400"/>
              <a:t> </a:t>
            </a:r>
          </a:p>
        </p:txBody>
      </p:sp>
      <p:sp>
        <p:nvSpPr>
          <p:cNvPr id="11" name="Rectangle: Rounded Corners 10">
            <a:extLst>
              <a:ext uri="{FF2B5EF4-FFF2-40B4-BE49-F238E27FC236}">
                <a16:creationId xmlns:a16="http://schemas.microsoft.com/office/drawing/2014/main" id="{DF10466F-16B0-FE01-F784-3B8C3C462F8D}"/>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12" name="TextBox 11">
            <a:extLst>
              <a:ext uri="{FF2B5EF4-FFF2-40B4-BE49-F238E27FC236}">
                <a16:creationId xmlns:a16="http://schemas.microsoft.com/office/drawing/2014/main" id="{A1DB671B-3226-F379-4798-C8A4C59AB700}"/>
              </a:ext>
            </a:extLst>
          </p:cNvPr>
          <p:cNvSpPr txBox="1"/>
          <p:nvPr/>
        </p:nvSpPr>
        <p:spPr>
          <a:xfrm>
            <a:off x="780142" y="4834093"/>
            <a:ext cx="1018872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Although James has some </a:t>
            </a:r>
            <a:r>
              <a:rPr lang="en-US" b="1"/>
              <a:t>overlap of risk factors </a:t>
            </a:r>
            <a:r>
              <a:rPr lang="en-US"/>
              <a:t>for Peptic (smoking, alcohol, over 50-years-old), the main presentations are heavily different. Peptic ulcers, or open sores in the stomach or small intestine lining, are the most common presentation, and can sometimes present in the lower esophagus, but James </a:t>
            </a:r>
            <a:r>
              <a:rPr lang="en-US" b="1"/>
              <a:t>did not have any stomach pain</a:t>
            </a:r>
            <a:r>
              <a:rPr lang="en-US"/>
              <a:t>, or </a:t>
            </a:r>
            <a:r>
              <a:rPr lang="en-US" b="1"/>
              <a:t>esophageal ulcers </a:t>
            </a:r>
            <a:r>
              <a:rPr lang="en-US"/>
              <a:t>as seen in Peptic Ulcer Disease.</a:t>
            </a:r>
            <a:r>
              <a:rPr lang="en-US" baseline="30000"/>
              <a:t>7</a:t>
            </a:r>
            <a:endParaRPr lang="en-US"/>
          </a:p>
          <a:p>
            <a:endParaRPr lang="en-US"/>
          </a:p>
          <a:p>
            <a:r>
              <a:rPr lang="en-US" b="1"/>
              <a:t>Hint</a:t>
            </a:r>
            <a:r>
              <a:rPr lang="en-US"/>
              <a:t>: Examine all the symptoms again.</a:t>
            </a:r>
          </a:p>
        </p:txBody>
      </p:sp>
      <p:sp>
        <p:nvSpPr>
          <p:cNvPr id="2" name="Rectangle 1">
            <a:hlinkClick r:id="rId5" action="ppaction://hlinksldjump"/>
            <a:extLst>
              <a:ext uri="{FF2B5EF4-FFF2-40B4-BE49-F238E27FC236}">
                <a16:creationId xmlns:a16="http://schemas.microsoft.com/office/drawing/2014/main" id="{5ACEF93B-B2A4-7134-5E6F-21A79F9CD2BD}"/>
              </a:ext>
            </a:extLst>
          </p:cNvPr>
          <p:cNvSpPr/>
          <p:nvPr/>
        </p:nvSpPr>
        <p:spPr>
          <a:xfrm>
            <a:off x="0" y="0"/>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39625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FF647F42-8297-86A8-849F-3D68114717E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1FF6730-C76E-8C92-DD38-92333E92CD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3" name="Rectangle: Rounded Corners 2">
            <a:extLst>
              <a:ext uri="{FF2B5EF4-FFF2-40B4-BE49-F238E27FC236}">
                <a16:creationId xmlns:a16="http://schemas.microsoft.com/office/drawing/2014/main" id="{626B4E43-638A-5266-D88B-69FC882AEF83}"/>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DEBE3858-DF06-2A25-F6DD-ACC9A9D33E75}"/>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Good job finding the correct diagnosis!</a:t>
            </a:r>
          </a:p>
        </p:txBody>
      </p:sp>
      <p:sp>
        <p:nvSpPr>
          <p:cNvPr id="9" name="TextBox 8">
            <a:extLst>
              <a:ext uri="{FF2B5EF4-FFF2-40B4-BE49-F238E27FC236}">
                <a16:creationId xmlns:a16="http://schemas.microsoft.com/office/drawing/2014/main" id="{8EF7EFCE-FD0F-706B-8BF0-2D36D4F327F9}"/>
              </a:ext>
            </a:extLst>
          </p:cNvPr>
          <p:cNvSpPr txBox="1"/>
          <p:nvPr/>
        </p:nvSpPr>
        <p:spPr>
          <a:xfrm>
            <a:off x="780142" y="4912420"/>
            <a:ext cx="1055046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Unfortunately, it is cancer. There are a few treatment options, but the prognosis is not great as we diagnosed it at an advanced stage. For starters, you may need an </a:t>
            </a:r>
            <a:r>
              <a:rPr lang="en-US" b="1"/>
              <a:t>esophagectomy</a:t>
            </a:r>
            <a:r>
              <a:rPr lang="en-US"/>
              <a:t>, which is total removal of the esophagus. Alternatively, we can look at </a:t>
            </a:r>
            <a:r>
              <a:rPr lang="en-US" b="1"/>
              <a:t>chemotherapy and radiation</a:t>
            </a:r>
            <a:r>
              <a:rPr lang="en-US"/>
              <a:t> therapy options as well. If it is so far progressed, we may have to look towards </a:t>
            </a:r>
            <a:r>
              <a:rPr lang="en-US" b="1"/>
              <a:t>palliative stenting</a:t>
            </a:r>
            <a:r>
              <a:rPr lang="en-US"/>
              <a:t>, which is a metal cage place near the mass to return your esophageal function. You should firstly consult an </a:t>
            </a:r>
            <a:r>
              <a:rPr lang="en-US" b="1"/>
              <a:t>oncologist</a:t>
            </a:r>
            <a:r>
              <a:rPr lang="en-US"/>
              <a:t>.</a:t>
            </a:r>
            <a:r>
              <a:rPr lang="en-US" baseline="30000"/>
              <a:t>8</a:t>
            </a:r>
            <a:endParaRPr lang="en-US"/>
          </a:p>
        </p:txBody>
      </p:sp>
      <p:sp>
        <p:nvSpPr>
          <p:cNvPr id="2" name="Rectangle: Rounded Corners 1">
            <a:extLst>
              <a:ext uri="{FF2B5EF4-FFF2-40B4-BE49-F238E27FC236}">
                <a16:creationId xmlns:a16="http://schemas.microsoft.com/office/drawing/2014/main" id="{31B5A326-230D-0168-35A0-5902BE3DEFAE}"/>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Tree>
    <p:extLst>
      <p:ext uri="{BB962C8B-B14F-4D97-AF65-F5344CB8AC3E}">
        <p14:creationId xmlns:p14="http://schemas.microsoft.com/office/powerpoint/2010/main" val="3296108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35DC0BE9-DA55-60DB-D2B4-63EAF2B1BB4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F295F41-5924-6C8D-EA02-C9940A3B84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1922" y="327259"/>
            <a:ext cx="1743943" cy="5756703"/>
          </a:xfrm>
          <a:prstGeom prst="rect">
            <a:avLst/>
          </a:prstGeom>
        </p:spPr>
      </p:pic>
      <p:sp>
        <p:nvSpPr>
          <p:cNvPr id="9" name="Rectangle: Rounded Corners 8">
            <a:extLst>
              <a:ext uri="{FF2B5EF4-FFF2-40B4-BE49-F238E27FC236}">
                <a16:creationId xmlns:a16="http://schemas.microsoft.com/office/drawing/2014/main" id="{462DE57E-A539-CFAE-5DD7-3109101389AF}"/>
              </a:ext>
            </a:extLst>
          </p:cNvPr>
          <p:cNvSpPr/>
          <p:nvPr/>
        </p:nvSpPr>
        <p:spPr>
          <a:xfrm>
            <a:off x="391885" y="4419598"/>
            <a:ext cx="11408229" cy="2148467"/>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Thanks Doc, I will book an appointment with the oncologist ASAP. I really wished I </a:t>
            </a:r>
            <a:r>
              <a:rPr lang="en-CA" b="1"/>
              <a:t>stopped smoking and drinking alcohol </a:t>
            </a:r>
            <a:r>
              <a:rPr lang="en-CA"/>
              <a:t>when I was younger. Who knew it would damage and eventually cause Esophagus Squamous Cell Carcinoma?</a:t>
            </a:r>
          </a:p>
        </p:txBody>
      </p:sp>
      <p:sp>
        <p:nvSpPr>
          <p:cNvPr id="11" name="Rectangle: Rounded Corners 10">
            <a:extLst>
              <a:ext uri="{FF2B5EF4-FFF2-40B4-BE49-F238E27FC236}">
                <a16:creationId xmlns:a16="http://schemas.microsoft.com/office/drawing/2014/main" id="{7F4B4D13-BEEC-20A5-6D90-70AEC94669DE}"/>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James Lee</a:t>
            </a:r>
          </a:p>
        </p:txBody>
      </p:sp>
      <p:sp>
        <p:nvSpPr>
          <p:cNvPr id="2" name="Rectangle 1">
            <a:hlinkClick r:id="rId5" action="ppaction://hlinksldjump"/>
            <a:extLst>
              <a:ext uri="{FF2B5EF4-FFF2-40B4-BE49-F238E27FC236}">
                <a16:creationId xmlns:a16="http://schemas.microsoft.com/office/drawing/2014/main" id="{253480B3-79BA-4D36-956A-33EBC0201CD5}"/>
              </a:ext>
            </a:extLst>
          </p:cNvPr>
          <p:cNvSpPr/>
          <p:nvPr/>
        </p:nvSpPr>
        <p:spPr>
          <a:xfrm>
            <a:off x="0" y="-58006"/>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472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7F579550-C6CE-8DD5-F6EE-E1461E7C5F1D}"/>
            </a:ext>
          </a:extLst>
        </p:cNvPr>
        <p:cNvGrpSpPr/>
        <p:nvPr/>
      </p:nvGrpSpPr>
      <p:grpSpPr>
        <a:xfrm>
          <a:off x="0" y="0"/>
          <a:ext cx="0" cy="0"/>
          <a:chOff x="0" y="0"/>
          <a:chExt cx="0" cy="0"/>
        </a:xfrm>
      </p:grpSpPr>
      <p:pic>
        <p:nvPicPr>
          <p:cNvPr id="4" name="Picture 3" descr="A cartoon of a nurse&#10;&#10;AI-generated content may be incorrect.">
            <a:extLst>
              <a:ext uri="{FF2B5EF4-FFF2-40B4-BE49-F238E27FC236}">
                <a16:creationId xmlns:a16="http://schemas.microsoft.com/office/drawing/2014/main" id="{BCD836C1-F524-E226-AB9F-1B8E87E10454}"/>
              </a:ext>
            </a:extLst>
          </p:cNvPr>
          <p:cNvPicPr>
            <a:picLocks noChangeAspect="1"/>
          </p:cNvPicPr>
          <p:nvPr/>
        </p:nvPicPr>
        <p:blipFill>
          <a:blip r:embed="rId4"/>
          <a:srcRect r="27617"/>
          <a:stretch>
            <a:fillRect/>
          </a:stretch>
        </p:blipFill>
        <p:spPr>
          <a:xfrm>
            <a:off x="7636124" y="256726"/>
            <a:ext cx="2095919" cy="5019675"/>
          </a:xfrm>
          <a:prstGeom prst="rect">
            <a:avLst/>
          </a:prstGeom>
        </p:spPr>
      </p:pic>
      <p:sp>
        <p:nvSpPr>
          <p:cNvPr id="5" name="Rectangle: Rounded Corners 4">
            <a:extLst>
              <a:ext uri="{FF2B5EF4-FFF2-40B4-BE49-F238E27FC236}">
                <a16:creationId xmlns:a16="http://schemas.microsoft.com/office/drawing/2014/main" id="{040E839A-7D1F-058D-32DD-9AC562C74B21}"/>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Content Placeholder 2">
            <a:extLst>
              <a:ext uri="{FF2B5EF4-FFF2-40B4-BE49-F238E27FC236}">
                <a16:creationId xmlns:a16="http://schemas.microsoft.com/office/drawing/2014/main" id="{446051BA-3C3A-2B56-A29B-CF8E605E4B63}"/>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Patient 3:  Ashley Sanchez</a:t>
            </a:r>
          </a:p>
          <a:p>
            <a:pPr marL="0" indent="0">
              <a:buNone/>
            </a:pPr>
            <a:r>
              <a:rPr lang="en-CA" sz="2400">
                <a:ea typeface="+mn-lt"/>
                <a:cs typeface="+mn-lt"/>
              </a:rPr>
              <a:t>19-year-old Female, Puerto Rican, 5 foot 6, 120 lbs</a:t>
            </a:r>
            <a:endParaRPr lang="en-CA">
              <a:ea typeface="+mn-lt"/>
              <a:cs typeface="+mn-lt"/>
            </a:endParaRPr>
          </a:p>
        </p:txBody>
      </p:sp>
    </p:spTree>
    <p:extLst>
      <p:ext uri="{BB962C8B-B14F-4D97-AF65-F5344CB8AC3E}">
        <p14:creationId xmlns:p14="http://schemas.microsoft.com/office/powerpoint/2010/main" val="2291264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90E4465-DFB0-6C15-7CC4-D80E81FBFEC0}"/>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B359994-DE66-56F6-22D3-25EF26E7604C}"/>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FAFA3342-BBFA-4729-7E0F-5A0377C8FC7F}"/>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Let's get to know the patient first:</a:t>
            </a:r>
          </a:p>
        </p:txBody>
      </p:sp>
      <p:sp>
        <p:nvSpPr>
          <p:cNvPr id="9" name="TextBox 8">
            <a:hlinkClick r:id="rId4" action="ppaction://hlinksldjump"/>
            <a:extLst>
              <a:ext uri="{FF2B5EF4-FFF2-40B4-BE49-F238E27FC236}">
                <a16:creationId xmlns:a16="http://schemas.microsoft.com/office/drawing/2014/main" id="{B29C0A83-BE4C-61A7-0D54-D7024CCCD6B5}"/>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Ask about Symptoms</a:t>
            </a:r>
            <a:endParaRPr lang="en-US"/>
          </a:p>
        </p:txBody>
      </p:sp>
      <p:sp>
        <p:nvSpPr>
          <p:cNvPr id="11" name="TextBox 10">
            <a:extLst>
              <a:ext uri="{FF2B5EF4-FFF2-40B4-BE49-F238E27FC236}">
                <a16:creationId xmlns:a16="http://schemas.microsoft.com/office/drawing/2014/main" id="{74DD5752-EFCA-FBF6-7B5A-E5589EC12F77}"/>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Ask about Diet</a:t>
            </a:r>
            <a:endParaRPr lang="en-US"/>
          </a:p>
        </p:txBody>
      </p:sp>
      <p:sp>
        <p:nvSpPr>
          <p:cNvPr id="13" name="TextBox 12">
            <a:extLst>
              <a:ext uri="{FF2B5EF4-FFF2-40B4-BE49-F238E27FC236}">
                <a16:creationId xmlns:a16="http://schemas.microsoft.com/office/drawing/2014/main" id="{D8DF395D-C8EF-B769-47E7-892D73528307}"/>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Ask about Lifestyle</a:t>
            </a:r>
            <a:endParaRPr lang="en-US"/>
          </a:p>
        </p:txBody>
      </p:sp>
      <p:sp>
        <p:nvSpPr>
          <p:cNvPr id="15" name="TextBox 14">
            <a:extLst>
              <a:ext uri="{FF2B5EF4-FFF2-40B4-BE49-F238E27FC236}">
                <a16:creationId xmlns:a16="http://schemas.microsoft.com/office/drawing/2014/main" id="{CCFE4415-5D7E-112F-FABA-3E4A92390E34}"/>
              </a:ext>
            </a:extLst>
          </p:cNvPr>
          <p:cNvSpPr txBox="1"/>
          <p:nvPr/>
        </p:nvSpPr>
        <p:spPr>
          <a:xfrm>
            <a:off x="5216068" y="558799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7" action="ppaction://hlinksldjump"/>
              </a:rPr>
              <a:t>Order Diagnostic Tests</a:t>
            </a:r>
            <a:endParaRPr lang="en-US"/>
          </a:p>
        </p:txBody>
      </p:sp>
      <p:sp>
        <p:nvSpPr>
          <p:cNvPr id="2" name="Rectangle: Rounded Corners 1">
            <a:extLst>
              <a:ext uri="{FF2B5EF4-FFF2-40B4-BE49-F238E27FC236}">
                <a16:creationId xmlns:a16="http://schemas.microsoft.com/office/drawing/2014/main" id="{33DDF560-991B-9918-3089-A48E705C7784}"/>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3697684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8F3498AB-37AF-FDC1-6F4E-C48D63E844B8}"/>
            </a:ext>
          </a:extLst>
        </p:cNvPr>
        <p:cNvGrpSpPr/>
        <p:nvPr/>
      </p:nvGrpSpPr>
      <p:grpSpPr>
        <a:xfrm>
          <a:off x="0" y="0"/>
          <a:ext cx="0" cy="0"/>
          <a:chOff x="0" y="0"/>
          <a:chExt cx="0" cy="0"/>
        </a:xfrm>
      </p:grpSpPr>
      <p:pic>
        <p:nvPicPr>
          <p:cNvPr id="2" name="Picture 1" descr="A cartoon of a nurse with a badge on her neck&#10;&#10;AI-generated content may be incorrect.">
            <a:extLst>
              <a:ext uri="{FF2B5EF4-FFF2-40B4-BE49-F238E27FC236}">
                <a16:creationId xmlns:a16="http://schemas.microsoft.com/office/drawing/2014/main" id="{AE542172-58B0-4838-2B69-0AC815B001F6}"/>
              </a:ext>
            </a:extLst>
          </p:cNvPr>
          <p:cNvPicPr>
            <a:picLocks noChangeAspect="1"/>
          </p:cNvPicPr>
          <p:nvPr/>
        </p:nvPicPr>
        <p:blipFill>
          <a:blip r:embed="rId4"/>
          <a:srcRect r="22449"/>
          <a:stretch>
            <a:fillRect/>
          </a:stretch>
        </p:blipFill>
        <p:spPr>
          <a:xfrm>
            <a:off x="7286625" y="204623"/>
            <a:ext cx="2895600" cy="5019675"/>
          </a:xfrm>
          <a:prstGeom prst="rect">
            <a:avLst/>
          </a:prstGeom>
        </p:spPr>
      </p:pic>
      <p:sp>
        <p:nvSpPr>
          <p:cNvPr id="9" name="Rectangle: Rounded Corners 8">
            <a:extLst>
              <a:ext uri="{FF2B5EF4-FFF2-40B4-BE49-F238E27FC236}">
                <a16:creationId xmlns:a16="http://schemas.microsoft.com/office/drawing/2014/main" id="{A40A1B5D-6B01-D47C-2584-75700CE4F737}"/>
              </a:ext>
            </a:extLst>
          </p:cNvPr>
          <p:cNvSpPr/>
          <p:nvPr/>
        </p:nvSpPr>
        <p:spPr>
          <a:xfrm>
            <a:off x="391885" y="4419598"/>
            <a:ext cx="11408229" cy="2148467"/>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Hey Doctor, I was in clinical simulations when I got </a:t>
            </a:r>
            <a:r>
              <a:rPr lang="en-CA" b="1"/>
              <a:t>nauseous</a:t>
            </a:r>
            <a:r>
              <a:rPr lang="en-CA"/>
              <a:t>, started </a:t>
            </a:r>
            <a:r>
              <a:rPr lang="en-CA" b="1"/>
              <a:t>vomiting</a:t>
            </a:r>
            <a:r>
              <a:rPr lang="en-CA"/>
              <a:t>, and had </a:t>
            </a:r>
            <a:r>
              <a:rPr lang="en-CA" b="1"/>
              <a:t>fever-like</a:t>
            </a:r>
            <a:r>
              <a:rPr lang="en-CA"/>
              <a:t> symptoms. After dinner, I felt bloated and had an </a:t>
            </a:r>
            <a:r>
              <a:rPr lang="en-CA" b="1"/>
              <a:t>uncomfortable pain near my belly button </a:t>
            </a:r>
            <a:r>
              <a:rPr lang="en-CA"/>
              <a:t>but tried to sleep it off. But suddenly, there was a </a:t>
            </a:r>
            <a:r>
              <a:rPr lang="en-CA" b="1"/>
              <a:t>sharp, stabbing pain on my lower right stomach</a:t>
            </a:r>
            <a:r>
              <a:rPr lang="en-CA"/>
              <a:t>.</a:t>
            </a:r>
          </a:p>
        </p:txBody>
      </p:sp>
      <p:sp>
        <p:nvSpPr>
          <p:cNvPr id="11" name="Rectangle: Rounded Corners 10">
            <a:extLst>
              <a:ext uri="{FF2B5EF4-FFF2-40B4-BE49-F238E27FC236}">
                <a16:creationId xmlns:a16="http://schemas.microsoft.com/office/drawing/2014/main" id="{41226B34-C67E-38C1-6A63-C8037A5EF86B}"/>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Ashley Sanchez</a:t>
            </a:r>
            <a:endParaRPr lang="en-US"/>
          </a:p>
        </p:txBody>
      </p:sp>
      <p:sp>
        <p:nvSpPr>
          <p:cNvPr id="3" name="Rectangle 2">
            <a:hlinkClick r:id="rId5" action="ppaction://hlinksldjump"/>
            <a:extLst>
              <a:ext uri="{FF2B5EF4-FFF2-40B4-BE49-F238E27FC236}">
                <a16:creationId xmlns:a16="http://schemas.microsoft.com/office/drawing/2014/main" id="{D66A78F7-2229-4B42-A0C7-00137C918144}"/>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27155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2C9DF2FC-A604-4E65-BB8B-FD851A2771BF}"/>
            </a:ext>
          </a:extLst>
        </p:cNvPr>
        <p:cNvGrpSpPr/>
        <p:nvPr/>
      </p:nvGrpSpPr>
      <p:grpSpPr>
        <a:xfrm>
          <a:off x="0" y="0"/>
          <a:ext cx="0" cy="0"/>
          <a:chOff x="0" y="0"/>
          <a:chExt cx="0" cy="0"/>
        </a:xfrm>
      </p:grpSpPr>
      <p:pic>
        <p:nvPicPr>
          <p:cNvPr id="2" name="Picture 1" descr="A cartoon of a nurse&#10;&#10;AI-generated content may be incorrect.">
            <a:extLst>
              <a:ext uri="{FF2B5EF4-FFF2-40B4-BE49-F238E27FC236}">
                <a16:creationId xmlns:a16="http://schemas.microsoft.com/office/drawing/2014/main" id="{1A8C98BE-D5F6-1EC3-A525-FC722EDA16CF}"/>
              </a:ext>
            </a:extLst>
          </p:cNvPr>
          <p:cNvPicPr>
            <a:picLocks noChangeAspect="1"/>
          </p:cNvPicPr>
          <p:nvPr/>
        </p:nvPicPr>
        <p:blipFill>
          <a:blip r:embed="rId4"/>
          <a:srcRect r="27617"/>
          <a:stretch>
            <a:fillRect/>
          </a:stretch>
        </p:blipFill>
        <p:spPr>
          <a:xfrm>
            <a:off x="6962356" y="289935"/>
            <a:ext cx="2095919" cy="5019675"/>
          </a:xfrm>
          <a:prstGeom prst="rect">
            <a:avLst/>
          </a:prstGeom>
        </p:spPr>
      </p:pic>
      <p:sp>
        <p:nvSpPr>
          <p:cNvPr id="9" name="Rectangle: Rounded Corners 8">
            <a:extLst>
              <a:ext uri="{FF2B5EF4-FFF2-40B4-BE49-F238E27FC236}">
                <a16:creationId xmlns:a16="http://schemas.microsoft.com/office/drawing/2014/main" id="{759B08D8-3445-C9D7-412A-34FD1601E31A}"/>
              </a:ext>
            </a:extLst>
          </p:cNvPr>
          <p:cNvSpPr/>
          <p:nvPr/>
        </p:nvSpPr>
        <p:spPr>
          <a:xfrm>
            <a:off x="391885" y="4419598"/>
            <a:ext cx="11408229" cy="2148467"/>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I am currently a Nursing student, normally I must spend 10 hours walking around at clinicals, but I suddenly felt so sick that my roommates drove me to the hospital. Also, since I have started my clinical simulations, it is really </a:t>
            </a:r>
            <a:r>
              <a:rPr lang="en-CA" b="1"/>
              <a:t>painful to poop</a:t>
            </a:r>
            <a:r>
              <a:rPr lang="en-CA"/>
              <a:t>.</a:t>
            </a:r>
            <a:endParaRPr lang="en-US"/>
          </a:p>
        </p:txBody>
      </p:sp>
      <p:sp>
        <p:nvSpPr>
          <p:cNvPr id="11" name="Rectangle: Rounded Corners 10">
            <a:extLst>
              <a:ext uri="{FF2B5EF4-FFF2-40B4-BE49-F238E27FC236}">
                <a16:creationId xmlns:a16="http://schemas.microsoft.com/office/drawing/2014/main" id="{44041A9D-43FF-573D-42CC-D0D5A7A1297E}"/>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Ashley Sanchez</a:t>
            </a:r>
          </a:p>
        </p:txBody>
      </p:sp>
      <p:sp>
        <p:nvSpPr>
          <p:cNvPr id="3" name="Rectangle 2">
            <a:hlinkClick r:id="rId5" action="ppaction://hlinksldjump"/>
            <a:extLst>
              <a:ext uri="{FF2B5EF4-FFF2-40B4-BE49-F238E27FC236}">
                <a16:creationId xmlns:a16="http://schemas.microsoft.com/office/drawing/2014/main" id="{06E560EB-8B84-CF7E-1F5A-40E514CE1102}"/>
              </a:ext>
            </a:extLst>
          </p:cNvPr>
          <p:cNvSpPr/>
          <p:nvPr/>
        </p:nvSpPr>
        <p:spPr>
          <a:xfrm>
            <a:off x="0" y="-25248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69360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8CF8B16D-40A8-786F-9CE8-A3AAFB016434}"/>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3688E74-2AC3-F6EF-2885-00495B2F1724}"/>
              </a:ext>
            </a:extLst>
          </p:cNvPr>
          <p:cNvSpPr/>
          <p:nvPr/>
        </p:nvSpPr>
        <p:spPr>
          <a:xfrm>
            <a:off x="391885" y="4091436"/>
            <a:ext cx="11408229" cy="2549201"/>
          </a:xfrm>
          <a:prstGeom prst="roundRect">
            <a:avLst/>
          </a:prstGeom>
          <a:solidFill>
            <a:srgbClr val="FFFFCC">
              <a:alpha val="80000"/>
            </a:srgbClr>
          </a:solidFill>
          <a:ln w="57150">
            <a:noFill/>
          </a:ln>
          <a:effectLst>
            <a:outerShdw blurRad="63500" dist="38100" dir="2700000">
              <a:srgbClr val="000000">
                <a:alpha val="0"/>
              </a:srgbClr>
            </a:outerShdw>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pic>
        <p:nvPicPr>
          <p:cNvPr id="2" name="Picture 1" descr="A cartoon of a person holding a bottle&#10;&#10;AI-generated content may be incorrect.">
            <a:extLst>
              <a:ext uri="{FF2B5EF4-FFF2-40B4-BE49-F238E27FC236}">
                <a16:creationId xmlns:a16="http://schemas.microsoft.com/office/drawing/2014/main" id="{38229006-65B6-C892-8173-AA2077B54A0D}"/>
              </a:ext>
            </a:extLst>
          </p:cNvPr>
          <p:cNvPicPr>
            <a:picLocks noChangeAspect="1"/>
          </p:cNvPicPr>
          <p:nvPr/>
        </p:nvPicPr>
        <p:blipFill>
          <a:blip r:embed="rId3"/>
          <a:stretch>
            <a:fillRect/>
          </a:stretch>
        </p:blipFill>
        <p:spPr>
          <a:xfrm>
            <a:off x="7720297" y="708966"/>
            <a:ext cx="2588519" cy="5442858"/>
          </a:xfrm>
          <a:prstGeom prst="rect">
            <a:avLst/>
          </a:prstGeom>
        </p:spPr>
      </p:pic>
      <p:sp>
        <p:nvSpPr>
          <p:cNvPr id="9" name="Content Placeholder 2">
            <a:extLst>
              <a:ext uri="{FF2B5EF4-FFF2-40B4-BE49-F238E27FC236}">
                <a16:creationId xmlns:a16="http://schemas.microsoft.com/office/drawing/2014/main" id="{DB820682-D44E-02F7-55FE-D489857F752E}"/>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a:t>Patient 1:  John Smith</a:t>
            </a:r>
          </a:p>
          <a:p>
            <a:pPr marL="0" indent="0">
              <a:buNone/>
            </a:pPr>
            <a:r>
              <a:rPr lang="en-CA" sz="2400">
                <a:ea typeface="+mn-lt"/>
                <a:cs typeface="+mn-lt"/>
              </a:rPr>
              <a:t>53-year-old Male, Caucasian, 5 foot 7, 230 lbs</a:t>
            </a:r>
            <a:endParaRPr lang="en-CA">
              <a:ea typeface="+mn-lt"/>
              <a:cs typeface="+mn-lt"/>
            </a:endParaRPr>
          </a:p>
        </p:txBody>
      </p:sp>
      <p:sp>
        <p:nvSpPr>
          <p:cNvPr id="3" name="Rectangle 2">
            <a:hlinkClick r:id="rId4" action="ppaction://hlinksldjump"/>
            <a:extLst>
              <a:ext uri="{FF2B5EF4-FFF2-40B4-BE49-F238E27FC236}">
                <a16:creationId xmlns:a16="http://schemas.microsoft.com/office/drawing/2014/main" id="{70B04EA0-EF14-4152-25EB-16D697D40EAD}"/>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84016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04B39FAD-2F2B-A3A6-F08B-48C15BE22993}"/>
            </a:ext>
          </a:extLst>
        </p:cNvPr>
        <p:cNvGrpSpPr/>
        <p:nvPr/>
      </p:nvGrpSpPr>
      <p:grpSpPr>
        <a:xfrm>
          <a:off x="0" y="0"/>
          <a:ext cx="0" cy="0"/>
          <a:chOff x="0" y="0"/>
          <a:chExt cx="0" cy="0"/>
        </a:xfrm>
      </p:grpSpPr>
      <p:pic>
        <p:nvPicPr>
          <p:cNvPr id="4" name="Picture 3" descr="A cartoon of a nurse&#10;&#10;AI-generated content may be incorrect.">
            <a:extLst>
              <a:ext uri="{FF2B5EF4-FFF2-40B4-BE49-F238E27FC236}">
                <a16:creationId xmlns:a16="http://schemas.microsoft.com/office/drawing/2014/main" id="{7FA57324-2AC8-6FEB-F041-2E07CA1AAF73}"/>
              </a:ext>
            </a:extLst>
          </p:cNvPr>
          <p:cNvPicPr>
            <a:picLocks noChangeAspect="1"/>
          </p:cNvPicPr>
          <p:nvPr/>
        </p:nvPicPr>
        <p:blipFill>
          <a:blip r:embed="rId4"/>
          <a:srcRect r="27617"/>
          <a:stretch>
            <a:fillRect/>
          </a:stretch>
        </p:blipFill>
        <p:spPr>
          <a:xfrm>
            <a:off x="6962356" y="289935"/>
            <a:ext cx="2095919" cy="5019675"/>
          </a:xfrm>
          <a:prstGeom prst="rect">
            <a:avLst/>
          </a:prstGeom>
        </p:spPr>
      </p:pic>
      <p:sp>
        <p:nvSpPr>
          <p:cNvPr id="9" name="Rectangle: Rounded Corners 8">
            <a:extLst>
              <a:ext uri="{FF2B5EF4-FFF2-40B4-BE49-F238E27FC236}">
                <a16:creationId xmlns:a16="http://schemas.microsoft.com/office/drawing/2014/main" id="{C8F1E454-7154-9A9D-4A5B-731B755EA1F0}"/>
              </a:ext>
            </a:extLst>
          </p:cNvPr>
          <p:cNvSpPr/>
          <p:nvPr/>
        </p:nvSpPr>
        <p:spPr>
          <a:xfrm>
            <a:off x="391885" y="4419598"/>
            <a:ext cx="11408229" cy="2148467"/>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I normally eat really healthily, but because of clinical simulations I pretty much </a:t>
            </a:r>
            <a:r>
              <a:rPr lang="en-CA" b="1"/>
              <a:t>only eat granola and protein bars</a:t>
            </a:r>
            <a:r>
              <a:rPr lang="en-CA"/>
              <a:t>, as well as </a:t>
            </a:r>
            <a:r>
              <a:rPr lang="en-CA" b="1"/>
              <a:t>caffeinated drinks</a:t>
            </a:r>
            <a:r>
              <a:rPr lang="en-CA"/>
              <a:t>. I pretty much get home and sleep, because I have to wake up nice and early the next day.</a:t>
            </a:r>
            <a:endParaRPr lang="en-US"/>
          </a:p>
        </p:txBody>
      </p:sp>
      <p:sp>
        <p:nvSpPr>
          <p:cNvPr id="11" name="Rectangle: Rounded Corners 10">
            <a:extLst>
              <a:ext uri="{FF2B5EF4-FFF2-40B4-BE49-F238E27FC236}">
                <a16:creationId xmlns:a16="http://schemas.microsoft.com/office/drawing/2014/main" id="{9EEF81BB-6126-E735-6BDC-FAF3EE7A5FF2}"/>
              </a:ext>
            </a:extLst>
          </p:cNvPr>
          <p:cNvSpPr/>
          <p:nvPr/>
        </p:nvSpPr>
        <p:spPr>
          <a:xfrm>
            <a:off x="945346" y="3919676"/>
            <a:ext cx="1846419" cy="680194"/>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Ashley Sanchez</a:t>
            </a:r>
          </a:p>
        </p:txBody>
      </p:sp>
      <p:pic>
        <p:nvPicPr>
          <p:cNvPr id="10" name="Picture 9">
            <a:extLst>
              <a:ext uri="{FF2B5EF4-FFF2-40B4-BE49-F238E27FC236}">
                <a16:creationId xmlns:a16="http://schemas.microsoft.com/office/drawing/2014/main" id="{E7BD4101-474C-A5D9-0A4A-EB4CE4724C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9533" y="523875"/>
            <a:ext cx="5077088" cy="3024520"/>
          </a:xfrm>
          <a:prstGeom prst="rect">
            <a:avLst/>
          </a:prstGeom>
        </p:spPr>
      </p:pic>
      <p:sp>
        <p:nvSpPr>
          <p:cNvPr id="2" name="Rectangle 1">
            <a:hlinkClick r:id="rId6" action="ppaction://hlinksldjump"/>
            <a:extLst>
              <a:ext uri="{FF2B5EF4-FFF2-40B4-BE49-F238E27FC236}">
                <a16:creationId xmlns:a16="http://schemas.microsoft.com/office/drawing/2014/main" id="{79CEB8FB-3ECE-EF8D-E9C0-1FAE0AD84DCD}"/>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042426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DBADF2C5-2706-4B90-39A2-47D4D83E7991}"/>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5B891D3-D949-9BCE-4F98-49D9E8FE7803}"/>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6E61C13F-B1F8-9643-A48B-E0DC815D4010}"/>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What we have learned</a:t>
            </a:r>
            <a:endParaRPr lang="en-US"/>
          </a:p>
        </p:txBody>
      </p:sp>
      <p:sp>
        <p:nvSpPr>
          <p:cNvPr id="9" name="TextBox 8">
            <a:extLst>
              <a:ext uri="{FF2B5EF4-FFF2-40B4-BE49-F238E27FC236}">
                <a16:creationId xmlns:a16="http://schemas.microsoft.com/office/drawing/2014/main" id="{0105FAFB-1B2B-13F7-4B5A-90347D5D2F32}"/>
              </a:ext>
            </a:extLst>
          </p:cNvPr>
          <p:cNvSpPr txBox="1"/>
          <p:nvPr/>
        </p:nvSpPr>
        <p:spPr>
          <a:xfrm>
            <a:off x="879928" y="5061857"/>
            <a:ext cx="1019930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Ashley initially had </a:t>
            </a:r>
            <a:r>
              <a:rPr lang="en-US" b="1"/>
              <a:t>periumbilical pain</a:t>
            </a:r>
            <a:r>
              <a:rPr lang="en-US"/>
              <a:t>, which is the area around the belly button, which progressed and localized </a:t>
            </a:r>
            <a:r>
              <a:rPr lang="en-US" b="1"/>
              <a:t>the lower right area (quadrant) of the stomach </a:t>
            </a:r>
            <a:r>
              <a:rPr lang="en-US"/>
              <a:t>area. She also had nausea, vomiting, and symptoms resembling a fever. She also has been under a lot of stress and been </a:t>
            </a:r>
            <a:r>
              <a:rPr lang="en-US" b="1"/>
              <a:t>eating a lot of quick snacks and drinking caffeine</a:t>
            </a:r>
            <a:r>
              <a:rPr lang="en-US"/>
              <a:t>.</a:t>
            </a:r>
          </a:p>
        </p:txBody>
      </p:sp>
      <p:sp>
        <p:nvSpPr>
          <p:cNvPr id="3" name="Rectangle: Rounded Corners 2">
            <a:extLst>
              <a:ext uri="{FF2B5EF4-FFF2-40B4-BE49-F238E27FC236}">
                <a16:creationId xmlns:a16="http://schemas.microsoft.com/office/drawing/2014/main" id="{44E0315D-B410-6B23-67EC-F7AB30253999}"/>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3757454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A3A9F5C8-B7C9-BD0D-875D-9C28E64A4CC9}"/>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A6FA051E-A037-29CD-D21F-4E5EC0B24309}"/>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EEE885FD-AF4F-0400-A87B-EC8E445985EB}"/>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After learning a bit about Ashley, let's run some tests:</a:t>
            </a:r>
          </a:p>
        </p:txBody>
      </p:sp>
      <p:sp>
        <p:nvSpPr>
          <p:cNvPr id="9" name="TextBox 8">
            <a:extLst>
              <a:ext uri="{FF2B5EF4-FFF2-40B4-BE49-F238E27FC236}">
                <a16:creationId xmlns:a16="http://schemas.microsoft.com/office/drawing/2014/main" id="{6C3DE79C-B8CF-9571-1DDE-8F85A2F32FD9}"/>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Physical Exam</a:t>
            </a:r>
            <a:endParaRPr lang="en-US"/>
          </a:p>
        </p:txBody>
      </p:sp>
      <p:sp>
        <p:nvSpPr>
          <p:cNvPr id="11" name="TextBox 10">
            <a:extLst>
              <a:ext uri="{FF2B5EF4-FFF2-40B4-BE49-F238E27FC236}">
                <a16:creationId xmlns:a16="http://schemas.microsoft.com/office/drawing/2014/main" id="{C9A1153A-3EB2-F3D7-619C-91ECF5095F9C}"/>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Ultrasound Test</a:t>
            </a:r>
            <a:endParaRPr lang="en-US"/>
          </a:p>
        </p:txBody>
      </p:sp>
      <p:sp>
        <p:nvSpPr>
          <p:cNvPr id="13" name="TextBox 12">
            <a:extLst>
              <a:ext uri="{FF2B5EF4-FFF2-40B4-BE49-F238E27FC236}">
                <a16:creationId xmlns:a16="http://schemas.microsoft.com/office/drawing/2014/main" id="{5756872E-A168-6BD5-ED17-06E0CAB40053}"/>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Blood Test</a:t>
            </a:r>
            <a:endParaRPr lang="en-US"/>
          </a:p>
        </p:txBody>
      </p:sp>
      <p:sp>
        <p:nvSpPr>
          <p:cNvPr id="16" name="TextBox 15">
            <a:extLst>
              <a:ext uri="{FF2B5EF4-FFF2-40B4-BE49-F238E27FC236}">
                <a16:creationId xmlns:a16="http://schemas.microsoft.com/office/drawing/2014/main" id="{B63029B9-3979-1164-159E-2C2F079D1250}"/>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I am ready to Diagnosis</a:t>
            </a:r>
            <a:endParaRPr lang="en-US"/>
          </a:p>
        </p:txBody>
      </p:sp>
      <p:sp>
        <p:nvSpPr>
          <p:cNvPr id="2" name="Rectangle: Rounded Corners 1">
            <a:extLst>
              <a:ext uri="{FF2B5EF4-FFF2-40B4-BE49-F238E27FC236}">
                <a16:creationId xmlns:a16="http://schemas.microsoft.com/office/drawing/2014/main" id="{11AFA39C-7CD4-CBB6-C551-A9E2C1DD614A}"/>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3551804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9F63141-E283-6AC5-35A1-413CE1204321}"/>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B484FC7-9D5B-706F-83B5-A1EBA2F1D77C}"/>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When pressing around the stomach, I found </a:t>
            </a:r>
            <a:r>
              <a:rPr lang="en-CA" b="1"/>
              <a:t>pressure and tenderness right at McBurney's point</a:t>
            </a:r>
            <a:r>
              <a:rPr lang="en-CA"/>
              <a:t>, right around the right lower quadrant.</a:t>
            </a:r>
            <a:r>
              <a:rPr lang="en-CA" baseline="30000"/>
              <a:t>9</a:t>
            </a:r>
            <a:endParaRPr lang="en-US"/>
          </a:p>
        </p:txBody>
      </p:sp>
      <p:sp>
        <p:nvSpPr>
          <p:cNvPr id="6" name="Rectangle: Rounded Corners 5">
            <a:extLst>
              <a:ext uri="{FF2B5EF4-FFF2-40B4-BE49-F238E27FC236}">
                <a16:creationId xmlns:a16="http://schemas.microsoft.com/office/drawing/2014/main" id="{A5C70B60-F31B-3803-DF0E-53775EAAFE06}"/>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pic>
        <p:nvPicPr>
          <p:cNvPr id="4" name="Picture 3">
            <a:extLst>
              <a:ext uri="{FF2B5EF4-FFF2-40B4-BE49-F238E27FC236}">
                <a16:creationId xmlns:a16="http://schemas.microsoft.com/office/drawing/2014/main" id="{323598A0-A354-9340-DC34-11A58C6059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1220" y="849238"/>
            <a:ext cx="4283345" cy="2998089"/>
          </a:xfrm>
          <a:prstGeom prst="rect">
            <a:avLst/>
          </a:prstGeom>
        </p:spPr>
      </p:pic>
      <p:sp>
        <p:nvSpPr>
          <p:cNvPr id="2" name="Rectangle 1">
            <a:hlinkClick r:id="rId5" action="ppaction://hlinksldjump"/>
            <a:extLst>
              <a:ext uri="{FF2B5EF4-FFF2-40B4-BE49-F238E27FC236}">
                <a16:creationId xmlns:a16="http://schemas.microsoft.com/office/drawing/2014/main" id="{C043B6BD-F5A6-0705-8974-E55E0343516A}"/>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4974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C1BA108B-020C-BBEB-B973-B04B25EB32E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6977C2-4AE3-44AA-872A-40D1C36C2F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9913" y="220484"/>
            <a:ext cx="3576800" cy="5764696"/>
          </a:xfrm>
          <a:prstGeom prst="rect">
            <a:avLst/>
          </a:prstGeom>
        </p:spPr>
      </p:pic>
      <p:sp>
        <p:nvSpPr>
          <p:cNvPr id="3" name="Rectangle: Rounded Corners 2">
            <a:extLst>
              <a:ext uri="{FF2B5EF4-FFF2-40B4-BE49-F238E27FC236}">
                <a16:creationId xmlns:a16="http://schemas.microsoft.com/office/drawing/2014/main" id="{3842A06C-E32B-D0C5-5653-A717FE4AE546}"/>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Hey Doctor, the blood test appears normal except for </a:t>
            </a:r>
            <a:r>
              <a:rPr lang="en-CA" b="1"/>
              <a:t>ELEVATED White Blood Cells </a:t>
            </a:r>
            <a:r>
              <a:rPr lang="en-CA"/>
              <a:t>of </a:t>
            </a:r>
            <a:r>
              <a:rPr lang="en-CA">
                <a:ea typeface="+mn-lt"/>
                <a:cs typeface="+mn-lt"/>
              </a:rPr>
              <a:t>14,500/mm³</a:t>
            </a:r>
            <a:r>
              <a:rPr lang="en-CA"/>
              <a:t>! These are the cells apart of the body’s immune system and typically increase when fighting an attacker, which suggest she has a fever.</a:t>
            </a:r>
            <a:r>
              <a:rPr lang="en-CA" baseline="30000"/>
              <a:t>6</a:t>
            </a:r>
            <a:endParaRPr lang="en-US"/>
          </a:p>
        </p:txBody>
      </p:sp>
      <p:sp>
        <p:nvSpPr>
          <p:cNvPr id="5" name="Rectangle: Rounded Corners 4">
            <a:extLst>
              <a:ext uri="{FF2B5EF4-FFF2-40B4-BE49-F238E27FC236}">
                <a16:creationId xmlns:a16="http://schemas.microsoft.com/office/drawing/2014/main" id="{77E22EFA-509B-B8AE-0B8B-2B28D6AA3A5B}"/>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Nurse</a:t>
            </a:r>
            <a:endParaRPr lang="en-US" err="1"/>
          </a:p>
        </p:txBody>
      </p:sp>
      <p:sp>
        <p:nvSpPr>
          <p:cNvPr id="2" name="Rectangle 1">
            <a:hlinkClick r:id="rId5" action="ppaction://hlinksldjump"/>
            <a:extLst>
              <a:ext uri="{FF2B5EF4-FFF2-40B4-BE49-F238E27FC236}">
                <a16:creationId xmlns:a16="http://schemas.microsoft.com/office/drawing/2014/main" id="{1C65DF0E-D8FD-484C-F4DD-E56FE409F6C0}"/>
              </a:ext>
            </a:extLst>
          </p:cNvPr>
          <p:cNvSpPr/>
          <p:nvPr/>
        </p:nvSpPr>
        <p:spPr>
          <a:xfrm>
            <a:off x="0" y="-130557"/>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144502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6A47BFD0-E6E8-02E4-E1D5-D2CD07475B62}"/>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65B5292-D28C-9438-4B54-5324CB749288}"/>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a:t>The ultrasound showed </a:t>
            </a:r>
            <a:r>
              <a:rPr lang="en-US" b="1"/>
              <a:t>an inflamed appendix </a:t>
            </a:r>
            <a:r>
              <a:rPr lang="en-US"/>
              <a:t>that is swollen to 9 mm and doesn't flatten when pressed.</a:t>
            </a:r>
            <a:r>
              <a:rPr lang="en-US" baseline="30000"/>
              <a:t>10</a:t>
            </a:r>
            <a:endParaRPr lang="en-US"/>
          </a:p>
        </p:txBody>
      </p:sp>
      <p:sp>
        <p:nvSpPr>
          <p:cNvPr id="5" name="Rectangle: Rounded Corners 4">
            <a:extLst>
              <a:ext uri="{FF2B5EF4-FFF2-40B4-BE49-F238E27FC236}">
                <a16:creationId xmlns:a16="http://schemas.microsoft.com/office/drawing/2014/main" id="{289087DF-612B-8372-7DFF-57331D6BE8D2}"/>
              </a:ext>
            </a:extLst>
          </p:cNvPr>
          <p:cNvSpPr/>
          <p:nvPr/>
        </p:nvSpPr>
        <p:spPr>
          <a:xfrm>
            <a:off x="1227967" y="3424685"/>
            <a:ext cx="21372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Radiologist</a:t>
            </a:r>
          </a:p>
        </p:txBody>
      </p:sp>
      <p:pic>
        <p:nvPicPr>
          <p:cNvPr id="4" name="Picture 3">
            <a:extLst>
              <a:ext uri="{FF2B5EF4-FFF2-40B4-BE49-F238E27FC236}">
                <a16:creationId xmlns:a16="http://schemas.microsoft.com/office/drawing/2014/main" id="{34D350AA-F5D1-E687-71C0-F8B31B688396}"/>
              </a:ext>
            </a:extLst>
          </p:cNvPr>
          <p:cNvPicPr>
            <a:picLocks noChangeAspect="1"/>
          </p:cNvPicPr>
          <p:nvPr/>
        </p:nvPicPr>
        <p:blipFill>
          <a:blip r:embed="rId4"/>
          <a:stretch>
            <a:fillRect/>
          </a:stretch>
        </p:blipFill>
        <p:spPr>
          <a:xfrm>
            <a:off x="3365197" y="397614"/>
            <a:ext cx="3740342" cy="2768742"/>
          </a:xfrm>
          <a:prstGeom prst="rect">
            <a:avLst/>
          </a:prstGeom>
        </p:spPr>
      </p:pic>
      <p:pic>
        <p:nvPicPr>
          <p:cNvPr id="6" name="Picture 5">
            <a:extLst>
              <a:ext uri="{FF2B5EF4-FFF2-40B4-BE49-F238E27FC236}">
                <a16:creationId xmlns:a16="http://schemas.microsoft.com/office/drawing/2014/main" id="{6869774E-8C22-98BF-0BFF-02F20D31DA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811" y="1445829"/>
            <a:ext cx="2923193" cy="3441055"/>
          </a:xfrm>
          <a:prstGeom prst="rect">
            <a:avLst/>
          </a:prstGeom>
        </p:spPr>
      </p:pic>
      <p:sp>
        <p:nvSpPr>
          <p:cNvPr id="2" name="Rectangle 1">
            <a:hlinkClick r:id="rId6" action="ppaction://hlinksldjump"/>
            <a:extLst>
              <a:ext uri="{FF2B5EF4-FFF2-40B4-BE49-F238E27FC236}">
                <a16:creationId xmlns:a16="http://schemas.microsoft.com/office/drawing/2014/main" id="{7B490358-3669-CDBB-C1AD-E87070335364}"/>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68492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AF9713B6-B861-BB99-9ECA-D34037249759}"/>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506FDD1-0A15-5FFA-D6A2-BD17508B4AE6}"/>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BF40DEC9-106F-5A4D-56EF-681C20403B87}"/>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With both symptoms and tests, Ashley has:</a:t>
            </a:r>
          </a:p>
        </p:txBody>
      </p:sp>
      <p:sp>
        <p:nvSpPr>
          <p:cNvPr id="9" name="TextBox 8">
            <a:extLst>
              <a:ext uri="{FF2B5EF4-FFF2-40B4-BE49-F238E27FC236}">
                <a16:creationId xmlns:a16="http://schemas.microsoft.com/office/drawing/2014/main" id="{67AFA927-A408-05A5-2C4B-C1C810EB288A}"/>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Diverticulitis</a:t>
            </a:r>
            <a:endParaRPr lang="en-US"/>
          </a:p>
        </p:txBody>
      </p:sp>
      <p:sp>
        <p:nvSpPr>
          <p:cNvPr id="11" name="TextBox 10">
            <a:extLst>
              <a:ext uri="{FF2B5EF4-FFF2-40B4-BE49-F238E27FC236}">
                <a16:creationId xmlns:a16="http://schemas.microsoft.com/office/drawing/2014/main" id="{AF6A64CD-E7A8-9134-76DF-189AEFEEF1C0}"/>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Acute Appendicitis</a:t>
            </a:r>
            <a:endParaRPr lang="en-US"/>
          </a:p>
        </p:txBody>
      </p:sp>
      <p:sp>
        <p:nvSpPr>
          <p:cNvPr id="13" name="TextBox 12">
            <a:extLst>
              <a:ext uri="{FF2B5EF4-FFF2-40B4-BE49-F238E27FC236}">
                <a16:creationId xmlns:a16="http://schemas.microsoft.com/office/drawing/2014/main" id="{8466C474-2562-5F78-429D-158F71E49E2E}"/>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Crohn's Disease</a:t>
            </a:r>
            <a:endParaRPr lang="en-US"/>
          </a:p>
        </p:txBody>
      </p:sp>
      <p:sp>
        <p:nvSpPr>
          <p:cNvPr id="16" name="TextBox 15">
            <a:extLst>
              <a:ext uri="{FF2B5EF4-FFF2-40B4-BE49-F238E27FC236}">
                <a16:creationId xmlns:a16="http://schemas.microsoft.com/office/drawing/2014/main" id="{9B96F67F-E291-5C54-2A0D-D534684B9EF4}"/>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Back to Diagnostic Tests</a:t>
            </a:r>
            <a:endParaRPr lang="en-US"/>
          </a:p>
        </p:txBody>
      </p:sp>
      <p:sp>
        <p:nvSpPr>
          <p:cNvPr id="2" name="Rectangle: Rounded Corners 1">
            <a:extLst>
              <a:ext uri="{FF2B5EF4-FFF2-40B4-BE49-F238E27FC236}">
                <a16:creationId xmlns:a16="http://schemas.microsoft.com/office/drawing/2014/main" id="{EFBEF920-68F1-D0E9-5602-8516413432E9}"/>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27581147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D6F75DF1-C941-B39C-96BD-6A828967EB3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8D2F879-D0F9-9845-1C5D-35A536B13D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9DE64A4F-1B18-79EE-2A26-21442512AF4B}"/>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C048A7A5-A081-32D7-5A94-FB027B2A382B}"/>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Diverticulitis is </a:t>
            </a:r>
            <a:r>
              <a:rPr lang="en-US" sz="2400">
                <a:solidFill>
                  <a:srgbClr val="FF0000"/>
                </a:solidFill>
              </a:rPr>
              <a:t>INCORRECT</a:t>
            </a:r>
            <a:r>
              <a:rPr lang="en-US" sz="2400"/>
              <a:t> </a:t>
            </a:r>
          </a:p>
        </p:txBody>
      </p:sp>
      <p:sp>
        <p:nvSpPr>
          <p:cNvPr id="6" name="Rectangle: Rounded Corners 5">
            <a:extLst>
              <a:ext uri="{FF2B5EF4-FFF2-40B4-BE49-F238E27FC236}">
                <a16:creationId xmlns:a16="http://schemas.microsoft.com/office/drawing/2014/main" id="{67A30324-B2CD-58D6-6CE5-2765701DEAB7}"/>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2F5D9369-B0E9-AC94-A34C-9D7E6D4E72F2}"/>
              </a:ext>
            </a:extLst>
          </p:cNvPr>
          <p:cNvSpPr txBox="1"/>
          <p:nvPr/>
        </p:nvSpPr>
        <p:spPr>
          <a:xfrm>
            <a:off x="780142" y="4998701"/>
            <a:ext cx="1018872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Although Diverticulitis has some overlap with Ashley’s symptoms, there are some key clinical differences. Firstly, the </a:t>
            </a:r>
            <a:r>
              <a:rPr lang="en-US" b="1"/>
              <a:t>pain is localized </a:t>
            </a:r>
            <a:r>
              <a:rPr lang="en-US"/>
              <a:t>to the lower left quadrant of the stomach, instead of the right. Also, her </a:t>
            </a:r>
            <a:r>
              <a:rPr lang="en-US" b="1"/>
              <a:t>appendix</a:t>
            </a:r>
            <a:r>
              <a:rPr lang="en-US"/>
              <a:t> is affected, which differs from where diverticulitis occurs, which is the large intestine. Lastly, thought it can happen in most ages, diverticulitis typically occurs in older folk (over the age of 50-60).</a:t>
            </a:r>
            <a:r>
              <a:rPr lang="en-US" baseline="30000"/>
              <a:t>7, 11</a:t>
            </a:r>
            <a:endParaRPr lang="en-US"/>
          </a:p>
        </p:txBody>
      </p:sp>
      <p:sp>
        <p:nvSpPr>
          <p:cNvPr id="2" name="Rectangle 1">
            <a:hlinkClick r:id="rId5" action="ppaction://hlinksldjump"/>
            <a:extLst>
              <a:ext uri="{FF2B5EF4-FFF2-40B4-BE49-F238E27FC236}">
                <a16:creationId xmlns:a16="http://schemas.microsoft.com/office/drawing/2014/main" id="{D22D36B9-0843-2A14-ED76-5424978A1CC9}"/>
              </a:ext>
            </a:extLst>
          </p:cNvPr>
          <p:cNvSpPr/>
          <p:nvPr/>
        </p:nvSpPr>
        <p:spPr>
          <a:xfrm>
            <a:off x="-72789" y="-223760"/>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517298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6025E769-7FBD-6185-B934-570118AE391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F342600-6989-B1AF-D1C3-FB56E78C37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10AF314D-E812-86B4-978B-1425B3F262BA}"/>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FAB5D6F8-950E-079E-AB5A-99878DF20867}"/>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Crohn’s Disease is </a:t>
            </a:r>
            <a:r>
              <a:rPr lang="en-US" sz="2400">
                <a:solidFill>
                  <a:srgbClr val="FF0000"/>
                </a:solidFill>
              </a:rPr>
              <a:t>INCORRECT</a:t>
            </a:r>
            <a:r>
              <a:rPr lang="en-US" sz="2400"/>
              <a:t> </a:t>
            </a:r>
          </a:p>
        </p:txBody>
      </p:sp>
      <p:sp>
        <p:nvSpPr>
          <p:cNvPr id="6" name="Rectangle: Rounded Corners 5">
            <a:extLst>
              <a:ext uri="{FF2B5EF4-FFF2-40B4-BE49-F238E27FC236}">
                <a16:creationId xmlns:a16="http://schemas.microsoft.com/office/drawing/2014/main" id="{761D0D98-0E0F-77CA-4A76-E492A541EB76}"/>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9" name="TextBox 8">
            <a:extLst>
              <a:ext uri="{FF2B5EF4-FFF2-40B4-BE49-F238E27FC236}">
                <a16:creationId xmlns:a16="http://schemas.microsoft.com/office/drawing/2014/main" id="{124EFAFB-1316-B8F5-F82D-41B7D91D3DA5}"/>
              </a:ext>
            </a:extLst>
          </p:cNvPr>
          <p:cNvSpPr txBox="1"/>
          <p:nvPr/>
        </p:nvSpPr>
        <p:spPr>
          <a:xfrm>
            <a:off x="780142" y="4998701"/>
            <a:ext cx="101887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Crohn’s Differs from Ashley’s symptoms and Ultrasound results. Firstly, we would see persistent diarrhea (runny stools), compared to Ashley’s </a:t>
            </a:r>
            <a:r>
              <a:rPr lang="en-US" b="1"/>
              <a:t>hardened stool</a:t>
            </a:r>
            <a:r>
              <a:rPr lang="en-US"/>
              <a:t>. Secondly, the pain can be seen in the lower right quadrant, but is typically a cramping pain, rather than a </a:t>
            </a:r>
            <a:r>
              <a:rPr lang="en-US" b="1"/>
              <a:t>stabbing pain</a:t>
            </a:r>
            <a:r>
              <a:rPr lang="en-US"/>
              <a:t>. Lastly, the Ultrasound results show the </a:t>
            </a:r>
            <a:r>
              <a:rPr lang="en-US" b="1"/>
              <a:t>appendix</a:t>
            </a:r>
            <a:r>
              <a:rPr lang="en-US"/>
              <a:t> as the primary culprit.</a:t>
            </a:r>
            <a:r>
              <a:rPr lang="en-US" baseline="30000"/>
              <a:t>7</a:t>
            </a:r>
            <a:endParaRPr lang="en-US"/>
          </a:p>
        </p:txBody>
      </p:sp>
      <p:sp>
        <p:nvSpPr>
          <p:cNvPr id="2" name="Rectangle 1">
            <a:hlinkClick r:id="rId5" action="ppaction://hlinksldjump"/>
            <a:extLst>
              <a:ext uri="{FF2B5EF4-FFF2-40B4-BE49-F238E27FC236}">
                <a16:creationId xmlns:a16="http://schemas.microsoft.com/office/drawing/2014/main" id="{B109BF90-E0B5-C4EA-4015-73631F4E8121}"/>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835727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7A01C9A0-57BF-7505-760F-B09DAA95A42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442197C-1424-BEDB-E099-FC3C147A37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68CDF2D2-F1A6-C562-48B5-7872BD940E59}"/>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087F5DF8-D5A9-8CF6-E87C-9199FCEE2846}"/>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Acute Appendicitis is </a:t>
            </a:r>
            <a:r>
              <a:rPr lang="en-US" sz="2400">
                <a:solidFill>
                  <a:srgbClr val="00B050"/>
                </a:solidFill>
              </a:rPr>
              <a:t>CORRECT</a:t>
            </a:r>
          </a:p>
        </p:txBody>
      </p:sp>
      <p:sp>
        <p:nvSpPr>
          <p:cNvPr id="6" name="Rectangle: Rounded Corners 5">
            <a:extLst>
              <a:ext uri="{FF2B5EF4-FFF2-40B4-BE49-F238E27FC236}">
                <a16:creationId xmlns:a16="http://schemas.microsoft.com/office/drawing/2014/main" id="{F293977D-FF79-D6E3-17B2-4D488EAAC8D7}"/>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FF878C25-296F-344B-832C-A7C5F795BCA7}"/>
              </a:ext>
            </a:extLst>
          </p:cNvPr>
          <p:cNvSpPr txBox="1"/>
          <p:nvPr/>
        </p:nvSpPr>
        <p:spPr>
          <a:xfrm>
            <a:off x="780142" y="4998701"/>
            <a:ext cx="101887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Ashley fits all the </a:t>
            </a:r>
            <a:r>
              <a:rPr lang="en-US" b="1"/>
              <a:t>risk factors </a:t>
            </a:r>
            <a:r>
              <a:rPr lang="en-US"/>
              <a:t>for Acute Appendicitis (10 to 25 years-old, hardened stool, low-fiber diet). Her </a:t>
            </a:r>
            <a:r>
              <a:rPr lang="en-US" b="1"/>
              <a:t>symptoms</a:t>
            </a:r>
            <a:r>
              <a:rPr lang="en-US"/>
              <a:t> also match, migrating and severe periumbilical pain to the right lower quadrant, nausea, fever, elevated White Blood Cell count, and pain/tenderness in McBurney’s point. The Ultrasound is double confirmation, as we see her </a:t>
            </a:r>
            <a:r>
              <a:rPr lang="en-US" b="1"/>
              <a:t>appendix is inflamed and swollen</a:t>
            </a:r>
            <a:r>
              <a:rPr lang="en-US"/>
              <a:t>.</a:t>
            </a:r>
            <a:r>
              <a:rPr lang="en-US" baseline="30000"/>
              <a:t>12</a:t>
            </a:r>
            <a:endParaRPr lang="en-US"/>
          </a:p>
        </p:txBody>
      </p:sp>
    </p:spTree>
    <p:extLst>
      <p:ext uri="{BB962C8B-B14F-4D97-AF65-F5344CB8AC3E}">
        <p14:creationId xmlns:p14="http://schemas.microsoft.com/office/powerpoint/2010/main" val="98941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5DE50043-CE5B-2C9E-96AE-0A62F24D4FF5}"/>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1A52E80-0B92-DFBB-BC64-AE4B0C89AD05}"/>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271619EA-4815-60A6-5B59-77D18B4A9FA2}"/>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Let's get to know the patient first:</a:t>
            </a:r>
          </a:p>
        </p:txBody>
      </p:sp>
      <p:sp>
        <p:nvSpPr>
          <p:cNvPr id="8" name="TextBox 7">
            <a:extLst>
              <a:ext uri="{FF2B5EF4-FFF2-40B4-BE49-F238E27FC236}">
                <a16:creationId xmlns:a16="http://schemas.microsoft.com/office/drawing/2014/main" id="{53A48AF7-B43C-AA74-12AA-B42DAAF5F1B8}"/>
              </a:ext>
            </a:extLst>
          </p:cNvPr>
          <p:cNvSpPr txBox="1"/>
          <p:nvPr/>
        </p:nvSpPr>
        <p:spPr>
          <a:xfrm>
            <a:off x="879928" y="5061857"/>
            <a:ext cx="43361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hlinkClick r:id="rId4" action="ppaction://hlinksldjump"/>
              </a:rPr>
              <a:t>Ask about Symptoms</a:t>
            </a:r>
            <a:endParaRPr lang="en-US" sz="2000"/>
          </a:p>
        </p:txBody>
      </p:sp>
      <p:sp>
        <p:nvSpPr>
          <p:cNvPr id="10" name="TextBox 9">
            <a:extLst>
              <a:ext uri="{FF2B5EF4-FFF2-40B4-BE49-F238E27FC236}">
                <a16:creationId xmlns:a16="http://schemas.microsoft.com/office/drawing/2014/main" id="{7041E969-8CF1-0067-04E2-4A8425E0BEFA}"/>
              </a:ext>
            </a:extLst>
          </p:cNvPr>
          <p:cNvSpPr txBox="1"/>
          <p:nvPr/>
        </p:nvSpPr>
        <p:spPr>
          <a:xfrm>
            <a:off x="879927" y="5587999"/>
            <a:ext cx="43361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hlinkClick r:id="rId5" action="ppaction://hlinksldjump"/>
              </a:rPr>
              <a:t>Ask about Diet</a:t>
            </a:r>
            <a:endParaRPr lang="en-US" sz="2000"/>
          </a:p>
        </p:txBody>
      </p:sp>
      <p:sp>
        <p:nvSpPr>
          <p:cNvPr id="11" name="TextBox 10">
            <a:extLst>
              <a:ext uri="{FF2B5EF4-FFF2-40B4-BE49-F238E27FC236}">
                <a16:creationId xmlns:a16="http://schemas.microsoft.com/office/drawing/2014/main" id="{40293B2E-AC79-3DA0-842D-CFB0AC8D56D0}"/>
              </a:ext>
            </a:extLst>
          </p:cNvPr>
          <p:cNvSpPr txBox="1"/>
          <p:nvPr/>
        </p:nvSpPr>
        <p:spPr>
          <a:xfrm>
            <a:off x="5216069" y="5061855"/>
            <a:ext cx="43361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hlinkClick r:id="rId6" action="ppaction://hlinksldjump"/>
              </a:rPr>
              <a:t>Ask about Lifestyle</a:t>
            </a:r>
            <a:endParaRPr lang="en-US" sz="2000"/>
          </a:p>
        </p:txBody>
      </p:sp>
      <p:sp>
        <p:nvSpPr>
          <p:cNvPr id="12" name="TextBox 11">
            <a:extLst>
              <a:ext uri="{FF2B5EF4-FFF2-40B4-BE49-F238E27FC236}">
                <a16:creationId xmlns:a16="http://schemas.microsoft.com/office/drawing/2014/main" id="{9B66893A-8EFE-BBED-A25C-6FE0249B62B9}"/>
              </a:ext>
            </a:extLst>
          </p:cNvPr>
          <p:cNvSpPr txBox="1"/>
          <p:nvPr/>
        </p:nvSpPr>
        <p:spPr>
          <a:xfrm>
            <a:off x="5216068" y="5587997"/>
            <a:ext cx="43361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hlinkClick r:id="rId7" action="ppaction://hlinksldjump"/>
              </a:rPr>
              <a:t>Order </a:t>
            </a:r>
            <a:r>
              <a:rPr lang="en-US" sz="2000">
                <a:hlinkClick r:id="rId8" action="ppaction://hlinksldjump"/>
              </a:rPr>
              <a:t>Diagnostic</a:t>
            </a:r>
            <a:r>
              <a:rPr lang="en-US" sz="2000">
                <a:hlinkClick r:id="rId7" action="ppaction://hlinksldjump"/>
              </a:rPr>
              <a:t> Tests</a:t>
            </a:r>
            <a:endParaRPr lang="en-US" sz="2000"/>
          </a:p>
        </p:txBody>
      </p:sp>
      <p:sp>
        <p:nvSpPr>
          <p:cNvPr id="5" name="Rectangle: Rounded Corners 4">
            <a:extLst>
              <a:ext uri="{FF2B5EF4-FFF2-40B4-BE49-F238E27FC236}">
                <a16:creationId xmlns:a16="http://schemas.microsoft.com/office/drawing/2014/main" id="{5B1F37D7-F442-A1B1-46E2-40D53B84CB67}"/>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57676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64038926-288D-7873-4E78-6C5BBE30D28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68E008B-276A-9DC9-E465-10C33C6598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3" name="Rectangle: Rounded Corners 2">
            <a:extLst>
              <a:ext uri="{FF2B5EF4-FFF2-40B4-BE49-F238E27FC236}">
                <a16:creationId xmlns:a16="http://schemas.microsoft.com/office/drawing/2014/main" id="{BD5A4922-DE2C-3846-415B-2BEBF3851612}"/>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42F1E66A-1E71-3929-F1BF-3BEEE7EDB10F}"/>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Good job finding the correct diagnosis!</a:t>
            </a:r>
          </a:p>
        </p:txBody>
      </p:sp>
      <p:sp>
        <p:nvSpPr>
          <p:cNvPr id="9" name="TextBox 8">
            <a:extLst>
              <a:ext uri="{FF2B5EF4-FFF2-40B4-BE49-F238E27FC236}">
                <a16:creationId xmlns:a16="http://schemas.microsoft.com/office/drawing/2014/main" id="{7B11AA4E-5AEE-0A1A-832F-09BF29D88E90}"/>
              </a:ext>
            </a:extLst>
          </p:cNvPr>
          <p:cNvSpPr txBox="1"/>
          <p:nvPr/>
        </p:nvSpPr>
        <p:spPr>
          <a:xfrm>
            <a:off x="870303" y="4892555"/>
            <a:ext cx="1018872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Because the appendix hasn’t ruptured, we need to get her to surgery immediately. First. Let's give her </a:t>
            </a:r>
            <a:r>
              <a:rPr lang="en-US" b="1"/>
              <a:t>IV fluids</a:t>
            </a:r>
            <a:r>
              <a:rPr lang="en-US"/>
              <a:t> and </a:t>
            </a:r>
            <a:r>
              <a:rPr lang="en-US" b="1"/>
              <a:t>broad spectrum IV antibiotics</a:t>
            </a:r>
            <a:r>
              <a:rPr lang="en-US"/>
              <a:t>, to kill any bacteria, while we prepare her for an </a:t>
            </a:r>
            <a:r>
              <a:rPr lang="en-US" b="1"/>
              <a:t>appendectomy</a:t>
            </a:r>
            <a:r>
              <a:rPr lang="en-US"/>
              <a:t>, or surgery to remove the appendix. This is a very common procedure, so hopefully she will be all healed up. If the appendix had perforated, there could have been a lot of </a:t>
            </a:r>
            <a:r>
              <a:rPr lang="en-US" b="1"/>
              <a:t>complications</a:t>
            </a:r>
            <a:r>
              <a:rPr lang="en-US"/>
              <a:t> like a peri-appendiceal abscess (localized infection causing pus collection) and generalized peritonitis (inflammation of the lining for all abdominal organs)!</a:t>
            </a:r>
            <a:r>
              <a:rPr lang="en-US" baseline="30000"/>
              <a:t>12</a:t>
            </a:r>
            <a:endParaRPr lang="en-US"/>
          </a:p>
        </p:txBody>
      </p:sp>
      <p:sp>
        <p:nvSpPr>
          <p:cNvPr id="2" name="Rectangle: Rounded Corners 1">
            <a:extLst>
              <a:ext uri="{FF2B5EF4-FFF2-40B4-BE49-F238E27FC236}">
                <a16:creationId xmlns:a16="http://schemas.microsoft.com/office/drawing/2014/main" id="{B480C8AD-3206-A59E-7F5D-476AE51DFE1C}"/>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Tree>
    <p:extLst>
      <p:ext uri="{BB962C8B-B14F-4D97-AF65-F5344CB8AC3E}">
        <p14:creationId xmlns:p14="http://schemas.microsoft.com/office/powerpoint/2010/main" val="30583050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51CE04E-055A-590D-500C-E2F3E08B756B}"/>
            </a:ext>
          </a:extLst>
        </p:cNvPr>
        <p:cNvGrpSpPr/>
        <p:nvPr/>
      </p:nvGrpSpPr>
      <p:grpSpPr>
        <a:xfrm>
          <a:off x="0" y="0"/>
          <a:ext cx="0" cy="0"/>
          <a:chOff x="0" y="0"/>
          <a:chExt cx="0" cy="0"/>
        </a:xfrm>
      </p:grpSpPr>
      <p:pic>
        <p:nvPicPr>
          <p:cNvPr id="2" name="Picture 1" descr="A cartoon of a nurse&#10;&#10;AI-generated content may be incorrect.">
            <a:extLst>
              <a:ext uri="{FF2B5EF4-FFF2-40B4-BE49-F238E27FC236}">
                <a16:creationId xmlns:a16="http://schemas.microsoft.com/office/drawing/2014/main" id="{639D4511-CF62-9860-61FE-C16F5FFC842B}"/>
              </a:ext>
            </a:extLst>
          </p:cNvPr>
          <p:cNvPicPr>
            <a:picLocks noChangeAspect="1"/>
          </p:cNvPicPr>
          <p:nvPr/>
        </p:nvPicPr>
        <p:blipFill>
          <a:blip r:embed="rId4"/>
          <a:srcRect r="27617"/>
          <a:stretch>
            <a:fillRect/>
          </a:stretch>
        </p:blipFill>
        <p:spPr>
          <a:xfrm>
            <a:off x="6962356" y="289935"/>
            <a:ext cx="2095919" cy="5019675"/>
          </a:xfrm>
          <a:prstGeom prst="rect">
            <a:avLst/>
          </a:prstGeom>
        </p:spPr>
      </p:pic>
      <p:sp>
        <p:nvSpPr>
          <p:cNvPr id="9" name="Rectangle: Rounded Corners 8">
            <a:extLst>
              <a:ext uri="{FF2B5EF4-FFF2-40B4-BE49-F238E27FC236}">
                <a16:creationId xmlns:a16="http://schemas.microsoft.com/office/drawing/2014/main" id="{F2A4B27E-25D7-92DD-E63D-57122DCB79B5}"/>
              </a:ext>
            </a:extLst>
          </p:cNvPr>
          <p:cNvSpPr/>
          <p:nvPr/>
        </p:nvSpPr>
        <p:spPr>
          <a:xfrm>
            <a:off x="391885" y="4419598"/>
            <a:ext cx="11408229" cy="2148467"/>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Thanks, Doc, for figuring out my appendix was inflamed, and almost about to burst! I probably should not have only eaten protein and granola bars everyday, who would have thought it could rupture my appendix!</a:t>
            </a:r>
          </a:p>
        </p:txBody>
      </p:sp>
      <p:sp>
        <p:nvSpPr>
          <p:cNvPr id="11" name="Rectangle: Rounded Corners 10">
            <a:extLst>
              <a:ext uri="{FF2B5EF4-FFF2-40B4-BE49-F238E27FC236}">
                <a16:creationId xmlns:a16="http://schemas.microsoft.com/office/drawing/2014/main" id="{29F768A9-8EA0-5439-7349-EEEA087567F5}"/>
              </a:ext>
            </a:extLst>
          </p:cNvPr>
          <p:cNvSpPr/>
          <p:nvPr/>
        </p:nvSpPr>
        <p:spPr>
          <a:xfrm>
            <a:off x="945346" y="3919676"/>
            <a:ext cx="1846419" cy="680194"/>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Ashley Sanchez</a:t>
            </a:r>
            <a:endParaRPr lang="en-US"/>
          </a:p>
        </p:txBody>
      </p:sp>
      <p:sp>
        <p:nvSpPr>
          <p:cNvPr id="3" name="Rectangle 2">
            <a:hlinkClick r:id="rId5" action="ppaction://hlinksldjump"/>
            <a:extLst>
              <a:ext uri="{FF2B5EF4-FFF2-40B4-BE49-F238E27FC236}">
                <a16:creationId xmlns:a16="http://schemas.microsoft.com/office/drawing/2014/main" id="{B75EADD3-6950-D293-75E6-E8C06CAD4574}"/>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513011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55688DD0-0837-FEF1-B7BF-A7B18180E0F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F536005-8E7C-8DEC-3782-F69A0D965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3180" y="804160"/>
            <a:ext cx="1737212" cy="4802555"/>
          </a:xfrm>
          <a:prstGeom prst="rect">
            <a:avLst/>
          </a:prstGeom>
        </p:spPr>
      </p:pic>
      <p:sp>
        <p:nvSpPr>
          <p:cNvPr id="5" name="Rectangle: Rounded Corners 4">
            <a:extLst>
              <a:ext uri="{FF2B5EF4-FFF2-40B4-BE49-F238E27FC236}">
                <a16:creationId xmlns:a16="http://schemas.microsoft.com/office/drawing/2014/main" id="{92EF3747-2769-9E77-36CE-42ECCC0E1B2C}"/>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Content Placeholder 2">
            <a:extLst>
              <a:ext uri="{FF2B5EF4-FFF2-40B4-BE49-F238E27FC236}">
                <a16:creationId xmlns:a16="http://schemas.microsoft.com/office/drawing/2014/main" id="{37D63D2F-C047-AB83-DF91-0EAF66D39106}"/>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Patient 4:  Evelyn Adebayo</a:t>
            </a:r>
            <a:endParaRPr lang="en-US"/>
          </a:p>
          <a:p>
            <a:pPr marL="0" indent="0">
              <a:buNone/>
            </a:pPr>
            <a:r>
              <a:rPr lang="en-CA" sz="2400">
                <a:ea typeface="+mn-lt"/>
                <a:cs typeface="+mn-lt"/>
              </a:rPr>
              <a:t>68-year-old Female, Nigerian, 5 foot 4, 185 lbs</a:t>
            </a:r>
            <a:endParaRPr lang="en-CA">
              <a:ea typeface="+mn-lt"/>
              <a:cs typeface="+mn-lt"/>
            </a:endParaRPr>
          </a:p>
        </p:txBody>
      </p:sp>
    </p:spTree>
    <p:extLst>
      <p:ext uri="{BB962C8B-B14F-4D97-AF65-F5344CB8AC3E}">
        <p14:creationId xmlns:p14="http://schemas.microsoft.com/office/powerpoint/2010/main" val="3197100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B8791EF6-DAA9-E2E7-92E9-E10ED5675BAA}"/>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A572615-2530-D3EA-2A55-FE0A426B5766}"/>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BC5875BA-23F1-793C-48A5-31721FE0976B}"/>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Let's get to know the patient first:</a:t>
            </a:r>
          </a:p>
        </p:txBody>
      </p:sp>
      <p:sp>
        <p:nvSpPr>
          <p:cNvPr id="9" name="TextBox 8">
            <a:extLst>
              <a:ext uri="{FF2B5EF4-FFF2-40B4-BE49-F238E27FC236}">
                <a16:creationId xmlns:a16="http://schemas.microsoft.com/office/drawing/2014/main" id="{CFCA2691-D859-CA83-5133-C92D1F0D3670}"/>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Ask about Symptoms</a:t>
            </a:r>
            <a:endParaRPr lang="en-US"/>
          </a:p>
        </p:txBody>
      </p:sp>
      <p:sp>
        <p:nvSpPr>
          <p:cNvPr id="11" name="TextBox 10">
            <a:extLst>
              <a:ext uri="{FF2B5EF4-FFF2-40B4-BE49-F238E27FC236}">
                <a16:creationId xmlns:a16="http://schemas.microsoft.com/office/drawing/2014/main" id="{FAEB19D4-A2B7-7BD7-E417-7945821E843E}"/>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Ask about Diet</a:t>
            </a:r>
            <a:endParaRPr lang="en-US"/>
          </a:p>
        </p:txBody>
      </p:sp>
      <p:sp>
        <p:nvSpPr>
          <p:cNvPr id="13" name="TextBox 12">
            <a:extLst>
              <a:ext uri="{FF2B5EF4-FFF2-40B4-BE49-F238E27FC236}">
                <a16:creationId xmlns:a16="http://schemas.microsoft.com/office/drawing/2014/main" id="{7C2C28E3-34DD-F4EA-CFF3-FF71D487DDA3}"/>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Ask about Lifestyle</a:t>
            </a:r>
            <a:endParaRPr lang="en-US"/>
          </a:p>
        </p:txBody>
      </p:sp>
      <p:sp>
        <p:nvSpPr>
          <p:cNvPr id="15" name="TextBox 14">
            <a:extLst>
              <a:ext uri="{FF2B5EF4-FFF2-40B4-BE49-F238E27FC236}">
                <a16:creationId xmlns:a16="http://schemas.microsoft.com/office/drawing/2014/main" id="{E9D92DC4-8DFC-A1D8-AC1B-41E26A8AD014}"/>
              </a:ext>
            </a:extLst>
          </p:cNvPr>
          <p:cNvSpPr txBox="1"/>
          <p:nvPr/>
        </p:nvSpPr>
        <p:spPr>
          <a:xfrm>
            <a:off x="5216068" y="558799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7" action="ppaction://hlinksldjump"/>
              </a:rPr>
              <a:t>Order Diagnostic Tests</a:t>
            </a:r>
            <a:endParaRPr lang="en-US"/>
          </a:p>
        </p:txBody>
      </p:sp>
      <p:sp>
        <p:nvSpPr>
          <p:cNvPr id="2" name="Rectangle: Rounded Corners 1">
            <a:extLst>
              <a:ext uri="{FF2B5EF4-FFF2-40B4-BE49-F238E27FC236}">
                <a16:creationId xmlns:a16="http://schemas.microsoft.com/office/drawing/2014/main" id="{A435D4E6-705B-4466-D88F-77B4C62F14AC}"/>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40463156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7E7D69AA-F48F-709D-5B13-3F06142D170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4F7205B-BF99-B54E-0EE7-2BEA5DF154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1292" y="755583"/>
            <a:ext cx="1774601" cy="5346833"/>
          </a:xfrm>
          <a:prstGeom prst="rect">
            <a:avLst/>
          </a:prstGeom>
        </p:spPr>
      </p:pic>
      <p:sp>
        <p:nvSpPr>
          <p:cNvPr id="9" name="Rectangle: Rounded Corners 8">
            <a:extLst>
              <a:ext uri="{FF2B5EF4-FFF2-40B4-BE49-F238E27FC236}">
                <a16:creationId xmlns:a16="http://schemas.microsoft.com/office/drawing/2014/main" id="{9DC5C5EC-C7BB-DA48-E429-F2185E9E17A2}"/>
              </a:ext>
            </a:extLst>
          </p:cNvPr>
          <p:cNvSpPr/>
          <p:nvPr/>
        </p:nvSpPr>
        <p:spPr>
          <a:xfrm>
            <a:off x="391885" y="4419598"/>
            <a:ext cx="11408229" cy="2148467"/>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Hey Doctor, I recently had this constant, </a:t>
            </a:r>
            <a:r>
              <a:rPr lang="en-CA" b="1"/>
              <a:t>'gnawing' pain in the lower left side </a:t>
            </a:r>
            <a:r>
              <a:rPr lang="en-CA"/>
              <a:t>of my belly, that has just progressively gotten worse. It feels </a:t>
            </a:r>
            <a:r>
              <a:rPr lang="en-CA" b="1"/>
              <a:t>crampy and tender </a:t>
            </a:r>
            <a:r>
              <a:rPr lang="en-CA"/>
              <a:t>and does not go away after using the bathroom. I recently also started having some </a:t>
            </a:r>
            <a:r>
              <a:rPr lang="en-CA" b="1"/>
              <a:t>constipation</a:t>
            </a:r>
            <a:r>
              <a:rPr lang="en-CA"/>
              <a:t>, and general </a:t>
            </a:r>
            <a:r>
              <a:rPr lang="en-CA" b="1"/>
              <a:t>malaise</a:t>
            </a:r>
            <a:r>
              <a:rPr lang="en-CA"/>
              <a:t>.</a:t>
            </a:r>
          </a:p>
        </p:txBody>
      </p:sp>
      <p:sp>
        <p:nvSpPr>
          <p:cNvPr id="11" name="Rectangle: Rounded Corners 10">
            <a:extLst>
              <a:ext uri="{FF2B5EF4-FFF2-40B4-BE49-F238E27FC236}">
                <a16:creationId xmlns:a16="http://schemas.microsoft.com/office/drawing/2014/main" id="{BD80E758-F9C4-1539-E149-36B823FBD90A}"/>
              </a:ext>
            </a:extLst>
          </p:cNvPr>
          <p:cNvSpPr/>
          <p:nvPr/>
        </p:nvSpPr>
        <p:spPr>
          <a:xfrm>
            <a:off x="945346" y="3919676"/>
            <a:ext cx="1846419" cy="680194"/>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Evelyn Adebayo</a:t>
            </a:r>
            <a:endParaRPr lang="en-US"/>
          </a:p>
        </p:txBody>
      </p:sp>
      <p:sp>
        <p:nvSpPr>
          <p:cNvPr id="2" name="Rectangle 1">
            <a:hlinkClick r:id="rId5" action="ppaction://hlinksldjump"/>
            <a:extLst>
              <a:ext uri="{FF2B5EF4-FFF2-40B4-BE49-F238E27FC236}">
                <a16:creationId xmlns:a16="http://schemas.microsoft.com/office/drawing/2014/main" id="{1917E4A4-84A6-468F-D48E-6BDCEC35373B}"/>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5552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126094C4-8F22-6E6C-7546-F459858E2F3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6D528EE-23CB-9FD9-5274-D05351704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3180" y="804160"/>
            <a:ext cx="1737212" cy="4802555"/>
          </a:xfrm>
          <a:prstGeom prst="rect">
            <a:avLst/>
          </a:prstGeom>
        </p:spPr>
      </p:pic>
      <p:sp>
        <p:nvSpPr>
          <p:cNvPr id="9" name="Rectangle: Rounded Corners 8">
            <a:extLst>
              <a:ext uri="{FF2B5EF4-FFF2-40B4-BE49-F238E27FC236}">
                <a16:creationId xmlns:a16="http://schemas.microsoft.com/office/drawing/2014/main" id="{EF5CF315-18E5-8753-11CD-C287BD03E0E8}"/>
              </a:ext>
            </a:extLst>
          </p:cNvPr>
          <p:cNvSpPr/>
          <p:nvPr/>
        </p:nvSpPr>
        <p:spPr>
          <a:xfrm>
            <a:off x="391885" y="4419598"/>
            <a:ext cx="11408229" cy="2148467"/>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I am a retired elementary school librarian. Now, I generally spend my days reading and knitting at home and </a:t>
            </a:r>
            <a:r>
              <a:rPr lang="en-CA" b="1"/>
              <a:t>rarely get out of bed</a:t>
            </a:r>
            <a:r>
              <a:rPr lang="en-CA"/>
              <a:t>.</a:t>
            </a:r>
          </a:p>
        </p:txBody>
      </p:sp>
      <p:sp>
        <p:nvSpPr>
          <p:cNvPr id="11" name="Rectangle: Rounded Corners 10">
            <a:extLst>
              <a:ext uri="{FF2B5EF4-FFF2-40B4-BE49-F238E27FC236}">
                <a16:creationId xmlns:a16="http://schemas.microsoft.com/office/drawing/2014/main" id="{DC1EE901-2C15-D702-D6BA-F74CF6F1E8A5}"/>
              </a:ext>
            </a:extLst>
          </p:cNvPr>
          <p:cNvSpPr/>
          <p:nvPr/>
        </p:nvSpPr>
        <p:spPr>
          <a:xfrm>
            <a:off x="945346" y="3919676"/>
            <a:ext cx="1846419" cy="680194"/>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Evelyn Adebayo</a:t>
            </a:r>
          </a:p>
        </p:txBody>
      </p:sp>
      <p:sp>
        <p:nvSpPr>
          <p:cNvPr id="2" name="Rectangle 1">
            <a:hlinkClick r:id="rId5" action="ppaction://hlinksldjump"/>
            <a:extLst>
              <a:ext uri="{FF2B5EF4-FFF2-40B4-BE49-F238E27FC236}">
                <a16:creationId xmlns:a16="http://schemas.microsoft.com/office/drawing/2014/main" id="{18304713-4F1B-01C6-3861-012B3F2A588F}"/>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8445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5137F79A-BC35-FDE7-6D92-607496928EA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AC4FE83-B6F1-BB91-9E09-910EA1F6FE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3180" y="804160"/>
            <a:ext cx="1737212" cy="4802555"/>
          </a:xfrm>
          <a:prstGeom prst="rect">
            <a:avLst/>
          </a:prstGeom>
        </p:spPr>
      </p:pic>
      <p:sp>
        <p:nvSpPr>
          <p:cNvPr id="9" name="Rectangle: Rounded Corners 8">
            <a:extLst>
              <a:ext uri="{FF2B5EF4-FFF2-40B4-BE49-F238E27FC236}">
                <a16:creationId xmlns:a16="http://schemas.microsoft.com/office/drawing/2014/main" id="{28DF7468-D5D7-C5EE-7B71-9C29A2AE107D}"/>
              </a:ext>
            </a:extLst>
          </p:cNvPr>
          <p:cNvSpPr/>
          <p:nvPr/>
        </p:nvSpPr>
        <p:spPr>
          <a:xfrm>
            <a:off x="391885" y="4419598"/>
            <a:ext cx="11408229" cy="2148467"/>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As I am getting older, I can't eat hard foods. So, I mostly eat soft foods, like white bread, pasta, canned soups, and very </a:t>
            </a:r>
            <a:r>
              <a:rPr lang="en-CA" b="1"/>
              <a:t>rarely do I eat raw fruits or vegetables</a:t>
            </a:r>
            <a:r>
              <a:rPr lang="en-CA"/>
              <a:t>, because they are too hard to chew!</a:t>
            </a:r>
            <a:endParaRPr lang="en-US"/>
          </a:p>
        </p:txBody>
      </p:sp>
      <p:sp>
        <p:nvSpPr>
          <p:cNvPr id="11" name="Rectangle: Rounded Corners 10">
            <a:extLst>
              <a:ext uri="{FF2B5EF4-FFF2-40B4-BE49-F238E27FC236}">
                <a16:creationId xmlns:a16="http://schemas.microsoft.com/office/drawing/2014/main" id="{05C3C318-CFB5-8BF2-BEA5-F0A6CCD2E5A6}"/>
              </a:ext>
            </a:extLst>
          </p:cNvPr>
          <p:cNvSpPr/>
          <p:nvPr/>
        </p:nvSpPr>
        <p:spPr>
          <a:xfrm>
            <a:off x="945346" y="3919676"/>
            <a:ext cx="1846419" cy="680194"/>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Evelyn Adebayo</a:t>
            </a:r>
          </a:p>
        </p:txBody>
      </p:sp>
      <p:sp>
        <p:nvSpPr>
          <p:cNvPr id="2" name="Rectangle 1">
            <a:hlinkClick r:id="rId5" action="ppaction://hlinksldjump"/>
            <a:extLst>
              <a:ext uri="{FF2B5EF4-FFF2-40B4-BE49-F238E27FC236}">
                <a16:creationId xmlns:a16="http://schemas.microsoft.com/office/drawing/2014/main" id="{3D2839C0-AFA3-9BFA-D145-A32ED2C4F019}"/>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44737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0035C8E8-07AE-17A0-BBC5-AA31733C443C}"/>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466DBB9-8E83-A91D-C14E-8A16B0097874}"/>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9AA895F8-F6DF-973A-A9FA-CCE0E8A5BC2C}"/>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What we have learned</a:t>
            </a:r>
            <a:endParaRPr lang="en-US"/>
          </a:p>
        </p:txBody>
      </p:sp>
      <p:sp>
        <p:nvSpPr>
          <p:cNvPr id="9" name="TextBox 8">
            <a:extLst>
              <a:ext uri="{FF2B5EF4-FFF2-40B4-BE49-F238E27FC236}">
                <a16:creationId xmlns:a16="http://schemas.microsoft.com/office/drawing/2014/main" id="{2E8B44E0-08CC-D094-04D9-DFC58724F776}"/>
              </a:ext>
            </a:extLst>
          </p:cNvPr>
          <p:cNvSpPr txBox="1"/>
          <p:nvPr/>
        </p:nvSpPr>
        <p:spPr>
          <a:xfrm>
            <a:off x="879928" y="5061857"/>
            <a:ext cx="1019930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Evelyn has a progressive onset of a </a:t>
            </a:r>
            <a:r>
              <a:rPr lang="en-US" b="1"/>
              <a:t>crampy, constant pain in her lower left stomach</a:t>
            </a:r>
            <a:r>
              <a:rPr lang="en-US"/>
              <a:t>, she also has recent </a:t>
            </a:r>
            <a:r>
              <a:rPr lang="en-US" b="1"/>
              <a:t>constipation</a:t>
            </a:r>
            <a:r>
              <a:rPr lang="en-US"/>
              <a:t> and </a:t>
            </a:r>
            <a:r>
              <a:rPr lang="en-US" b="1"/>
              <a:t>fever-like symptoms </a:t>
            </a:r>
            <a:r>
              <a:rPr lang="en-US"/>
              <a:t>as well. She has a </a:t>
            </a:r>
            <a:r>
              <a:rPr lang="en-US" b="1"/>
              <a:t>very sedentary lifestyle</a:t>
            </a:r>
            <a:r>
              <a:rPr lang="en-US"/>
              <a:t>, as she rarely gets out of bed. Lastly, she has a </a:t>
            </a:r>
            <a:r>
              <a:rPr lang="en-US" b="1"/>
              <a:t>low-fiber diet </a:t>
            </a:r>
            <a:r>
              <a:rPr lang="en-US"/>
              <a:t>and rarely eats any fruits and vegetables.</a:t>
            </a:r>
          </a:p>
        </p:txBody>
      </p:sp>
      <p:sp>
        <p:nvSpPr>
          <p:cNvPr id="2" name="Rectangle: Rounded Corners 1">
            <a:extLst>
              <a:ext uri="{FF2B5EF4-FFF2-40B4-BE49-F238E27FC236}">
                <a16:creationId xmlns:a16="http://schemas.microsoft.com/office/drawing/2014/main" id="{8FC5042E-D95C-421B-57F8-9B9092538763}"/>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
        <p:nvSpPr>
          <p:cNvPr id="3" name="Rectangle 2">
            <a:hlinkClick r:id="rId4" action="ppaction://hlinksldjump"/>
            <a:extLst>
              <a:ext uri="{FF2B5EF4-FFF2-40B4-BE49-F238E27FC236}">
                <a16:creationId xmlns:a16="http://schemas.microsoft.com/office/drawing/2014/main" id="{969CF6FB-B235-5DB2-6BD4-AEA8D1BF9953}"/>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06161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8C0FA3A8-99E5-383A-9EC2-88F07289FC4C}"/>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840925A-88D4-682B-5C1E-E1E647E6F6F3}"/>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4EEB1CF3-21A6-0F18-D379-7B7CFC1F45E3}"/>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After learning a bit about Evelyn, let's run some tests:</a:t>
            </a:r>
          </a:p>
        </p:txBody>
      </p:sp>
      <p:sp>
        <p:nvSpPr>
          <p:cNvPr id="9" name="TextBox 8">
            <a:extLst>
              <a:ext uri="{FF2B5EF4-FFF2-40B4-BE49-F238E27FC236}">
                <a16:creationId xmlns:a16="http://schemas.microsoft.com/office/drawing/2014/main" id="{ACFDCBFC-10F6-51AE-273E-E8A4F24F46E0}"/>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Physical Exam + Vitals</a:t>
            </a:r>
            <a:endParaRPr lang="en-US"/>
          </a:p>
        </p:txBody>
      </p:sp>
      <p:sp>
        <p:nvSpPr>
          <p:cNvPr id="11" name="TextBox 10">
            <a:extLst>
              <a:ext uri="{FF2B5EF4-FFF2-40B4-BE49-F238E27FC236}">
                <a16:creationId xmlns:a16="http://schemas.microsoft.com/office/drawing/2014/main" id="{8F140F62-C7D9-D9DD-E8F3-1C1E51BA2589}"/>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CT Scan</a:t>
            </a:r>
            <a:endParaRPr lang="en-US"/>
          </a:p>
        </p:txBody>
      </p:sp>
      <p:sp>
        <p:nvSpPr>
          <p:cNvPr id="13" name="TextBox 12">
            <a:extLst>
              <a:ext uri="{FF2B5EF4-FFF2-40B4-BE49-F238E27FC236}">
                <a16:creationId xmlns:a16="http://schemas.microsoft.com/office/drawing/2014/main" id="{AA28ED0A-69CA-A8F6-13C6-3E3AC4A18D12}"/>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Blood Test</a:t>
            </a:r>
            <a:endParaRPr lang="en-US"/>
          </a:p>
        </p:txBody>
      </p:sp>
      <p:sp>
        <p:nvSpPr>
          <p:cNvPr id="16" name="TextBox 15">
            <a:extLst>
              <a:ext uri="{FF2B5EF4-FFF2-40B4-BE49-F238E27FC236}">
                <a16:creationId xmlns:a16="http://schemas.microsoft.com/office/drawing/2014/main" id="{53BC3DF4-8A7F-2F52-300E-9A45EA7C0058}"/>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I am ready to Diagnosis</a:t>
            </a:r>
            <a:endParaRPr lang="en-US"/>
          </a:p>
        </p:txBody>
      </p:sp>
      <p:sp>
        <p:nvSpPr>
          <p:cNvPr id="2" name="Rectangle: Rounded Corners 1">
            <a:extLst>
              <a:ext uri="{FF2B5EF4-FFF2-40B4-BE49-F238E27FC236}">
                <a16:creationId xmlns:a16="http://schemas.microsoft.com/office/drawing/2014/main" id="{2BA68632-8D4F-139B-656D-9CFB1B983BD6}"/>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24985589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075FB713-EDD4-BF18-8B5B-D3831872E86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93C9985-AE38-805D-A890-4D2D16A7D9BB}"/>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When pressing around the stomach,  there was </a:t>
            </a:r>
            <a:r>
              <a:rPr lang="en-CA" b="1"/>
              <a:t>significant tenderness and guarding in the lower left area</a:t>
            </a:r>
            <a:r>
              <a:rPr lang="en-CA"/>
              <a:t>, with no "rebound" tenderness. </a:t>
            </a:r>
            <a:r>
              <a:rPr lang="en-CA" b="1"/>
              <a:t>Temperature</a:t>
            </a:r>
            <a:r>
              <a:rPr lang="en-CA"/>
              <a:t> is at 38.6 </a:t>
            </a:r>
            <a:r>
              <a:rPr lang="en-CA">
                <a:ea typeface="+mn-lt"/>
                <a:cs typeface="+mn-lt"/>
              </a:rPr>
              <a:t>°C and </a:t>
            </a:r>
            <a:r>
              <a:rPr lang="en-CA" b="1">
                <a:ea typeface="+mn-lt"/>
                <a:cs typeface="+mn-lt"/>
              </a:rPr>
              <a:t>Blood Pressure </a:t>
            </a:r>
            <a:r>
              <a:rPr lang="en-CA">
                <a:ea typeface="+mn-lt"/>
                <a:cs typeface="+mn-lt"/>
              </a:rPr>
              <a:t>is 135 over 85.</a:t>
            </a:r>
            <a:endParaRPr lang="en-US"/>
          </a:p>
        </p:txBody>
      </p:sp>
      <p:sp>
        <p:nvSpPr>
          <p:cNvPr id="6" name="Rectangle: Rounded Corners 5">
            <a:extLst>
              <a:ext uri="{FF2B5EF4-FFF2-40B4-BE49-F238E27FC236}">
                <a16:creationId xmlns:a16="http://schemas.microsoft.com/office/drawing/2014/main" id="{6740B069-240F-8463-E8D4-6E74A84D3EF1}"/>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
        <p:nvSpPr>
          <p:cNvPr id="2" name="Rectangle 1">
            <a:hlinkClick r:id="rId4" action="ppaction://hlinksldjump"/>
            <a:extLst>
              <a:ext uri="{FF2B5EF4-FFF2-40B4-BE49-F238E27FC236}">
                <a16:creationId xmlns:a16="http://schemas.microsoft.com/office/drawing/2014/main" id="{5EFD4D94-1E3D-E738-3B9F-3F77D89B37DE}"/>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6122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p:cNvGrpSpPr/>
        <p:nvPr/>
      </p:nvGrpSpPr>
      <p:grpSpPr>
        <a:xfrm>
          <a:off x="0" y="0"/>
          <a:ext cx="0" cy="0"/>
          <a:chOff x="0" y="0"/>
          <a:chExt cx="0" cy="0"/>
        </a:xfrm>
      </p:grpSpPr>
      <p:pic>
        <p:nvPicPr>
          <p:cNvPr id="6" name="Picture 5" descr="A person with his hands on his chest&#10;&#10;AI-generated content may be incorrect.">
            <a:extLst>
              <a:ext uri="{FF2B5EF4-FFF2-40B4-BE49-F238E27FC236}">
                <a16:creationId xmlns:a16="http://schemas.microsoft.com/office/drawing/2014/main" id="{708D05BF-C0AA-4C69-4073-76E31E23C441}"/>
              </a:ext>
            </a:extLst>
          </p:cNvPr>
          <p:cNvPicPr>
            <a:picLocks noChangeAspect="1"/>
          </p:cNvPicPr>
          <p:nvPr/>
        </p:nvPicPr>
        <p:blipFill>
          <a:blip r:embed="rId4"/>
          <a:stretch>
            <a:fillRect/>
          </a:stretch>
        </p:blipFill>
        <p:spPr>
          <a:xfrm>
            <a:off x="7912464" y="598713"/>
            <a:ext cx="2163718" cy="5116286"/>
          </a:xfrm>
          <a:prstGeom prst="rect">
            <a:avLst/>
          </a:prstGeom>
        </p:spPr>
      </p:pic>
      <p:sp>
        <p:nvSpPr>
          <p:cNvPr id="9" name="Rectangle: Rounded Corners 8">
            <a:extLst>
              <a:ext uri="{FF2B5EF4-FFF2-40B4-BE49-F238E27FC236}">
                <a16:creationId xmlns:a16="http://schemas.microsoft.com/office/drawing/2014/main" id="{EB1BDBD7-2C38-9301-AF40-8CC670A5D1BE}"/>
              </a:ext>
            </a:extLst>
          </p:cNvPr>
          <p:cNvSpPr/>
          <p:nvPr/>
        </p:nvSpPr>
        <p:spPr>
          <a:xfrm>
            <a:off x="391885" y="4419598"/>
            <a:ext cx="11408229" cy="2148467"/>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For about </a:t>
            </a:r>
            <a:r>
              <a:rPr lang="en-CA" b="1"/>
              <a:t>15 years </a:t>
            </a:r>
            <a:r>
              <a:rPr lang="en-CA"/>
              <a:t>now, I have had on and off cycles of a </a:t>
            </a:r>
            <a:r>
              <a:rPr lang="en-CA" b="1"/>
              <a:t>painful, burning sensation </a:t>
            </a:r>
            <a:r>
              <a:rPr lang="en-CA"/>
              <a:t>in my chest after eating a meal. Also, I get random bouts of </a:t>
            </a:r>
            <a:r>
              <a:rPr lang="en-CA" b="1"/>
              <a:t>difficulty swallowing </a:t>
            </a:r>
            <a:r>
              <a:rPr lang="en-CA"/>
              <a:t>food and have even had little </a:t>
            </a:r>
            <a:r>
              <a:rPr lang="en-CA" b="1"/>
              <a:t>bits of food or vomit come up my throat</a:t>
            </a:r>
            <a:r>
              <a:rPr lang="en-CA"/>
              <a:t> and burn the very deep back of my mouth before.</a:t>
            </a:r>
          </a:p>
        </p:txBody>
      </p:sp>
      <p:sp>
        <p:nvSpPr>
          <p:cNvPr id="11" name="Rectangle: Rounded Corners 10">
            <a:extLst>
              <a:ext uri="{FF2B5EF4-FFF2-40B4-BE49-F238E27FC236}">
                <a16:creationId xmlns:a16="http://schemas.microsoft.com/office/drawing/2014/main" id="{8167F56C-EBDA-3477-4912-54069A1F2A61}"/>
              </a:ext>
            </a:extLst>
          </p:cNvPr>
          <p:cNvSpPr/>
          <p:nvPr/>
        </p:nvSpPr>
        <p:spPr>
          <a:xfrm>
            <a:off x="945346" y="3919676"/>
            <a:ext cx="1846419" cy="680194"/>
          </a:xfrm>
          <a:prstGeom prst="roundRect">
            <a:avLst/>
          </a:prstGeom>
          <a:solidFill>
            <a:srgbClr val="EB7B6E">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John Smith</a:t>
            </a:r>
          </a:p>
        </p:txBody>
      </p:sp>
      <p:sp>
        <p:nvSpPr>
          <p:cNvPr id="2" name="Rectangle 1">
            <a:hlinkClick r:id="rId5" action="ppaction://hlinksldjump"/>
            <a:extLst>
              <a:ext uri="{FF2B5EF4-FFF2-40B4-BE49-F238E27FC236}">
                <a16:creationId xmlns:a16="http://schemas.microsoft.com/office/drawing/2014/main" id="{2218FAD7-1489-2080-0469-3727639550F6}"/>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899138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8C292DC0-A4B5-81FF-1F91-41A4FD0805B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12306DE-2EE4-A0D3-A5CB-3A917A3412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9913" y="220484"/>
            <a:ext cx="3576800" cy="5764696"/>
          </a:xfrm>
          <a:prstGeom prst="rect">
            <a:avLst/>
          </a:prstGeom>
        </p:spPr>
      </p:pic>
      <p:sp>
        <p:nvSpPr>
          <p:cNvPr id="3" name="Rectangle: Rounded Corners 2">
            <a:extLst>
              <a:ext uri="{FF2B5EF4-FFF2-40B4-BE49-F238E27FC236}">
                <a16:creationId xmlns:a16="http://schemas.microsoft.com/office/drawing/2014/main" id="{4A134434-799B-1BEA-EFFD-01A973B3A1DF}"/>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Hey Doctor, the blood test appears normal except </a:t>
            </a:r>
            <a:r>
              <a:rPr lang="en-CA" b="1"/>
              <a:t>for ELEVATED White Blood Cells</a:t>
            </a:r>
            <a:r>
              <a:rPr lang="en-CA"/>
              <a:t>, </a:t>
            </a:r>
            <a:r>
              <a:rPr lang="en-CA">
                <a:ea typeface="+mn-lt"/>
                <a:cs typeface="+mn-lt"/>
              </a:rPr>
              <a:t>13,200/mm³</a:t>
            </a:r>
            <a:r>
              <a:rPr lang="en-CA"/>
              <a:t>! These are the cells apart of the body’s immune system and typically increase when fighting an attacker, which also suggest she has a fever.</a:t>
            </a:r>
            <a:r>
              <a:rPr lang="en-CA" baseline="30000"/>
              <a:t>6</a:t>
            </a:r>
            <a:endParaRPr lang="en-US"/>
          </a:p>
        </p:txBody>
      </p:sp>
      <p:sp>
        <p:nvSpPr>
          <p:cNvPr id="5" name="Rectangle: Rounded Corners 4">
            <a:extLst>
              <a:ext uri="{FF2B5EF4-FFF2-40B4-BE49-F238E27FC236}">
                <a16:creationId xmlns:a16="http://schemas.microsoft.com/office/drawing/2014/main" id="{9B5C3BF6-102B-E38E-27CB-5AF121196D80}"/>
              </a:ext>
            </a:extLst>
          </p:cNvPr>
          <p:cNvSpPr/>
          <p:nvPr/>
        </p:nvSpPr>
        <p:spPr>
          <a:xfrm>
            <a:off x="1227967" y="3424685"/>
            <a:ext cx="18197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Nurse</a:t>
            </a:r>
            <a:endParaRPr lang="en-US" err="1"/>
          </a:p>
        </p:txBody>
      </p:sp>
      <p:sp>
        <p:nvSpPr>
          <p:cNvPr id="2" name="Rectangle 1">
            <a:hlinkClick r:id="rId5" action="ppaction://hlinksldjump"/>
            <a:extLst>
              <a:ext uri="{FF2B5EF4-FFF2-40B4-BE49-F238E27FC236}">
                <a16:creationId xmlns:a16="http://schemas.microsoft.com/office/drawing/2014/main" id="{FC122171-752C-9494-5CD9-2C2077070645}"/>
              </a:ext>
            </a:extLst>
          </p:cNvPr>
          <p:cNvSpPr/>
          <p:nvPr/>
        </p:nvSpPr>
        <p:spPr>
          <a:xfrm>
            <a:off x="0" y="-4315"/>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63219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AACA2A96-D90C-04D6-6F34-111F37C86416}"/>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3A8AD97-E23F-063A-FF4A-06CAF32464B8}"/>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ea typeface="+mn-lt"/>
                <a:cs typeface="+mn-lt"/>
              </a:rPr>
              <a:t>The CT scan shows </a:t>
            </a:r>
            <a:r>
              <a:rPr lang="en-CA" b="1">
                <a:ea typeface="+mn-lt"/>
                <a:cs typeface="+mn-lt"/>
              </a:rPr>
              <a:t>multiple diverticula</a:t>
            </a:r>
            <a:r>
              <a:rPr lang="en-CA">
                <a:ea typeface="+mn-lt"/>
                <a:cs typeface="+mn-lt"/>
              </a:rPr>
              <a:t>, or out-pocket pouches of the large intestine wall, in the sigmoid colon (last part of large intestine) and </a:t>
            </a:r>
            <a:r>
              <a:rPr lang="en-CA" b="1">
                <a:ea typeface="+mn-lt"/>
                <a:cs typeface="+mn-lt"/>
              </a:rPr>
              <a:t>thickening</a:t>
            </a:r>
            <a:r>
              <a:rPr lang="en-CA">
                <a:ea typeface="+mn-lt"/>
                <a:cs typeface="+mn-lt"/>
              </a:rPr>
              <a:t> of the intestine walls, some are surrounded by </a:t>
            </a:r>
            <a:r>
              <a:rPr lang="en-CA" b="1">
                <a:ea typeface="+mn-lt"/>
                <a:cs typeface="+mn-lt"/>
              </a:rPr>
              <a:t>abscesses</a:t>
            </a:r>
            <a:r>
              <a:rPr lang="en-CA">
                <a:ea typeface="+mn-lt"/>
                <a:cs typeface="+mn-lt"/>
              </a:rPr>
              <a:t> (pus collection from infection).</a:t>
            </a:r>
            <a:r>
              <a:rPr lang="en-CA" baseline="30000">
                <a:ea typeface="+mn-lt"/>
                <a:cs typeface="+mn-lt"/>
              </a:rPr>
              <a:t>13</a:t>
            </a:r>
            <a:r>
              <a:rPr lang="en-CA">
                <a:ea typeface="+mn-lt"/>
                <a:cs typeface="+mn-lt"/>
              </a:rPr>
              <a:t> </a:t>
            </a:r>
            <a:endParaRPr lang="en-US"/>
          </a:p>
        </p:txBody>
      </p:sp>
      <p:sp>
        <p:nvSpPr>
          <p:cNvPr id="5" name="Rectangle: Rounded Corners 4">
            <a:extLst>
              <a:ext uri="{FF2B5EF4-FFF2-40B4-BE49-F238E27FC236}">
                <a16:creationId xmlns:a16="http://schemas.microsoft.com/office/drawing/2014/main" id="{1B83B352-331C-4F8E-0CB3-CB132F2C52EA}"/>
              </a:ext>
            </a:extLst>
          </p:cNvPr>
          <p:cNvSpPr/>
          <p:nvPr/>
        </p:nvSpPr>
        <p:spPr>
          <a:xfrm>
            <a:off x="1227967" y="3424685"/>
            <a:ext cx="2137230" cy="845285"/>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Radiologist</a:t>
            </a:r>
          </a:p>
        </p:txBody>
      </p:sp>
      <p:pic>
        <p:nvPicPr>
          <p:cNvPr id="4" name="Picture 3">
            <a:extLst>
              <a:ext uri="{FF2B5EF4-FFF2-40B4-BE49-F238E27FC236}">
                <a16:creationId xmlns:a16="http://schemas.microsoft.com/office/drawing/2014/main" id="{A8CABC08-A288-1840-D844-B4937D335373}"/>
              </a:ext>
            </a:extLst>
          </p:cNvPr>
          <p:cNvPicPr>
            <a:picLocks noChangeAspect="1"/>
          </p:cNvPicPr>
          <p:nvPr/>
        </p:nvPicPr>
        <p:blipFill>
          <a:blip r:embed="rId4"/>
          <a:stretch>
            <a:fillRect/>
          </a:stretch>
        </p:blipFill>
        <p:spPr>
          <a:xfrm>
            <a:off x="3533290" y="571664"/>
            <a:ext cx="3219615" cy="2711589"/>
          </a:xfrm>
          <a:prstGeom prst="rect">
            <a:avLst/>
          </a:prstGeom>
        </p:spPr>
      </p:pic>
      <p:pic>
        <p:nvPicPr>
          <p:cNvPr id="6" name="Picture 5">
            <a:extLst>
              <a:ext uri="{FF2B5EF4-FFF2-40B4-BE49-F238E27FC236}">
                <a16:creationId xmlns:a16="http://schemas.microsoft.com/office/drawing/2014/main" id="{FBF3718D-F7B7-6F61-D9FF-19A181E7FF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811" y="1445829"/>
            <a:ext cx="2923193" cy="3441055"/>
          </a:xfrm>
          <a:prstGeom prst="rect">
            <a:avLst/>
          </a:prstGeom>
        </p:spPr>
      </p:pic>
      <p:sp>
        <p:nvSpPr>
          <p:cNvPr id="2" name="Rectangle 1">
            <a:hlinkClick r:id="rId6" action="ppaction://hlinksldjump"/>
            <a:extLst>
              <a:ext uri="{FF2B5EF4-FFF2-40B4-BE49-F238E27FC236}">
                <a16:creationId xmlns:a16="http://schemas.microsoft.com/office/drawing/2014/main" id="{C2D0E671-BEF0-1010-C9A3-B5A023472035}"/>
              </a:ext>
            </a:extLst>
          </p:cNvPr>
          <p:cNvSpPr/>
          <p:nvPr/>
        </p:nvSpPr>
        <p:spPr>
          <a:xfrm>
            <a:off x="24" y="-4315"/>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34737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a:extLst>
            <a:ext uri="{FF2B5EF4-FFF2-40B4-BE49-F238E27FC236}">
              <a16:creationId xmlns:a16="http://schemas.microsoft.com/office/drawing/2014/main" id="{142D0BED-C00B-EB20-8DBE-7A6B3DCEF3AD}"/>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E2924CF-AF7C-B474-9227-6A078C25CE00}"/>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43006BDD-150D-F063-DBC7-C8C5095F9ED5}"/>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With both symptoms and tests, Evelyn has:</a:t>
            </a:r>
          </a:p>
        </p:txBody>
      </p:sp>
      <p:sp>
        <p:nvSpPr>
          <p:cNvPr id="9" name="TextBox 8">
            <a:extLst>
              <a:ext uri="{FF2B5EF4-FFF2-40B4-BE49-F238E27FC236}">
                <a16:creationId xmlns:a16="http://schemas.microsoft.com/office/drawing/2014/main" id="{A9E32657-1D5C-6271-0303-C3DB3DE90EB3}"/>
              </a:ext>
            </a:extLst>
          </p:cNvPr>
          <p:cNvSpPr txBox="1"/>
          <p:nvPr/>
        </p:nvSpPr>
        <p:spPr>
          <a:xfrm>
            <a:off x="879928" y="5061857"/>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ction="ppaction://hlinksldjump"/>
              </a:rPr>
              <a:t>Diverticulitis</a:t>
            </a:r>
            <a:endParaRPr lang="en-US"/>
          </a:p>
        </p:txBody>
      </p:sp>
      <p:sp>
        <p:nvSpPr>
          <p:cNvPr id="11" name="TextBox 10">
            <a:extLst>
              <a:ext uri="{FF2B5EF4-FFF2-40B4-BE49-F238E27FC236}">
                <a16:creationId xmlns:a16="http://schemas.microsoft.com/office/drawing/2014/main" id="{D1E2FE86-BDFA-C981-C769-1002B5537BE2}"/>
              </a:ext>
            </a:extLst>
          </p:cNvPr>
          <p:cNvSpPr txBox="1"/>
          <p:nvPr/>
        </p:nvSpPr>
        <p:spPr>
          <a:xfrm>
            <a:off x="879927" y="5587999"/>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ction="ppaction://hlinksldjump"/>
              </a:rPr>
              <a:t>Acute Appendicitis</a:t>
            </a:r>
            <a:endParaRPr lang="en-US"/>
          </a:p>
        </p:txBody>
      </p:sp>
      <p:sp>
        <p:nvSpPr>
          <p:cNvPr id="13" name="TextBox 12">
            <a:extLst>
              <a:ext uri="{FF2B5EF4-FFF2-40B4-BE49-F238E27FC236}">
                <a16:creationId xmlns:a16="http://schemas.microsoft.com/office/drawing/2014/main" id="{74B1CA99-1A48-EF17-E566-8633B2635777}"/>
              </a:ext>
            </a:extLst>
          </p:cNvPr>
          <p:cNvSpPr txBox="1"/>
          <p:nvPr/>
        </p:nvSpPr>
        <p:spPr>
          <a:xfrm>
            <a:off x="5216069" y="506185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ction="ppaction://hlinksldjump"/>
              </a:rPr>
              <a:t>Crohn's Disease</a:t>
            </a:r>
            <a:endParaRPr lang="en-US"/>
          </a:p>
        </p:txBody>
      </p:sp>
      <p:sp>
        <p:nvSpPr>
          <p:cNvPr id="16" name="TextBox 15">
            <a:extLst>
              <a:ext uri="{FF2B5EF4-FFF2-40B4-BE49-F238E27FC236}">
                <a16:creationId xmlns:a16="http://schemas.microsoft.com/office/drawing/2014/main" id="{58B91FBE-816D-9B38-91E3-7C97DF26CF04}"/>
              </a:ext>
            </a:extLst>
          </p:cNvPr>
          <p:cNvSpPr txBox="1"/>
          <p:nvPr/>
        </p:nvSpPr>
        <p:spPr>
          <a:xfrm>
            <a:off x="5217696" y="5589625"/>
            <a:ext cx="4336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ction="ppaction://hlinksldjump"/>
              </a:rPr>
              <a:t>Back to Diagnostic Tests</a:t>
            </a:r>
            <a:endParaRPr lang="en-US"/>
          </a:p>
        </p:txBody>
      </p:sp>
      <p:sp>
        <p:nvSpPr>
          <p:cNvPr id="2" name="Rectangle: Rounded Corners 1">
            <a:extLst>
              <a:ext uri="{FF2B5EF4-FFF2-40B4-BE49-F238E27FC236}">
                <a16:creationId xmlns:a16="http://schemas.microsoft.com/office/drawing/2014/main" id="{972DB57E-38AF-B358-2278-F35A8D2BD264}"/>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Tree>
    <p:extLst>
      <p:ext uri="{BB962C8B-B14F-4D97-AF65-F5344CB8AC3E}">
        <p14:creationId xmlns:p14="http://schemas.microsoft.com/office/powerpoint/2010/main" val="30487031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669676AB-293E-0ED3-E93C-00C4C05705E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9FA1613-AE09-17A5-4567-C3D050872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E11F0165-0E56-0EA8-E1CB-6DE8E3264343}"/>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1991F8EC-5EFB-8C7A-BD76-06157760D797}"/>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Diverticulitis is </a:t>
            </a:r>
            <a:r>
              <a:rPr lang="en-US" sz="2400">
                <a:solidFill>
                  <a:srgbClr val="00B050"/>
                </a:solidFill>
              </a:rPr>
              <a:t>CORRECT</a:t>
            </a:r>
            <a:r>
              <a:rPr lang="en-US" sz="2400"/>
              <a:t> </a:t>
            </a:r>
          </a:p>
        </p:txBody>
      </p:sp>
      <p:sp>
        <p:nvSpPr>
          <p:cNvPr id="6" name="Rectangle: Rounded Corners 5">
            <a:extLst>
              <a:ext uri="{FF2B5EF4-FFF2-40B4-BE49-F238E27FC236}">
                <a16:creationId xmlns:a16="http://schemas.microsoft.com/office/drawing/2014/main" id="{4393722D-AE46-E7BC-C93B-FE9EF9308DB9}"/>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9EA6278C-AB21-D029-4E6B-BB1445A6E265}"/>
              </a:ext>
            </a:extLst>
          </p:cNvPr>
          <p:cNvSpPr txBox="1"/>
          <p:nvPr/>
        </p:nvSpPr>
        <p:spPr>
          <a:xfrm>
            <a:off x="780142" y="4998701"/>
            <a:ext cx="101887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Firstly, Evelyn has a lot </a:t>
            </a:r>
            <a:r>
              <a:rPr lang="en-US" b="1"/>
              <a:t>of risk factors </a:t>
            </a:r>
            <a:r>
              <a:rPr lang="en-US"/>
              <a:t>for Diverticulitis (over 60-years-old, obesity, low-fiber diet, sedentary lifestyle). Secondly, she has </a:t>
            </a:r>
            <a:r>
              <a:rPr lang="en-US" b="1"/>
              <a:t>the classic triad of symptoms</a:t>
            </a:r>
            <a:r>
              <a:rPr lang="en-US"/>
              <a:t>, constant lower left stomach pain, fever, and elevated white blood cell count. The presence of </a:t>
            </a:r>
            <a:r>
              <a:rPr lang="en-US" b="1"/>
              <a:t>diverticula</a:t>
            </a:r>
            <a:r>
              <a:rPr lang="en-US"/>
              <a:t> with </a:t>
            </a:r>
            <a:r>
              <a:rPr lang="en-US" b="1"/>
              <a:t>abscesses</a:t>
            </a:r>
            <a:r>
              <a:rPr lang="en-US"/>
              <a:t> really confirmed the diagnosis for diverticulitis.</a:t>
            </a:r>
            <a:r>
              <a:rPr lang="en-US" baseline="30000"/>
              <a:t>11</a:t>
            </a:r>
            <a:endParaRPr lang="en-US"/>
          </a:p>
        </p:txBody>
      </p:sp>
      <p:sp>
        <p:nvSpPr>
          <p:cNvPr id="2" name="Rectangle 1">
            <a:hlinkClick r:id="rId5" action="ppaction://hlinksldjump"/>
            <a:extLst>
              <a:ext uri="{FF2B5EF4-FFF2-40B4-BE49-F238E27FC236}">
                <a16:creationId xmlns:a16="http://schemas.microsoft.com/office/drawing/2014/main" id="{3462CC0D-D741-73BE-CC63-4CB29631528F}"/>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76852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3A521EF6-8589-1DF8-E597-09195761D3E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793C4EB-784A-24DE-3694-F75C20A18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D339B650-5148-7E3F-E772-DB27C2CEE0B0}"/>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2B581A73-F86E-165B-28F6-B02242BC453A}"/>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Crohn’s Disease is </a:t>
            </a:r>
            <a:r>
              <a:rPr lang="en-US" sz="2400">
                <a:solidFill>
                  <a:srgbClr val="FF0000"/>
                </a:solidFill>
              </a:rPr>
              <a:t>INCORRECT</a:t>
            </a:r>
            <a:r>
              <a:rPr lang="en-US" sz="2400"/>
              <a:t> </a:t>
            </a:r>
          </a:p>
        </p:txBody>
      </p:sp>
      <p:sp>
        <p:nvSpPr>
          <p:cNvPr id="6" name="Rectangle: Rounded Corners 5">
            <a:extLst>
              <a:ext uri="{FF2B5EF4-FFF2-40B4-BE49-F238E27FC236}">
                <a16:creationId xmlns:a16="http://schemas.microsoft.com/office/drawing/2014/main" id="{A07E0F54-8760-8A56-6EC2-CB393ABD0792}"/>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6F178EF1-54F3-A12C-A629-1825B71C995B}"/>
              </a:ext>
            </a:extLst>
          </p:cNvPr>
          <p:cNvSpPr txBox="1"/>
          <p:nvPr/>
        </p:nvSpPr>
        <p:spPr>
          <a:xfrm>
            <a:off x="780142" y="4998701"/>
            <a:ext cx="1018872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Crohn’s Disease differs from Evelyn’s symptoms and onset. Firstly, we would see persistent diarrhea (runny stools), compared to Ashley’s </a:t>
            </a:r>
            <a:r>
              <a:rPr lang="en-US" b="1"/>
              <a:t>current constipation</a:t>
            </a:r>
            <a:r>
              <a:rPr lang="en-US"/>
              <a:t>. They are similar in </a:t>
            </a:r>
            <a:r>
              <a:rPr lang="en-US" b="1"/>
              <a:t>elevated white blood count, and a constant cramping pain, and diverticula</a:t>
            </a:r>
            <a:r>
              <a:rPr lang="en-US"/>
              <a:t> can be seen as well. However, Crohn’s Disease is a chronic inflammatory disease starting at a young age, and the </a:t>
            </a:r>
            <a:r>
              <a:rPr lang="en-US" b="1"/>
              <a:t>symptoms and onset for Evelyn’s case are gradual and more acute</a:t>
            </a:r>
            <a:r>
              <a:rPr lang="en-US"/>
              <a:t>.</a:t>
            </a:r>
            <a:r>
              <a:rPr lang="en-US" baseline="30000"/>
              <a:t>7</a:t>
            </a:r>
            <a:endParaRPr lang="en-US"/>
          </a:p>
        </p:txBody>
      </p:sp>
      <p:sp>
        <p:nvSpPr>
          <p:cNvPr id="2" name="Rectangle 1">
            <a:hlinkClick r:id="rId5" action="ppaction://hlinksldjump"/>
            <a:extLst>
              <a:ext uri="{FF2B5EF4-FFF2-40B4-BE49-F238E27FC236}">
                <a16:creationId xmlns:a16="http://schemas.microsoft.com/office/drawing/2014/main" id="{FCCA1D1B-3801-5B98-47D5-16037528E5D8}"/>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01842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46C4D9A1-4E69-CFAD-0092-F5B9F57709F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BE8ECFB-8567-6A9C-726D-9A19BEB3E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4" name="Rectangle: Rounded Corners 3">
            <a:extLst>
              <a:ext uri="{FF2B5EF4-FFF2-40B4-BE49-F238E27FC236}">
                <a16:creationId xmlns:a16="http://schemas.microsoft.com/office/drawing/2014/main" id="{45394DBA-6B02-1B7E-A789-29B3FD851C9A}"/>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5" name="TextBox 4">
            <a:extLst>
              <a:ext uri="{FF2B5EF4-FFF2-40B4-BE49-F238E27FC236}">
                <a16:creationId xmlns:a16="http://schemas.microsoft.com/office/drawing/2014/main" id="{0C6E146E-FAE3-232B-22D7-278B505014C2}"/>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Acute Appendicitis is </a:t>
            </a:r>
            <a:r>
              <a:rPr lang="en-US" sz="2400">
                <a:solidFill>
                  <a:srgbClr val="FF0000"/>
                </a:solidFill>
              </a:rPr>
              <a:t>INCORRECT</a:t>
            </a:r>
          </a:p>
        </p:txBody>
      </p:sp>
      <p:sp>
        <p:nvSpPr>
          <p:cNvPr id="6" name="Rectangle: Rounded Corners 5">
            <a:extLst>
              <a:ext uri="{FF2B5EF4-FFF2-40B4-BE49-F238E27FC236}">
                <a16:creationId xmlns:a16="http://schemas.microsoft.com/office/drawing/2014/main" id="{C4D63FF1-4784-F4CB-A190-9C3DE1B84200}"/>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
        <p:nvSpPr>
          <p:cNvPr id="8" name="TextBox 7">
            <a:extLst>
              <a:ext uri="{FF2B5EF4-FFF2-40B4-BE49-F238E27FC236}">
                <a16:creationId xmlns:a16="http://schemas.microsoft.com/office/drawing/2014/main" id="{423C60B2-0F36-B20B-8876-B21A9899F38C}"/>
              </a:ext>
            </a:extLst>
          </p:cNvPr>
          <p:cNvSpPr txBox="1"/>
          <p:nvPr/>
        </p:nvSpPr>
        <p:spPr>
          <a:xfrm>
            <a:off x="780142" y="4998701"/>
            <a:ext cx="1018872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Evelyn’s symptoms are different from one with acute appendicitis, her </a:t>
            </a:r>
            <a:r>
              <a:rPr lang="en-US" b="1"/>
              <a:t>pain is more gradual and crampier</a:t>
            </a:r>
            <a:r>
              <a:rPr lang="en-US"/>
              <a:t>, versus what is seen in acute appendicitis, which is a stab-like pain. Moreover, the area of pain is different, acute appendicitis is in the right lower stomach, versus Evelyn which has it in the </a:t>
            </a:r>
            <a:r>
              <a:rPr lang="en-US" b="1"/>
              <a:t>lower left</a:t>
            </a:r>
            <a:r>
              <a:rPr lang="en-US"/>
              <a:t>. The CT results showing </a:t>
            </a:r>
            <a:r>
              <a:rPr lang="en-US" b="1"/>
              <a:t>diverticula</a:t>
            </a:r>
            <a:r>
              <a:rPr lang="en-US"/>
              <a:t> also heavily suggest Evelyn does not have acute appendicitis.</a:t>
            </a:r>
            <a:r>
              <a:rPr lang="en-US" baseline="30000"/>
              <a:t>12</a:t>
            </a:r>
            <a:endParaRPr lang="en-US"/>
          </a:p>
        </p:txBody>
      </p:sp>
      <p:sp>
        <p:nvSpPr>
          <p:cNvPr id="2" name="Rectangle 1">
            <a:hlinkClick r:id="rId5" action="ppaction://hlinksldjump"/>
            <a:extLst>
              <a:ext uri="{FF2B5EF4-FFF2-40B4-BE49-F238E27FC236}">
                <a16:creationId xmlns:a16="http://schemas.microsoft.com/office/drawing/2014/main" id="{25746DE9-6E89-E081-470C-B68D05416E42}"/>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03315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24DDCF95-F7A7-1B96-84A9-3F45ACCC9D6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0A71B3-669C-5BCD-049F-E3D2F2E4E3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622" y="433136"/>
            <a:ext cx="1594366" cy="5067807"/>
          </a:xfrm>
          <a:prstGeom prst="rect">
            <a:avLst/>
          </a:prstGeom>
        </p:spPr>
      </p:pic>
      <p:sp>
        <p:nvSpPr>
          <p:cNvPr id="3" name="Rectangle: Rounded Corners 2">
            <a:extLst>
              <a:ext uri="{FF2B5EF4-FFF2-40B4-BE49-F238E27FC236}">
                <a16:creationId xmlns:a16="http://schemas.microsoft.com/office/drawing/2014/main" id="{5C11013B-9ED0-B0A4-25BC-187C7B6F5DC9}"/>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7" name="TextBox 6">
            <a:extLst>
              <a:ext uri="{FF2B5EF4-FFF2-40B4-BE49-F238E27FC236}">
                <a16:creationId xmlns:a16="http://schemas.microsoft.com/office/drawing/2014/main" id="{10A752B0-CADB-59CE-7B91-0936A01B1F6D}"/>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Good job finding the correct diagnosis!</a:t>
            </a:r>
          </a:p>
        </p:txBody>
      </p:sp>
      <p:sp>
        <p:nvSpPr>
          <p:cNvPr id="9" name="TextBox 8">
            <a:extLst>
              <a:ext uri="{FF2B5EF4-FFF2-40B4-BE49-F238E27FC236}">
                <a16:creationId xmlns:a16="http://schemas.microsoft.com/office/drawing/2014/main" id="{45127E46-EF67-B2C3-10CC-DBE7AC11A83E}"/>
              </a:ext>
            </a:extLst>
          </p:cNvPr>
          <p:cNvSpPr txBox="1"/>
          <p:nvPr/>
        </p:nvSpPr>
        <p:spPr>
          <a:xfrm>
            <a:off x="780142" y="4843162"/>
            <a:ext cx="1018872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Because the diverticula don't appear to have any immediate complications, we are </a:t>
            </a:r>
            <a:r>
              <a:rPr lang="en-US" err="1"/>
              <a:t>gonna</a:t>
            </a:r>
            <a:r>
              <a:rPr lang="en-US"/>
              <a:t> put you on </a:t>
            </a:r>
            <a:r>
              <a:rPr lang="en-US" b="1"/>
              <a:t>bowel rest</a:t>
            </a:r>
            <a:r>
              <a:rPr lang="en-US"/>
              <a:t>, a liquid diet, and give you a course of </a:t>
            </a:r>
            <a:r>
              <a:rPr lang="en-US" b="1"/>
              <a:t>broad-spectrum antibiotics</a:t>
            </a:r>
            <a:r>
              <a:rPr lang="en-US"/>
              <a:t>, to prevent infection and inflammation spread. Eventually, you are going to have make some </a:t>
            </a:r>
            <a:r>
              <a:rPr lang="en-US" b="1"/>
              <a:t>lifestyle changes,</a:t>
            </a:r>
            <a:r>
              <a:rPr lang="en-US"/>
              <a:t> such as eating more </a:t>
            </a:r>
            <a:r>
              <a:rPr lang="en-US" b="1"/>
              <a:t>fiber, physical activity, and</a:t>
            </a:r>
            <a:r>
              <a:rPr lang="en-US"/>
              <a:t> </a:t>
            </a:r>
            <a:r>
              <a:rPr lang="en-US" b="1"/>
              <a:t>drinking more water</a:t>
            </a:r>
            <a:r>
              <a:rPr lang="en-US"/>
              <a:t>. Otherwise, your diverticulitis could worsen and cause </a:t>
            </a:r>
            <a:r>
              <a:rPr lang="en-US" b="1"/>
              <a:t>complications</a:t>
            </a:r>
            <a:r>
              <a:rPr lang="en-US"/>
              <a:t> like strictures (narrowing of the intestine), fistulas (abnormal passages between organs), ruptures of the diverticula which would require surgery.</a:t>
            </a:r>
            <a:r>
              <a:rPr lang="en-US" baseline="30000"/>
              <a:t>11</a:t>
            </a:r>
            <a:endParaRPr lang="en-US"/>
          </a:p>
        </p:txBody>
      </p:sp>
      <p:sp>
        <p:nvSpPr>
          <p:cNvPr id="2" name="Rectangle: Rounded Corners 1">
            <a:extLst>
              <a:ext uri="{FF2B5EF4-FFF2-40B4-BE49-F238E27FC236}">
                <a16:creationId xmlns:a16="http://schemas.microsoft.com/office/drawing/2014/main" id="{A0DF6A39-2285-4B21-2B5C-445AA8464053}"/>
              </a:ext>
            </a:extLst>
          </p:cNvPr>
          <p:cNvSpPr/>
          <p:nvPr/>
        </p:nvSpPr>
        <p:spPr>
          <a:xfrm>
            <a:off x="947466" y="3294310"/>
            <a:ext cx="3026229" cy="107811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Attending Gastroenterologist</a:t>
            </a:r>
          </a:p>
          <a:p>
            <a:pPr algn="ctr"/>
            <a:endParaRPr lang="en-CA"/>
          </a:p>
        </p:txBody>
      </p:sp>
    </p:spTree>
    <p:extLst>
      <p:ext uri="{BB962C8B-B14F-4D97-AF65-F5344CB8AC3E}">
        <p14:creationId xmlns:p14="http://schemas.microsoft.com/office/powerpoint/2010/main" val="25331028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AD3FBE35-6801-D84A-AFB8-D033AA5F532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ADC4E40-2757-14E9-C284-264F996615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3180" y="804160"/>
            <a:ext cx="1737212" cy="4802555"/>
          </a:xfrm>
          <a:prstGeom prst="rect">
            <a:avLst/>
          </a:prstGeom>
        </p:spPr>
      </p:pic>
      <p:sp>
        <p:nvSpPr>
          <p:cNvPr id="9" name="Rectangle: Rounded Corners 8">
            <a:extLst>
              <a:ext uri="{FF2B5EF4-FFF2-40B4-BE49-F238E27FC236}">
                <a16:creationId xmlns:a16="http://schemas.microsoft.com/office/drawing/2014/main" id="{CA5245A8-4107-B1F1-BCB2-F2DDBEC46AC7}"/>
              </a:ext>
            </a:extLst>
          </p:cNvPr>
          <p:cNvSpPr/>
          <p:nvPr/>
        </p:nvSpPr>
        <p:spPr>
          <a:xfrm>
            <a:off x="391885" y="4419598"/>
            <a:ext cx="11408229" cy="2148467"/>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Oh, thank you so much doctor! I will definitely make some changes, can't have old granny having surgery, when I have to knit my grandbabies some scarfs!</a:t>
            </a:r>
            <a:endParaRPr lang="en-US"/>
          </a:p>
        </p:txBody>
      </p:sp>
      <p:sp>
        <p:nvSpPr>
          <p:cNvPr id="11" name="Rectangle: Rounded Corners 10">
            <a:extLst>
              <a:ext uri="{FF2B5EF4-FFF2-40B4-BE49-F238E27FC236}">
                <a16:creationId xmlns:a16="http://schemas.microsoft.com/office/drawing/2014/main" id="{B59AECE8-CE51-187F-B2C4-CC19AF7F9225}"/>
              </a:ext>
            </a:extLst>
          </p:cNvPr>
          <p:cNvSpPr/>
          <p:nvPr/>
        </p:nvSpPr>
        <p:spPr>
          <a:xfrm>
            <a:off x="945346" y="3919676"/>
            <a:ext cx="1846419" cy="680194"/>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Evelyn Adebayo</a:t>
            </a:r>
            <a:endParaRPr lang="en-US"/>
          </a:p>
        </p:txBody>
      </p:sp>
      <p:sp>
        <p:nvSpPr>
          <p:cNvPr id="2" name="Rectangle 1">
            <a:hlinkClick r:id="rId5" action="ppaction://hlinksldjump"/>
            <a:extLst>
              <a:ext uri="{FF2B5EF4-FFF2-40B4-BE49-F238E27FC236}">
                <a16:creationId xmlns:a16="http://schemas.microsoft.com/office/drawing/2014/main" id="{8B06059F-8938-C81D-1C42-D6E202CD951E}"/>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7988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F9A06-724A-D106-657C-EE3654FD516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295461-8E6F-04C2-2EB6-A8817B0FE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3364" y="1821490"/>
            <a:ext cx="2613271" cy="4539891"/>
          </a:xfrm>
          <a:prstGeom prst="rect">
            <a:avLst/>
          </a:prstGeom>
        </p:spPr>
      </p:pic>
      <p:pic>
        <p:nvPicPr>
          <p:cNvPr id="10" name="Picture 9" descr="A room with beds and a window&#10;&#10;AI-generated content may be incorrect.">
            <a:extLst>
              <a:ext uri="{FF2B5EF4-FFF2-40B4-BE49-F238E27FC236}">
                <a16:creationId xmlns:a16="http://schemas.microsoft.com/office/drawing/2014/main" id="{B574D210-2E91-4DC7-26FD-41EEBCC22086}"/>
              </a:ext>
            </a:extLst>
          </p:cNvPr>
          <p:cNvPicPr>
            <a:picLocks noGrp="1" noRot="1" noMove="1" noResize="1" noEditPoints="1" noAdjustHandles="1" noChangeArrowheads="1" noChangeShapeType="1" noCrop="1"/>
          </p:cNvPicPr>
          <p:nvPr/>
        </p:nvPicPr>
        <p:blipFill>
          <a:blip r:embed="rId4"/>
          <a:srcRect/>
          <a:stretch>
            <a:fillRect/>
          </a:stretch>
        </p:blipFill>
        <p:spPr>
          <a:xfrm>
            <a:off x="23" y="-22"/>
            <a:ext cx="12191977" cy="6858022"/>
          </a:xfrm>
          <a:prstGeom prst="rect">
            <a:avLst/>
          </a:prstGeom>
        </p:spPr>
      </p:pic>
      <p:pic>
        <p:nvPicPr>
          <p:cNvPr id="4" name="Picture 3">
            <a:extLst>
              <a:ext uri="{FF2B5EF4-FFF2-40B4-BE49-F238E27FC236}">
                <a16:creationId xmlns:a16="http://schemas.microsoft.com/office/drawing/2014/main" id="{0A7FE931-F740-5B40-5C91-9EB4CF9D3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4615" y="1006003"/>
            <a:ext cx="3082685" cy="5355378"/>
          </a:xfrm>
          <a:prstGeom prst="rect">
            <a:avLst/>
          </a:prstGeom>
        </p:spPr>
      </p:pic>
      <p:sp>
        <p:nvSpPr>
          <p:cNvPr id="15" name="Rectangle: Rounded Corners 14">
            <a:extLst>
              <a:ext uri="{FF2B5EF4-FFF2-40B4-BE49-F238E27FC236}">
                <a16:creationId xmlns:a16="http://schemas.microsoft.com/office/drawing/2014/main" id="{683674B6-00CC-19F6-BC8A-1B91D5E0B31A}"/>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35EDE109-12B8-EC1D-A653-341B2C77B139}"/>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Patient 5: </a:t>
            </a:r>
            <a:r>
              <a:rPr lang="en-CA" sz="2400"/>
              <a:t>Leon Nowak</a:t>
            </a:r>
          </a:p>
          <a:p>
            <a:pPr marL="0" indent="0">
              <a:buNone/>
            </a:pPr>
            <a:r>
              <a:rPr lang="en-CA" sz="2400"/>
              <a:t>Patient file: 15-year-old, male, Polish, 5’8", 170lbs</a:t>
            </a:r>
            <a:endParaRPr lang="en-US" sz="2400"/>
          </a:p>
        </p:txBody>
      </p:sp>
    </p:spTree>
    <p:extLst>
      <p:ext uri="{BB962C8B-B14F-4D97-AF65-F5344CB8AC3E}">
        <p14:creationId xmlns:p14="http://schemas.microsoft.com/office/powerpoint/2010/main" val="1849791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F621-CBA5-88F3-7B99-98EEF8FB606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258C7596-B238-1BB8-74DF-00D986132D5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BDD69B34-B586-9E8B-BD5C-D4C0B7F34CDD}"/>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D4956935-9904-3E0D-D351-0069C47CEF3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909E800-59E4-B566-3C1C-22B917EF7A33}"/>
              </a:ext>
            </a:extLst>
          </p:cNvPr>
          <p:cNvSpPr txBox="1">
            <a:spLocks/>
          </p:cNvSpPr>
          <p:nvPr/>
        </p:nvSpPr>
        <p:spPr>
          <a:xfrm>
            <a:off x="931356" y="4440660"/>
            <a:ext cx="5817314"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You should ask some more questions:</a:t>
            </a:r>
          </a:p>
          <a:p>
            <a:pPr marL="0" indent="0">
              <a:buFont typeface="Arial" panose="020B0604020202020204" pitchFamily="34" charset="0"/>
              <a:buNone/>
            </a:pPr>
            <a:r>
              <a:rPr lang="en-CA" sz="2400">
                <a:hlinkClick r:id="" action="ppaction://hlinkshowjump?jump=nextslide"/>
              </a:rPr>
              <a:t>Ask to elaborate on symptoms</a:t>
            </a:r>
            <a:endParaRPr lang="en-CA" sz="2400">
              <a:hlinkClick r:id="rId3" action="ppaction://hlinksldjump"/>
            </a:endParaRPr>
          </a:p>
          <a:p>
            <a:pPr marL="0" indent="0">
              <a:buFont typeface="Arial" panose="020B0604020202020204" pitchFamily="34" charset="0"/>
              <a:buNone/>
            </a:pPr>
            <a:r>
              <a:rPr lang="en-CA" sz="2400">
                <a:hlinkClick r:id="rId4" action="ppaction://hlinksldjump"/>
              </a:rPr>
              <a:t>Ask about diet</a:t>
            </a:r>
            <a:endParaRPr lang="en-CA" sz="2400">
              <a:hlinkClick r:id="rId5" action="ppaction://hlinksldjump"/>
            </a:endParaRPr>
          </a:p>
          <a:p>
            <a:pPr marL="0" indent="0">
              <a:buNone/>
            </a:pPr>
            <a:r>
              <a:rPr lang="en-CA" sz="2400">
                <a:hlinkClick r:id="rId6" action="ppaction://hlinksldjump"/>
              </a:rPr>
              <a:t>Ask about family history</a:t>
            </a:r>
            <a:endParaRPr lang="en-CA" sz="2400"/>
          </a:p>
        </p:txBody>
      </p:sp>
      <p:sp>
        <p:nvSpPr>
          <p:cNvPr id="3" name="Content Placeholder 2">
            <a:extLst>
              <a:ext uri="{FF2B5EF4-FFF2-40B4-BE49-F238E27FC236}">
                <a16:creationId xmlns:a16="http://schemas.microsoft.com/office/drawing/2014/main" id="{9C406523-D3FE-208E-9366-48CBEB54E5EB}"/>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7AA1CB4D-FD88-3F82-8155-A75053715624}"/>
              </a:ext>
            </a:extLst>
          </p:cNvPr>
          <p:cNvSpPr txBox="1">
            <a:spLocks/>
          </p:cNvSpPr>
          <p:nvPr/>
        </p:nvSpPr>
        <p:spPr>
          <a:xfrm>
            <a:off x="6365735" y="4902985"/>
            <a:ext cx="5164643" cy="15397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a:hlinkClick r:id="rId7" action="ppaction://hlinksldjump"/>
              </a:rPr>
              <a:t>Ask about present health issues</a:t>
            </a:r>
            <a:endParaRPr lang="en-CA" sz="2400"/>
          </a:p>
          <a:p>
            <a:pPr marL="0" indent="0">
              <a:buFont typeface="Arial" panose="020B0604020202020204" pitchFamily="34" charset="0"/>
              <a:buNone/>
            </a:pPr>
            <a:r>
              <a:rPr lang="en-CA" sz="2400">
                <a:hlinkClick r:id="rId8" action="ppaction://hlinksldjump"/>
              </a:rPr>
              <a:t>Order a diagnostic test</a:t>
            </a:r>
            <a:endParaRPr lang="en-CA"/>
          </a:p>
        </p:txBody>
      </p:sp>
    </p:spTree>
    <p:extLst>
      <p:ext uri="{BB962C8B-B14F-4D97-AF65-F5344CB8AC3E}">
        <p14:creationId xmlns:p14="http://schemas.microsoft.com/office/powerpoint/2010/main" val="3568484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782CD2AD-2200-39F1-49E8-05EFF58B82F8}"/>
            </a:ext>
          </a:extLst>
        </p:cNvPr>
        <p:cNvGrpSpPr/>
        <p:nvPr/>
      </p:nvGrpSpPr>
      <p:grpSpPr>
        <a:xfrm>
          <a:off x="0" y="0"/>
          <a:ext cx="0" cy="0"/>
          <a:chOff x="0" y="0"/>
          <a:chExt cx="0" cy="0"/>
        </a:xfrm>
      </p:grpSpPr>
      <p:pic>
        <p:nvPicPr>
          <p:cNvPr id="2" name="Picture 1" descr="A cartoon of a person holding a bottle&#10;&#10;AI-generated content may be incorrect.">
            <a:extLst>
              <a:ext uri="{FF2B5EF4-FFF2-40B4-BE49-F238E27FC236}">
                <a16:creationId xmlns:a16="http://schemas.microsoft.com/office/drawing/2014/main" id="{C56C3171-2051-3994-3CB5-CB10354FD9F1}"/>
              </a:ext>
            </a:extLst>
          </p:cNvPr>
          <p:cNvPicPr>
            <a:picLocks noChangeAspect="1"/>
          </p:cNvPicPr>
          <p:nvPr/>
        </p:nvPicPr>
        <p:blipFill>
          <a:blip r:embed="rId4"/>
          <a:stretch>
            <a:fillRect/>
          </a:stretch>
        </p:blipFill>
        <p:spPr>
          <a:xfrm>
            <a:off x="7282560" y="140847"/>
            <a:ext cx="2588519" cy="5442858"/>
          </a:xfrm>
          <a:prstGeom prst="rect">
            <a:avLst/>
          </a:prstGeom>
        </p:spPr>
      </p:pic>
      <p:sp>
        <p:nvSpPr>
          <p:cNvPr id="9" name="Rectangle: Rounded Corners 8">
            <a:extLst>
              <a:ext uri="{FF2B5EF4-FFF2-40B4-BE49-F238E27FC236}">
                <a16:creationId xmlns:a16="http://schemas.microsoft.com/office/drawing/2014/main" id="{713183A5-E5B2-FB26-2391-F273D51B3EEE}"/>
              </a:ext>
            </a:extLst>
          </p:cNvPr>
          <p:cNvSpPr/>
          <p:nvPr/>
        </p:nvSpPr>
        <p:spPr>
          <a:xfrm>
            <a:off x="391885" y="4419598"/>
            <a:ext cx="11408229" cy="2148467"/>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I have been working at an office for 30 years. My job is so stressful, so I have been </a:t>
            </a:r>
            <a:r>
              <a:rPr lang="en-CA" b="1"/>
              <a:t>smoking around a pack a day </a:t>
            </a:r>
            <a:r>
              <a:rPr lang="en-CA"/>
              <a:t>during my breaks, for 25 years. I know it is not the healthiest, but </a:t>
            </a:r>
            <a:r>
              <a:rPr lang="en-CA" b="1"/>
              <a:t>sitting at my desk all day </a:t>
            </a:r>
            <a:r>
              <a:rPr lang="en-CA"/>
              <a:t>staring at a screen really stresses me out. I want to start doing exercise, but I get so tired from work. </a:t>
            </a:r>
          </a:p>
          <a:p>
            <a:pPr algn="ctr"/>
            <a:endParaRPr lang="en-CA"/>
          </a:p>
        </p:txBody>
      </p:sp>
      <p:sp>
        <p:nvSpPr>
          <p:cNvPr id="11" name="Rectangle: Rounded Corners 10">
            <a:extLst>
              <a:ext uri="{FF2B5EF4-FFF2-40B4-BE49-F238E27FC236}">
                <a16:creationId xmlns:a16="http://schemas.microsoft.com/office/drawing/2014/main" id="{FB0A4E53-AD60-714A-3E41-FE0289D6E29C}"/>
              </a:ext>
            </a:extLst>
          </p:cNvPr>
          <p:cNvSpPr/>
          <p:nvPr/>
        </p:nvSpPr>
        <p:spPr>
          <a:xfrm>
            <a:off x="945346" y="3919676"/>
            <a:ext cx="1846419" cy="680194"/>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John Smith</a:t>
            </a:r>
          </a:p>
        </p:txBody>
      </p:sp>
      <p:sp>
        <p:nvSpPr>
          <p:cNvPr id="3" name="Rectangle 2">
            <a:hlinkClick r:id="rId5" action="ppaction://hlinksldjump"/>
            <a:extLst>
              <a:ext uri="{FF2B5EF4-FFF2-40B4-BE49-F238E27FC236}">
                <a16:creationId xmlns:a16="http://schemas.microsoft.com/office/drawing/2014/main" id="{9F0FBF30-7785-6EB8-1920-CA5A28BACCE5}"/>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678208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43B92-CEE6-B5E3-A754-B0A77D547E7A}"/>
            </a:ext>
          </a:extLst>
        </p:cNvPr>
        <p:cNvGrpSpPr/>
        <p:nvPr/>
      </p:nvGrpSpPr>
      <p:grpSpPr>
        <a:xfrm>
          <a:off x="0" y="0"/>
          <a:ext cx="0" cy="0"/>
          <a:chOff x="0" y="0"/>
          <a:chExt cx="0" cy="0"/>
        </a:xfrm>
      </p:grpSpPr>
      <p:pic>
        <p:nvPicPr>
          <p:cNvPr id="10" name="Picture 9" descr="A room with beds and a window&#10;&#10;AI-generated content may be incorrect.">
            <a:hlinkClick r:id="rId3" action="ppaction://hlinksldjump"/>
            <a:extLst>
              <a:ext uri="{FF2B5EF4-FFF2-40B4-BE49-F238E27FC236}">
                <a16:creationId xmlns:a16="http://schemas.microsoft.com/office/drawing/2014/main" id="{BC4CE960-F6F3-945B-8859-EB09830E08B7}"/>
              </a:ext>
            </a:extLst>
          </p:cNvPr>
          <p:cNvPicPr>
            <a:picLocks noGrp="1" noRot="1" noMove="1" noResize="1" noEditPoints="1" noAdjustHandles="1" noChangeArrowheads="1" noChangeShapeType="1" noCrop="1"/>
          </p:cNvPicPr>
          <p:nvPr/>
        </p:nvPicPr>
        <p:blipFill>
          <a:blip r:embed="rId4"/>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8BC10411-3090-113E-BAE3-B0B7D6E9B288}"/>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B46E3CA6-1F1B-D9CE-4564-3721F42B7992}"/>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6B38E111-B8DF-B42C-53BA-6C04C3353330}"/>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26" name="Picture 25">
            <a:extLst>
              <a:ext uri="{FF2B5EF4-FFF2-40B4-BE49-F238E27FC236}">
                <a16:creationId xmlns:a16="http://schemas.microsoft.com/office/drawing/2014/main" id="{AE656666-113A-C30B-C0F5-90EC977A62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5540" y="992216"/>
            <a:ext cx="3142741" cy="5459711"/>
          </a:xfrm>
          <a:prstGeom prst="rect">
            <a:avLst/>
          </a:prstGeom>
        </p:spPr>
      </p:pic>
      <p:grpSp>
        <p:nvGrpSpPr>
          <p:cNvPr id="19" name="Group 18">
            <a:extLst>
              <a:ext uri="{FF2B5EF4-FFF2-40B4-BE49-F238E27FC236}">
                <a16:creationId xmlns:a16="http://schemas.microsoft.com/office/drawing/2014/main" id="{3DDF4E40-5588-1A7A-A0EF-AD32200A9089}"/>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DE8A584D-1F10-471A-1FC6-B6A04E202A02}"/>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823176B0-FAC0-08EB-5AFE-0A3B2FDA3355}"/>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a:p>
          </p:txBody>
        </p:sp>
        <p:sp>
          <p:nvSpPr>
            <p:cNvPr id="11" name="Rectangle: Rounded Corners 10">
              <a:extLst>
                <a:ext uri="{FF2B5EF4-FFF2-40B4-BE49-F238E27FC236}">
                  <a16:creationId xmlns:a16="http://schemas.microsoft.com/office/drawing/2014/main" id="{C109816A-8030-810C-0D19-DD24459ED90B}"/>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1F193299-7EAD-63C5-9F39-D04A0F487FF8}"/>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Leon</a:t>
              </a:r>
              <a:endParaRPr lang="en-US" b="1"/>
            </a:p>
          </p:txBody>
        </p:sp>
      </p:grpSp>
      <p:sp>
        <p:nvSpPr>
          <p:cNvPr id="2" name="Content Placeholder 2">
            <a:extLst>
              <a:ext uri="{FF2B5EF4-FFF2-40B4-BE49-F238E27FC236}">
                <a16:creationId xmlns:a16="http://schemas.microsoft.com/office/drawing/2014/main" id="{077BC7D2-D407-9322-7562-4A4A5E2DB70A}"/>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For the past few weeks, I’ve been having this unpleasant pain in my </a:t>
            </a:r>
            <a:r>
              <a:rPr lang="en-US" sz="2400" b="1"/>
              <a:t>lower abdomen</a:t>
            </a:r>
            <a:r>
              <a:rPr lang="en-US" sz="2400"/>
              <a:t>, along with </a:t>
            </a:r>
            <a:r>
              <a:rPr lang="en-US" sz="2400" b="1"/>
              <a:t>diarrhea</a:t>
            </a:r>
            <a:r>
              <a:rPr lang="en-US" sz="2400"/>
              <a:t>. Additionally, it </a:t>
            </a:r>
            <a:r>
              <a:rPr lang="en-US" sz="2400" b="1"/>
              <a:t>constantly feels like I need to have a bowel movement</a:t>
            </a:r>
            <a:r>
              <a:rPr lang="en-US" sz="2400"/>
              <a:t>, but often there’s nothing there. Finally, yesterday, when I went to the bathroom, it was </a:t>
            </a:r>
            <a:r>
              <a:rPr lang="en-US" sz="2400" b="1"/>
              <a:t>bright red </a:t>
            </a:r>
            <a:r>
              <a:rPr lang="en-US" sz="2400"/>
              <a:t>and </a:t>
            </a:r>
            <a:r>
              <a:rPr lang="en-US" sz="2400" b="1"/>
              <a:t>bloody</a:t>
            </a:r>
            <a:r>
              <a:rPr lang="en-US" sz="2400"/>
              <a:t>!</a:t>
            </a:r>
            <a:r>
              <a:rPr lang="en-US" sz="2400" baseline="30000"/>
              <a:t>7, 14</a:t>
            </a:r>
          </a:p>
        </p:txBody>
      </p:sp>
      <p:sp>
        <p:nvSpPr>
          <p:cNvPr id="27" name="Rectangle 26">
            <a:extLst>
              <a:ext uri="{FF2B5EF4-FFF2-40B4-BE49-F238E27FC236}">
                <a16:creationId xmlns:a16="http://schemas.microsoft.com/office/drawing/2014/main" id="{E9F5BB67-0993-9805-8BC1-B1DF0E6F2BC6}"/>
              </a:ext>
            </a:extLst>
          </p:cNvPr>
          <p:cNvSpPr/>
          <p:nvPr/>
        </p:nvSpPr>
        <p:spPr>
          <a:xfrm>
            <a:off x="-1" y="0"/>
            <a:ext cx="12191977" cy="685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hlinkClick r:id="rId3" action="ppaction://hlinksldjump"/>
            <a:extLst>
              <a:ext uri="{FF2B5EF4-FFF2-40B4-BE49-F238E27FC236}">
                <a16:creationId xmlns:a16="http://schemas.microsoft.com/office/drawing/2014/main" id="{FF9FD6F9-84EA-42A8-366D-52088BE1078D}"/>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0309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C09D8-0548-35ED-F03E-8730880D9B0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9AAAE4F7-1232-45C2-6502-304C0C4D03B1}"/>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F0B5B56C-5D40-2ACF-3C92-4BCB98D7529E}"/>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77FFC83E-A239-0005-7100-1B913608C3D1}"/>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BE48817B-6D85-43E7-485B-BF7D33DFAB5E}"/>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6" name="Picture 5">
            <a:extLst>
              <a:ext uri="{FF2B5EF4-FFF2-40B4-BE49-F238E27FC236}">
                <a16:creationId xmlns:a16="http://schemas.microsoft.com/office/drawing/2014/main" id="{A61DF8EC-FE04-BAD4-FB9A-076A6DCCB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4615" y="1006003"/>
            <a:ext cx="3082685" cy="5355378"/>
          </a:xfrm>
          <a:prstGeom prst="rect">
            <a:avLst/>
          </a:prstGeom>
        </p:spPr>
      </p:pic>
      <p:grpSp>
        <p:nvGrpSpPr>
          <p:cNvPr id="19" name="Group 18">
            <a:extLst>
              <a:ext uri="{FF2B5EF4-FFF2-40B4-BE49-F238E27FC236}">
                <a16:creationId xmlns:a16="http://schemas.microsoft.com/office/drawing/2014/main" id="{580F991F-AFD1-B185-B680-2C6B5E6735A0}"/>
              </a:ext>
            </a:extLst>
          </p:cNvPr>
          <p:cNvGrpSpPr/>
          <p:nvPr/>
        </p:nvGrpSpPr>
        <p:grpSpPr>
          <a:xfrm>
            <a:off x="319074" y="3456981"/>
            <a:ext cx="11408229" cy="3286525"/>
            <a:chOff x="319074" y="3456981"/>
            <a:chExt cx="11408229" cy="3286525"/>
          </a:xfrm>
        </p:grpSpPr>
        <p:sp>
          <p:nvSpPr>
            <p:cNvPr id="7" name="Rectangle: Rounded Corners 6">
              <a:extLst>
                <a:ext uri="{FF2B5EF4-FFF2-40B4-BE49-F238E27FC236}">
                  <a16:creationId xmlns:a16="http://schemas.microsoft.com/office/drawing/2014/main" id="{7DD1621D-566E-1AD2-3C79-3901C5DCD69D}"/>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3DB62395-1137-CA72-EC8D-22B0AEE36CFB}"/>
                </a:ext>
              </a:extLst>
            </p:cNvPr>
            <p:cNvSpPr txBox="1">
              <a:spLocks/>
            </p:cNvSpPr>
            <p:nvPr/>
          </p:nvSpPr>
          <p:spPr>
            <a:xfrm>
              <a:off x="858545" y="4447017"/>
              <a:ext cx="10616707"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a:p>
          </p:txBody>
        </p:sp>
        <p:sp>
          <p:nvSpPr>
            <p:cNvPr id="11" name="Rectangle: Rounded Corners 10">
              <a:extLst>
                <a:ext uri="{FF2B5EF4-FFF2-40B4-BE49-F238E27FC236}">
                  <a16:creationId xmlns:a16="http://schemas.microsoft.com/office/drawing/2014/main" id="{DB8E38E7-538A-9770-387D-B46B4F4735E9}"/>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AAB447D8-203B-AD81-F4FF-E6ECF2D38B87}"/>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Leon</a:t>
              </a:r>
              <a:endParaRPr lang="en-US" b="1"/>
            </a:p>
          </p:txBody>
        </p:sp>
      </p:grpSp>
      <p:sp>
        <p:nvSpPr>
          <p:cNvPr id="2" name="Content Placeholder 2">
            <a:extLst>
              <a:ext uri="{FF2B5EF4-FFF2-40B4-BE49-F238E27FC236}">
                <a16:creationId xmlns:a16="http://schemas.microsoft.com/office/drawing/2014/main" id="{2B11081C-27E4-8889-CA65-9D7099F276C8}"/>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 just eat whatever my parents cook, which is </a:t>
            </a:r>
            <a:r>
              <a:rPr lang="en-US" sz="2400" b="1"/>
              <a:t>pretty healthy</a:t>
            </a:r>
            <a:r>
              <a:rPr lang="en-US" sz="2400"/>
              <a:t>. I don’t eat </a:t>
            </a:r>
            <a:r>
              <a:rPr lang="en-US" sz="2400" b="1"/>
              <a:t>junk food</a:t>
            </a:r>
            <a:r>
              <a:rPr lang="en-US" sz="2400"/>
              <a:t> that often, only the occasional soda or bag of chips. I’ve been trying to bulk up, though, so I’m eating a lot of </a:t>
            </a:r>
            <a:r>
              <a:rPr lang="en-US" sz="2400" b="1"/>
              <a:t>protein</a:t>
            </a:r>
            <a:r>
              <a:rPr lang="en-US" sz="2400"/>
              <a:t> recently.</a:t>
            </a:r>
          </a:p>
        </p:txBody>
      </p:sp>
      <p:sp>
        <p:nvSpPr>
          <p:cNvPr id="14" name="Rectangle 13">
            <a:hlinkClick r:id="rId4" action="ppaction://hlinksldjump"/>
            <a:extLst>
              <a:ext uri="{FF2B5EF4-FFF2-40B4-BE49-F238E27FC236}">
                <a16:creationId xmlns:a16="http://schemas.microsoft.com/office/drawing/2014/main" id="{B6BDD281-3A42-9D60-31BD-6BBFD7437FB8}"/>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62660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2AAA1-33B8-FCFB-5141-9DEA2364C91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9F5A4B27-821A-B953-6297-2E4BB0CC52E0}"/>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29F37280-077C-4A0F-E881-FA693ACE707F}"/>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58F0297E-12FC-6F92-9152-15EAF06ED524}"/>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905C651E-458A-E8FF-F9C1-B469184239E1}"/>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56DFAEA7-FB12-87F7-303E-D8CC443021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1159" y="992214"/>
            <a:ext cx="3209595" cy="5575852"/>
          </a:xfrm>
          <a:prstGeom prst="rect">
            <a:avLst/>
          </a:prstGeom>
        </p:spPr>
      </p:pic>
      <p:grpSp>
        <p:nvGrpSpPr>
          <p:cNvPr id="19" name="Group 18">
            <a:extLst>
              <a:ext uri="{FF2B5EF4-FFF2-40B4-BE49-F238E27FC236}">
                <a16:creationId xmlns:a16="http://schemas.microsoft.com/office/drawing/2014/main" id="{82AD0C16-5DC1-91EE-7F83-CF3205DE4734}"/>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A28EC239-DAB4-E1C3-9000-F59309FED8B2}"/>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DA17DA22-8D6D-9E65-5B95-E16B438789EF}"/>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1" name="Rectangle: Rounded Corners 10">
              <a:extLst>
                <a:ext uri="{FF2B5EF4-FFF2-40B4-BE49-F238E27FC236}">
                  <a16:creationId xmlns:a16="http://schemas.microsoft.com/office/drawing/2014/main" id="{D36B31EC-9540-A01C-D4D3-AAEE7E0CC644}"/>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9BBF17B8-9B2F-B6B4-24F7-075AE8C35618}"/>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Leon</a:t>
              </a:r>
              <a:endParaRPr lang="en-US" b="1"/>
            </a:p>
          </p:txBody>
        </p:sp>
      </p:grpSp>
      <p:sp>
        <p:nvSpPr>
          <p:cNvPr id="2" name="Content Placeholder 2">
            <a:extLst>
              <a:ext uri="{FF2B5EF4-FFF2-40B4-BE49-F238E27FC236}">
                <a16:creationId xmlns:a16="http://schemas.microsoft.com/office/drawing/2014/main" id="{2AA44BB5-38F0-85F6-DBAB-F30BCCA57CD3}"/>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My mom has some sort of </a:t>
            </a:r>
            <a:r>
              <a:rPr lang="en-US" sz="2400" b="1"/>
              <a:t>bowel disease</a:t>
            </a:r>
            <a:r>
              <a:rPr lang="en-US" sz="2400"/>
              <a:t> – I don’t remember what it was called. Do you think it could be something similar?</a:t>
            </a:r>
            <a:r>
              <a:rPr lang="en-US" sz="2400" baseline="30000"/>
              <a:t>7</a:t>
            </a:r>
            <a:endParaRPr lang="en-US" sz="2400"/>
          </a:p>
        </p:txBody>
      </p:sp>
      <p:sp>
        <p:nvSpPr>
          <p:cNvPr id="6" name="Rectangle 5">
            <a:hlinkClick r:id="rId5" action="ppaction://hlinksldjump"/>
            <a:extLst>
              <a:ext uri="{FF2B5EF4-FFF2-40B4-BE49-F238E27FC236}">
                <a16:creationId xmlns:a16="http://schemas.microsoft.com/office/drawing/2014/main" id="{5F3A0BBD-0289-4945-63BF-D7A19D412A7A}"/>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8803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B968E-6A44-1C5C-7476-87C71819709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EEC848A-0C1E-2817-66CE-7179CD0804E1}"/>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854EAE07-3EF5-EBD8-7784-C713A66BA56C}"/>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CB312C5F-BD34-DFF5-D08E-4DFDBD8A0AFA}"/>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D178B26D-C272-5933-6F22-5775FC5380AE}"/>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6" name="Picture 5">
            <a:extLst>
              <a:ext uri="{FF2B5EF4-FFF2-40B4-BE49-F238E27FC236}">
                <a16:creationId xmlns:a16="http://schemas.microsoft.com/office/drawing/2014/main" id="{B54267EC-AA71-AEFE-9E84-9255E368EC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1159" y="992214"/>
            <a:ext cx="3209595" cy="5575852"/>
          </a:xfrm>
          <a:prstGeom prst="rect">
            <a:avLst/>
          </a:prstGeom>
        </p:spPr>
      </p:pic>
      <p:grpSp>
        <p:nvGrpSpPr>
          <p:cNvPr id="19" name="Group 18">
            <a:extLst>
              <a:ext uri="{FF2B5EF4-FFF2-40B4-BE49-F238E27FC236}">
                <a16:creationId xmlns:a16="http://schemas.microsoft.com/office/drawing/2014/main" id="{BF639752-C51F-2862-83B9-330FC12D40B8}"/>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96F80C66-7532-4EC5-1FC1-E994D5CA3896}"/>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AB05F657-44D9-E67F-E17C-8EBE82F9F759}"/>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1" name="Rectangle: Rounded Corners 10">
              <a:extLst>
                <a:ext uri="{FF2B5EF4-FFF2-40B4-BE49-F238E27FC236}">
                  <a16:creationId xmlns:a16="http://schemas.microsoft.com/office/drawing/2014/main" id="{2D020933-9DE4-8E8A-64C0-8FCE912992F4}"/>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8B53DDF3-0459-0B76-F9CB-5A2D05A0D6FC}"/>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Leon</a:t>
              </a:r>
              <a:endParaRPr lang="en-US" b="1"/>
            </a:p>
          </p:txBody>
        </p:sp>
      </p:grpSp>
      <p:sp>
        <p:nvSpPr>
          <p:cNvPr id="2" name="Content Placeholder 2">
            <a:extLst>
              <a:ext uri="{FF2B5EF4-FFF2-40B4-BE49-F238E27FC236}">
                <a16:creationId xmlns:a16="http://schemas.microsoft.com/office/drawing/2014/main" id="{4EC41DD9-903D-B4F9-37F7-27D9745C81E6}"/>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Right now, none that I know of. But I do get colds often, and I also had a bad case of </a:t>
            </a:r>
            <a:r>
              <a:rPr lang="en-US" sz="2400" b="1"/>
              <a:t>food poisoning </a:t>
            </a:r>
            <a:r>
              <a:rPr lang="en-US" sz="2400"/>
              <a:t>a year ago – </a:t>
            </a:r>
            <a:r>
              <a:rPr lang="en-US" sz="2400" b="1"/>
              <a:t>salmonella</a:t>
            </a:r>
            <a:r>
              <a:rPr lang="en-US" sz="2400"/>
              <a:t>, I think it was.</a:t>
            </a:r>
            <a:r>
              <a:rPr lang="en-US" sz="2400" baseline="30000"/>
              <a:t>15</a:t>
            </a:r>
            <a:r>
              <a:rPr lang="en-US" sz="2400"/>
              <a:t> </a:t>
            </a:r>
          </a:p>
        </p:txBody>
      </p:sp>
      <p:sp>
        <p:nvSpPr>
          <p:cNvPr id="20" name="Rectangle 19">
            <a:hlinkClick r:id="rId5" action="ppaction://hlinksldjump"/>
            <a:extLst>
              <a:ext uri="{FF2B5EF4-FFF2-40B4-BE49-F238E27FC236}">
                <a16:creationId xmlns:a16="http://schemas.microsoft.com/office/drawing/2014/main" id="{89E4EACD-FD5D-92CC-7FE0-F34B85C4285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86482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1BE58-69BC-41F2-65EA-FD7B170B642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E2075DB-F861-07A2-F158-4F2BCB691F3A}"/>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6BF05970-B79A-80ED-99F2-572A3A10F3E7}"/>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92FA02DF-30CA-9D58-0201-DB7FE1424518}"/>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5CBC3C92-417C-F615-0A2E-DAE104310A50}"/>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F0F0852A-542D-DA3B-9214-C57E672FB832}"/>
              </a:ext>
            </a:extLst>
          </p:cNvPr>
          <p:cNvSpPr txBox="1"/>
          <p:nvPr/>
        </p:nvSpPr>
        <p:spPr>
          <a:xfrm>
            <a:off x="871640" y="4349978"/>
            <a:ext cx="10393899" cy="23544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2100" b="1">
                <a:solidFill>
                  <a:srgbClr val="000000"/>
                </a:solidFill>
                <a:latin typeface="Aptos"/>
              </a:rPr>
              <a:t>You</a:t>
            </a:r>
            <a:r>
              <a:rPr lang="en-CA" sz="2100" b="1" i="0" u="none" strike="noStrike" baseline="0">
                <a:solidFill>
                  <a:srgbClr val="000000"/>
                </a:solidFill>
                <a:latin typeface="Aptos"/>
              </a:rPr>
              <a:t> think you have enough information to begin some tests. What should you try?</a:t>
            </a:r>
            <a:r>
              <a:rPr lang="en-US" sz="2100" b="0" i="0">
                <a:latin typeface="Aptos"/>
              </a:rPr>
              <a:t>​</a:t>
            </a:r>
          </a:p>
          <a:p>
            <a:pPr>
              <a:lnSpc>
                <a:spcPct val="150000"/>
              </a:lnSpc>
            </a:pPr>
            <a:r>
              <a:rPr lang="en-US" sz="2400">
                <a:ea typeface="+mn-lt"/>
                <a:cs typeface="+mn-lt"/>
                <a:hlinkClick r:id="rId3" action="ppaction://hlinksldjump"/>
              </a:rPr>
              <a:t>Colonoscopy</a:t>
            </a:r>
            <a:endParaRPr lang="en-US">
              <a:ea typeface="+mn-lt"/>
              <a:cs typeface="+mn-lt"/>
            </a:endParaRPr>
          </a:p>
          <a:p>
            <a:pPr>
              <a:lnSpc>
                <a:spcPct val="150000"/>
              </a:lnSpc>
            </a:pPr>
            <a:r>
              <a:rPr lang="en-US" sz="2400">
                <a:ea typeface="+mn-lt"/>
                <a:cs typeface="+mn-lt"/>
                <a:hlinkClick r:id="rId4" action="ppaction://hlinksldjump"/>
              </a:rPr>
              <a:t>MRE scan</a:t>
            </a:r>
            <a:endParaRPr lang="en-US" sz="2400">
              <a:ea typeface="+mn-lt"/>
              <a:cs typeface="+mn-lt"/>
            </a:endParaRPr>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F305103B-5C8A-4BAE-01CB-2B63EAE0E708}"/>
              </a:ext>
            </a:extLst>
          </p:cNvPr>
          <p:cNvSpPr txBox="1"/>
          <p:nvPr/>
        </p:nvSpPr>
        <p:spPr>
          <a:xfrm>
            <a:off x="4467841" y="4711791"/>
            <a:ext cx="298485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i="1">
                <a:ea typeface="+mn-lt"/>
                <a:cs typeface="+mn-lt"/>
                <a:hlinkClick r:id="rId5" action="ppaction://hlinksldjump"/>
              </a:rPr>
              <a:t>C.diff </a:t>
            </a:r>
            <a:r>
              <a:rPr lang="en-US" sz="2400">
                <a:ea typeface="+mn-lt"/>
                <a:cs typeface="+mn-lt"/>
                <a:hlinkClick r:id="rId5" action="ppaction://hlinksldjump"/>
              </a:rPr>
              <a:t>stool culture</a:t>
            </a:r>
            <a:endParaRPr lang="en-US"/>
          </a:p>
          <a:p>
            <a:pPr algn="l">
              <a:lnSpc>
                <a:spcPct val="150000"/>
              </a:lnSpc>
            </a:pPr>
            <a:r>
              <a:rPr lang="en-US" sz="2400">
                <a:ea typeface="+mn-lt"/>
                <a:cs typeface="+mn-lt"/>
                <a:hlinkClick r:id="rId6" action="ppaction://hlinksldjump"/>
              </a:rPr>
              <a:t>Celiac panel</a:t>
            </a:r>
            <a:endParaRPr lang="en-US"/>
          </a:p>
          <a:p>
            <a:pPr algn="ctr"/>
            <a:endParaRPr lang="en-US"/>
          </a:p>
        </p:txBody>
      </p:sp>
      <p:sp>
        <p:nvSpPr>
          <p:cNvPr id="6" name="TextBox 5">
            <a:extLst>
              <a:ext uri="{FF2B5EF4-FFF2-40B4-BE49-F238E27FC236}">
                <a16:creationId xmlns:a16="http://schemas.microsoft.com/office/drawing/2014/main" id="{70E461A4-E580-D722-56B9-7B46A7366D34}"/>
              </a:ext>
            </a:extLst>
          </p:cNvPr>
          <p:cNvSpPr txBox="1"/>
          <p:nvPr/>
        </p:nvSpPr>
        <p:spPr>
          <a:xfrm>
            <a:off x="7987271" y="4733293"/>
            <a:ext cx="26478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en-US" sz="2400">
                <a:ea typeface="+mn-lt"/>
                <a:cs typeface="+mn-lt"/>
                <a:hlinkClick r:id="rId7" action="ppaction://hlinksldjump"/>
              </a:rPr>
              <a:t>Make a diagnosis</a:t>
            </a:r>
            <a:endParaRPr lang="en-US"/>
          </a:p>
          <a:p>
            <a:pPr algn="ctr"/>
            <a:endParaRPr lang="en-US"/>
          </a:p>
        </p:txBody>
      </p:sp>
    </p:spTree>
    <p:extLst>
      <p:ext uri="{BB962C8B-B14F-4D97-AF65-F5344CB8AC3E}">
        <p14:creationId xmlns:p14="http://schemas.microsoft.com/office/powerpoint/2010/main" val="6479930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4E5D4-9AFA-3FBE-BC98-0B792DB6990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840E2F4-9C49-DEC4-0FDD-77664489AACB}"/>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A190DF8A-7A05-6E8C-1E13-3847391F01AD}"/>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91F2E539-C304-40C2-7638-C35726FF360B}"/>
              </a:ext>
            </a:extLst>
          </p:cNvPr>
          <p:cNvSpPr txBox="1">
            <a:spLocks/>
          </p:cNvSpPr>
          <p:nvPr/>
        </p:nvSpPr>
        <p:spPr>
          <a:xfrm>
            <a:off x="661590" y="4365258"/>
            <a:ext cx="10966520" cy="206146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Colonoscopy</a:t>
            </a:r>
          </a:p>
          <a:p>
            <a:pPr marL="0" indent="0">
              <a:buNone/>
            </a:pPr>
            <a:r>
              <a:rPr lang="en-CA" sz="2400"/>
              <a:t>You perform the colonoscopy. In the patient’s </a:t>
            </a:r>
            <a:r>
              <a:rPr lang="en-CA" sz="2400" b="1"/>
              <a:t>rectum</a:t>
            </a:r>
            <a:r>
              <a:rPr lang="en-CA" sz="2400"/>
              <a:t> and </a:t>
            </a:r>
            <a:r>
              <a:rPr lang="en-CA" sz="2400" b="1"/>
              <a:t>distal colon</a:t>
            </a:r>
            <a:r>
              <a:rPr lang="en-CA" sz="2400"/>
              <a:t>, you find evidence of both </a:t>
            </a:r>
            <a:r>
              <a:rPr lang="en-CA" sz="2400" b="1"/>
              <a:t>acute</a:t>
            </a:r>
            <a:r>
              <a:rPr lang="en-CA" sz="2400"/>
              <a:t> and </a:t>
            </a:r>
            <a:r>
              <a:rPr lang="en-CA" sz="2400" b="1"/>
              <a:t>chronic</a:t>
            </a:r>
            <a:r>
              <a:rPr lang="en-CA" sz="2400"/>
              <a:t> </a:t>
            </a:r>
            <a:r>
              <a:rPr lang="en-CA" sz="2400" b="1"/>
              <a:t>inflammation</a:t>
            </a:r>
            <a:r>
              <a:rPr lang="en-CA" sz="2400"/>
              <a:t>, with mucosal lining that is </a:t>
            </a:r>
            <a:r>
              <a:rPr lang="en-CA" sz="2400" b="1"/>
              <a:t>red, swollen, </a:t>
            </a:r>
            <a:r>
              <a:rPr lang="en-CA" sz="2400"/>
              <a:t>and </a:t>
            </a:r>
            <a:r>
              <a:rPr lang="en-CA" sz="2400" b="1"/>
              <a:t>ulcerated. </a:t>
            </a:r>
            <a:r>
              <a:rPr lang="en-CA" sz="2400"/>
              <a:t>You notice that the </a:t>
            </a:r>
            <a:r>
              <a:rPr lang="en-CA" sz="2400" b="1"/>
              <a:t>entire region looks affected</a:t>
            </a:r>
            <a:r>
              <a:rPr lang="en-CA" sz="2400"/>
              <a:t>, without </a:t>
            </a:r>
            <a:r>
              <a:rPr lang="en-CA" sz="2400" i="1"/>
              <a:t>any</a:t>
            </a:r>
            <a:r>
              <a:rPr lang="en-CA" sz="2400"/>
              <a:t> healthy-looking areas.</a:t>
            </a:r>
            <a:r>
              <a:rPr lang="en-CA" sz="2400" baseline="30000"/>
              <a:t>7</a:t>
            </a:r>
          </a:p>
        </p:txBody>
      </p:sp>
      <p:pic>
        <p:nvPicPr>
          <p:cNvPr id="1026" name="Picture 2" descr="Colonoscopy photographs showing extensive and deep ulcers together with nearly total loss of the mucosal layer, typically seen in patients with fulminant ulcerative colitis. ">
            <a:extLst>
              <a:ext uri="{FF2B5EF4-FFF2-40B4-BE49-F238E27FC236}">
                <a16:creationId xmlns:a16="http://schemas.microsoft.com/office/drawing/2014/main" id="{1AEE4DF6-A3D5-A718-9216-CA515029C8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9476"/>
          <a:stretch>
            <a:fillRect/>
          </a:stretch>
        </p:blipFill>
        <p:spPr bwMode="auto">
          <a:xfrm>
            <a:off x="4659786" y="434368"/>
            <a:ext cx="2872425" cy="29946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hlinkClick r:id="rId5" action="ppaction://hlinksldjump"/>
            <a:extLst>
              <a:ext uri="{FF2B5EF4-FFF2-40B4-BE49-F238E27FC236}">
                <a16:creationId xmlns:a16="http://schemas.microsoft.com/office/drawing/2014/main" id="{74C98BFC-4E16-815D-74C2-44B29560E6E8}"/>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32177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64F21-EE01-C02B-6621-4246B2A237FC}"/>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34CACFD-3AB0-45A1-D116-EC891EBCD063}"/>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3FA5356B-0FBF-DF2D-80C4-158D8E5E1F81}"/>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C11D4356-706B-D81B-E0F8-0DE28BD49CE5}"/>
              </a:ext>
            </a:extLst>
          </p:cNvPr>
          <p:cNvSpPr txBox="1">
            <a:spLocks/>
          </p:cNvSpPr>
          <p:nvPr/>
        </p:nvSpPr>
        <p:spPr>
          <a:xfrm>
            <a:off x="661590" y="4365258"/>
            <a:ext cx="10966520" cy="206146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MRE</a:t>
            </a:r>
          </a:p>
          <a:p>
            <a:pPr marL="0" indent="0">
              <a:buNone/>
            </a:pPr>
            <a:r>
              <a:rPr lang="en-CA" sz="2400"/>
              <a:t>You perform the MRE. Everything appears normal, with the walls of the </a:t>
            </a:r>
            <a:r>
              <a:rPr lang="en-CA" sz="2400" b="1"/>
              <a:t>small</a:t>
            </a:r>
            <a:r>
              <a:rPr lang="en-CA" sz="2400"/>
              <a:t> and </a:t>
            </a:r>
            <a:r>
              <a:rPr lang="en-CA" sz="2400" b="1"/>
              <a:t>large bowel </a:t>
            </a:r>
            <a:r>
              <a:rPr lang="en-CA" sz="2400"/>
              <a:t>not showing any considerable signs of </a:t>
            </a:r>
            <a:r>
              <a:rPr lang="en-CA" sz="2400" b="1"/>
              <a:t>thickening </a:t>
            </a:r>
            <a:r>
              <a:rPr lang="en-CA" sz="2400"/>
              <a:t>or </a:t>
            </a:r>
            <a:r>
              <a:rPr lang="en-CA" sz="2400" b="1"/>
              <a:t>thinning</a:t>
            </a:r>
            <a:r>
              <a:rPr lang="en-CA" sz="2400"/>
              <a:t>. This likely means if there is inflammation present in the bowel, it is </a:t>
            </a:r>
            <a:r>
              <a:rPr lang="en-CA" sz="2400" b="1"/>
              <a:t>mucosal </a:t>
            </a:r>
            <a:r>
              <a:rPr lang="en-CA" sz="2400"/>
              <a:t>in nature, only affecting the </a:t>
            </a:r>
            <a:r>
              <a:rPr lang="en-CA" sz="2400" b="1"/>
              <a:t>lining</a:t>
            </a:r>
            <a:r>
              <a:rPr lang="en-CA" sz="2400"/>
              <a:t>.</a:t>
            </a:r>
            <a:r>
              <a:rPr lang="en-CA" sz="2400" baseline="30000"/>
              <a:t>7</a:t>
            </a:r>
            <a:r>
              <a:rPr lang="en-CA" sz="2400"/>
              <a:t> </a:t>
            </a:r>
          </a:p>
        </p:txBody>
      </p:sp>
      <p:pic>
        <p:nvPicPr>
          <p:cNvPr id="2050" name="Picture 2" descr="MRI of the colon">
            <a:extLst>
              <a:ext uri="{FF2B5EF4-FFF2-40B4-BE49-F238E27FC236}">
                <a16:creationId xmlns:a16="http://schemas.microsoft.com/office/drawing/2014/main" id="{6A735966-0993-20D2-FE8F-430A2CABBB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b="35657"/>
          <a:stretch>
            <a:fillRect/>
          </a:stretch>
        </p:blipFill>
        <p:spPr bwMode="auto">
          <a:xfrm>
            <a:off x="4184619" y="20019"/>
            <a:ext cx="3360306" cy="34089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hlinkClick r:id="rId5" action="ppaction://hlinksldjump"/>
            <a:extLst>
              <a:ext uri="{FF2B5EF4-FFF2-40B4-BE49-F238E27FC236}">
                <a16:creationId xmlns:a16="http://schemas.microsoft.com/office/drawing/2014/main" id="{5BFE61C8-1B53-143C-978F-43F4591BFB6D}"/>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52164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526C5-12C5-9968-1B64-0918562C432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F391C66-25DA-7526-35EB-5CD7A909DF2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EC7DC187-D69D-6A40-562C-E178C146A9C5}"/>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739730A3-19AD-6235-015A-487F2EC1FF87}"/>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i="1" err="1"/>
              <a:t>C.diff</a:t>
            </a:r>
            <a:r>
              <a:rPr lang="en-CA" sz="2400" b="1"/>
              <a:t> stool culture</a:t>
            </a:r>
            <a:endParaRPr lang="en-US"/>
          </a:p>
          <a:p>
            <a:pPr marL="0" indent="0">
              <a:lnSpc>
                <a:spcPct val="150000"/>
              </a:lnSpc>
              <a:buNone/>
            </a:pPr>
            <a:r>
              <a:rPr lang="en-CA" sz="2400"/>
              <a:t>GDH antigen: Non-Reactive</a:t>
            </a:r>
          </a:p>
          <a:p>
            <a:pPr marL="0" indent="0">
              <a:lnSpc>
                <a:spcPct val="150000"/>
              </a:lnSpc>
              <a:buNone/>
            </a:pPr>
            <a:r>
              <a:rPr lang="en-CA" sz="2400">
                <a:ea typeface="+mn-lt"/>
                <a:cs typeface="+mn-lt"/>
              </a:rPr>
              <a:t>Toxin A and B: Not Detected</a:t>
            </a:r>
          </a:p>
          <a:p>
            <a:pPr marL="0" indent="0">
              <a:lnSpc>
                <a:spcPct val="150000"/>
              </a:lnSpc>
              <a:buNone/>
            </a:pPr>
            <a:r>
              <a:rPr lang="en-CA" sz="2400">
                <a:ea typeface="+mn-lt"/>
                <a:cs typeface="+mn-lt"/>
              </a:rPr>
              <a:t>NEGATIVE: No evidence of </a:t>
            </a:r>
            <a:r>
              <a:rPr lang="en-CA" sz="2400" i="1" err="1">
                <a:ea typeface="+mn-lt"/>
                <a:cs typeface="+mn-lt"/>
              </a:rPr>
              <a:t>C.diff</a:t>
            </a:r>
            <a:r>
              <a:rPr lang="en-CA" sz="2400" i="1">
                <a:ea typeface="+mn-lt"/>
                <a:cs typeface="+mn-lt"/>
              </a:rPr>
              <a:t> </a:t>
            </a:r>
            <a:r>
              <a:rPr lang="en-CA" sz="2400">
                <a:ea typeface="+mn-lt"/>
                <a:cs typeface="+mn-lt"/>
              </a:rPr>
              <a:t>infection</a:t>
            </a:r>
            <a:endParaRPr lang="en-CA" i="1"/>
          </a:p>
          <a:p>
            <a:pPr marL="0" indent="0">
              <a:buNone/>
            </a:pPr>
            <a:endParaRPr lang="en-CA" sz="2400">
              <a:ea typeface="+mn-lt"/>
              <a:cs typeface="+mn-lt"/>
            </a:endParaRPr>
          </a:p>
        </p:txBody>
      </p:sp>
      <p:sp>
        <p:nvSpPr>
          <p:cNvPr id="2" name="Rectangle 1">
            <a:hlinkClick r:id="rId3" action="ppaction://hlinksldjump"/>
            <a:extLst>
              <a:ext uri="{FF2B5EF4-FFF2-40B4-BE49-F238E27FC236}">
                <a16:creationId xmlns:a16="http://schemas.microsoft.com/office/drawing/2014/main" id="{A295B411-361D-9AD3-0DC1-BA90C826C746}"/>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88880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035CB-B038-2CC3-A04C-0CFB3A7E2EC3}"/>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97A15B1-D065-2710-9F7B-DCCEDBFE4F2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3A3C5D4E-7EA5-6FF0-C59F-04C18D5030FE}"/>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AE45DF0C-EA86-BE32-55F9-D1855BC5F7FA}"/>
              </a:ext>
            </a:extLst>
          </p:cNvPr>
          <p:cNvSpPr txBox="1">
            <a:spLocks/>
          </p:cNvSpPr>
          <p:nvPr/>
        </p:nvSpPr>
        <p:spPr>
          <a:xfrm>
            <a:off x="661590" y="4365258"/>
            <a:ext cx="10966520" cy="197375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a:t>Celiac panel</a:t>
            </a:r>
            <a:endParaRPr lang="en-US"/>
          </a:p>
          <a:p>
            <a:pPr marL="0" indent="0">
              <a:lnSpc>
                <a:spcPct val="150000"/>
              </a:lnSpc>
              <a:buNone/>
            </a:pPr>
            <a:r>
              <a:rPr lang="en-CA" sz="2400" err="1"/>
              <a:t>tTG</a:t>
            </a:r>
            <a:r>
              <a:rPr lang="en-CA" sz="2400"/>
              <a:t>-IgA levels</a:t>
            </a:r>
            <a:r>
              <a:rPr lang="en-CA" sz="2400">
                <a:ea typeface="+mn-lt"/>
                <a:cs typeface="+mn-lt"/>
              </a:rPr>
              <a:t>: </a:t>
            </a:r>
            <a:r>
              <a:rPr lang="en-CA" sz="2400"/>
              <a:t>&lt; 2.0 U/mL</a:t>
            </a:r>
            <a:endParaRPr lang="en-CA" sz="2400">
              <a:ea typeface="+mn-lt"/>
              <a:cs typeface="+mn-lt"/>
            </a:endParaRPr>
          </a:p>
          <a:p>
            <a:pPr marL="0" indent="0">
              <a:lnSpc>
                <a:spcPct val="150000"/>
              </a:lnSpc>
              <a:buNone/>
            </a:pPr>
            <a:r>
              <a:rPr lang="en-CA" sz="2400">
                <a:ea typeface="+mn-lt"/>
                <a:cs typeface="+mn-lt"/>
              </a:rPr>
              <a:t>NEGATIVE: No evidence of celiac disease</a:t>
            </a:r>
            <a:endParaRPr lang="en-CA"/>
          </a:p>
          <a:p>
            <a:pPr marL="0" indent="0">
              <a:buNone/>
            </a:pPr>
            <a:endParaRPr lang="en-CA" sz="2400">
              <a:ea typeface="+mn-lt"/>
              <a:cs typeface="+mn-lt"/>
            </a:endParaRPr>
          </a:p>
        </p:txBody>
      </p:sp>
      <p:sp>
        <p:nvSpPr>
          <p:cNvPr id="2" name="Rectangle 1">
            <a:hlinkClick r:id="rId3" action="ppaction://hlinksldjump"/>
            <a:extLst>
              <a:ext uri="{FF2B5EF4-FFF2-40B4-BE49-F238E27FC236}">
                <a16:creationId xmlns:a16="http://schemas.microsoft.com/office/drawing/2014/main" id="{E44BCD22-B0B3-6E34-DC0C-85B4A8A9B609}"/>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24856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6E333-D5AB-0F21-CFB1-DF01095E923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BD08ED60-D66F-58E6-AF6D-4ECBC87320E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29FA5CCF-E73B-B9B2-442D-B5FE8BD2449E}"/>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E3CA44E3-446D-3338-B1E0-977C9EBBA17C}"/>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519EC540-FF1D-AABC-C8BE-D957B67156B1}"/>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181FF7BF-2BAC-01F1-1E5B-6CC40B284C00}"/>
              </a:ext>
            </a:extLst>
          </p:cNvPr>
          <p:cNvSpPr txBox="1"/>
          <p:nvPr/>
        </p:nvSpPr>
        <p:spPr>
          <a:xfrm>
            <a:off x="871640" y="4349978"/>
            <a:ext cx="10794086" cy="23544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100" b="1">
                <a:solidFill>
                  <a:srgbClr val="000000"/>
                </a:solidFill>
                <a:latin typeface="Aptos"/>
              </a:rPr>
              <a:t>You </a:t>
            </a:r>
            <a:r>
              <a:rPr lang="en-CA" sz="2100" b="1" i="0" u="none" strike="noStrike" baseline="0">
                <a:solidFill>
                  <a:srgbClr val="000000"/>
                </a:solidFill>
                <a:latin typeface="Aptos"/>
              </a:rPr>
              <a:t>think you have enough information to </a:t>
            </a:r>
            <a:r>
              <a:rPr lang="en-CA" sz="2100" b="1">
                <a:solidFill>
                  <a:srgbClr val="000000"/>
                </a:solidFill>
                <a:latin typeface="Aptos"/>
              </a:rPr>
              <a:t>make a diagnosis</a:t>
            </a:r>
            <a:r>
              <a:rPr lang="en-CA" sz="2100" b="1" i="0" u="none" strike="noStrike" baseline="0">
                <a:solidFill>
                  <a:srgbClr val="000000"/>
                </a:solidFill>
                <a:latin typeface="Aptos"/>
              </a:rPr>
              <a:t>. What </a:t>
            </a:r>
            <a:r>
              <a:rPr lang="en-CA" sz="2100" b="1">
                <a:solidFill>
                  <a:srgbClr val="000000"/>
                </a:solidFill>
                <a:latin typeface="Aptos"/>
              </a:rPr>
              <a:t>does Leon have?</a:t>
            </a:r>
            <a:r>
              <a:rPr lang="en-US" sz="2100">
                <a:ea typeface="+mn-lt"/>
                <a:cs typeface="+mn-lt"/>
              </a:rPr>
              <a:t>​</a:t>
            </a:r>
            <a:endParaRPr lang="en-US" sz="2100"/>
          </a:p>
          <a:p>
            <a:pPr>
              <a:lnSpc>
                <a:spcPct val="150000"/>
              </a:lnSpc>
            </a:pPr>
            <a:r>
              <a:rPr lang="en-US" sz="2400">
                <a:ea typeface="+mn-lt"/>
                <a:cs typeface="+mn-lt"/>
                <a:hlinkClick r:id="rId3" action="ppaction://hlinksldjump"/>
              </a:rPr>
              <a:t>Celiac disease</a:t>
            </a:r>
            <a:endParaRPr lang="en-US"/>
          </a:p>
          <a:p>
            <a:pPr>
              <a:lnSpc>
                <a:spcPct val="150000"/>
              </a:lnSpc>
            </a:pPr>
            <a:r>
              <a:rPr lang="en-US" sz="2400" i="1">
                <a:ea typeface="+mn-lt"/>
                <a:cs typeface="+mn-lt"/>
                <a:hlinkClick r:id="rId4" action="ppaction://hlinksldjump"/>
              </a:rPr>
              <a:t>C.diff </a:t>
            </a:r>
            <a:r>
              <a:rPr lang="en-US" sz="2400">
                <a:ea typeface="+mn-lt"/>
                <a:cs typeface="+mn-lt"/>
                <a:hlinkClick r:id="rId4" action="ppaction://hlinksldjump"/>
              </a:rPr>
              <a:t>infection</a:t>
            </a:r>
            <a:endParaRPr lang="en-US"/>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476F19CC-9E7D-70C4-0D09-BA193A3615ED}"/>
              </a:ext>
            </a:extLst>
          </p:cNvPr>
          <p:cNvSpPr txBox="1"/>
          <p:nvPr/>
        </p:nvSpPr>
        <p:spPr>
          <a:xfrm>
            <a:off x="7474277" y="4704864"/>
            <a:ext cx="3832376" cy="11470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ea typeface="+mn-lt"/>
                <a:cs typeface="+mn-lt"/>
                <a:hlinkClick r:id="rId5" action="ppaction://hlinksldjump"/>
              </a:rPr>
              <a:t>Crohn’s disease</a:t>
            </a:r>
            <a:endParaRPr lang="en-US"/>
          </a:p>
          <a:p>
            <a:pPr>
              <a:lnSpc>
                <a:spcPct val="150000"/>
              </a:lnSpc>
            </a:pPr>
            <a:r>
              <a:rPr lang="en-US" sz="2400">
                <a:ea typeface="+mn-lt"/>
                <a:cs typeface="+mn-lt"/>
                <a:hlinkClick r:id="rId6" action="ppaction://hlinksldjump"/>
              </a:rPr>
              <a:t>Ulcerative colitis</a:t>
            </a:r>
            <a:endParaRPr lang="en-US" sz="2400"/>
          </a:p>
        </p:txBody>
      </p:sp>
    </p:spTree>
    <p:extLst>
      <p:ext uri="{BB962C8B-B14F-4D97-AF65-F5344CB8AC3E}">
        <p14:creationId xmlns:p14="http://schemas.microsoft.com/office/powerpoint/2010/main" val="1981192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01751586-730D-CB62-B710-89AE56494528}"/>
            </a:ext>
          </a:extLst>
        </p:cNvPr>
        <p:cNvGrpSpPr/>
        <p:nvPr/>
      </p:nvGrpSpPr>
      <p:grpSpPr>
        <a:xfrm>
          <a:off x="0" y="0"/>
          <a:ext cx="0" cy="0"/>
          <a:chOff x="0" y="0"/>
          <a:chExt cx="0" cy="0"/>
        </a:xfrm>
      </p:grpSpPr>
      <p:pic>
        <p:nvPicPr>
          <p:cNvPr id="2" name="Picture 1" descr="A cartoon of a person holding a bottle&#10;&#10;AI-generated content may be incorrect.">
            <a:extLst>
              <a:ext uri="{FF2B5EF4-FFF2-40B4-BE49-F238E27FC236}">
                <a16:creationId xmlns:a16="http://schemas.microsoft.com/office/drawing/2014/main" id="{22EDD640-C834-819F-4B2B-5152AC2560FC}"/>
              </a:ext>
            </a:extLst>
          </p:cNvPr>
          <p:cNvPicPr>
            <a:picLocks noChangeAspect="1"/>
          </p:cNvPicPr>
          <p:nvPr/>
        </p:nvPicPr>
        <p:blipFill>
          <a:blip r:embed="rId4"/>
          <a:stretch>
            <a:fillRect/>
          </a:stretch>
        </p:blipFill>
        <p:spPr>
          <a:xfrm>
            <a:off x="7282560" y="140847"/>
            <a:ext cx="2588519" cy="5442858"/>
          </a:xfrm>
          <a:prstGeom prst="rect">
            <a:avLst/>
          </a:prstGeom>
        </p:spPr>
      </p:pic>
      <p:sp>
        <p:nvSpPr>
          <p:cNvPr id="9" name="Rectangle: Rounded Corners 8">
            <a:extLst>
              <a:ext uri="{FF2B5EF4-FFF2-40B4-BE49-F238E27FC236}">
                <a16:creationId xmlns:a16="http://schemas.microsoft.com/office/drawing/2014/main" id="{E3C5E08C-6D3E-9B0A-2FD3-CF142874426C}"/>
              </a:ext>
            </a:extLst>
          </p:cNvPr>
          <p:cNvSpPr/>
          <p:nvPr/>
        </p:nvSpPr>
        <p:spPr>
          <a:xfrm>
            <a:off x="391885" y="4419598"/>
            <a:ext cx="11408229" cy="2148467"/>
          </a:xfrm>
          <a:prstGeom prst="roundRect">
            <a:avLst/>
          </a:prstGeom>
          <a:solidFill>
            <a:srgbClr val="EB7B6E">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My diet is not the healthiest. When I get back from work, the only strength I can muster up to cook are some </a:t>
            </a:r>
            <a:r>
              <a:rPr lang="en-CA" b="1"/>
              <a:t>frozen meals or leftovers</a:t>
            </a:r>
            <a:r>
              <a:rPr lang="en-CA"/>
              <a:t> from work events. I honestly don't remember the last time I cooked a </a:t>
            </a:r>
            <a:r>
              <a:rPr lang="en-CA" b="1"/>
              <a:t>vegetable</a:t>
            </a:r>
            <a:r>
              <a:rPr lang="en-CA"/>
              <a:t> or </a:t>
            </a:r>
            <a:r>
              <a:rPr lang="en-CA" b="1"/>
              <a:t>ate anything "healthy"</a:t>
            </a:r>
            <a:r>
              <a:rPr lang="en-CA"/>
              <a:t>.</a:t>
            </a:r>
          </a:p>
          <a:p>
            <a:pPr algn="ctr"/>
            <a:endParaRPr lang="en-CA"/>
          </a:p>
        </p:txBody>
      </p:sp>
      <p:sp>
        <p:nvSpPr>
          <p:cNvPr id="11" name="Rectangle: Rounded Corners 10">
            <a:extLst>
              <a:ext uri="{FF2B5EF4-FFF2-40B4-BE49-F238E27FC236}">
                <a16:creationId xmlns:a16="http://schemas.microsoft.com/office/drawing/2014/main" id="{B35A70A4-9605-428D-7FB0-43E39F3DCBAA}"/>
              </a:ext>
            </a:extLst>
          </p:cNvPr>
          <p:cNvSpPr/>
          <p:nvPr/>
        </p:nvSpPr>
        <p:spPr>
          <a:xfrm>
            <a:off x="945346" y="3919676"/>
            <a:ext cx="1846419" cy="680194"/>
          </a:xfrm>
          <a:prstGeom prst="roundRect">
            <a:avLst/>
          </a:prstGeom>
          <a:solidFill>
            <a:srgbClr val="EB7F71">
              <a:alpha val="85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John Smith</a:t>
            </a:r>
          </a:p>
        </p:txBody>
      </p:sp>
      <p:pic>
        <p:nvPicPr>
          <p:cNvPr id="6" name="Picture 5">
            <a:extLst>
              <a:ext uri="{FF2B5EF4-FFF2-40B4-BE49-F238E27FC236}">
                <a16:creationId xmlns:a16="http://schemas.microsoft.com/office/drawing/2014/main" id="{E7873165-5808-FDA1-E362-9C2996A93A35}"/>
              </a:ext>
            </a:extLst>
          </p:cNvPr>
          <p:cNvPicPr>
            <a:picLocks noChangeAspect="1"/>
          </p:cNvPicPr>
          <p:nvPr/>
        </p:nvPicPr>
        <p:blipFill>
          <a:blip r:embed="rId5">
            <a:extLst>
              <a:ext uri="{28A0092B-C50C-407E-A947-70E740481C1C}">
                <a14:useLocalDpi xmlns:a14="http://schemas.microsoft.com/office/drawing/2010/main" val="0"/>
              </a:ext>
            </a:extLst>
          </a:blip>
          <a:srcRect t="23768" b="15247"/>
          <a:stretch>
            <a:fillRect/>
          </a:stretch>
        </p:blipFill>
        <p:spPr>
          <a:xfrm>
            <a:off x="3538607" y="1249458"/>
            <a:ext cx="2506695" cy="2533854"/>
          </a:xfrm>
          <a:prstGeom prst="rect">
            <a:avLst/>
          </a:prstGeom>
        </p:spPr>
      </p:pic>
      <p:sp>
        <p:nvSpPr>
          <p:cNvPr id="3" name="Rectangle 2">
            <a:hlinkClick r:id="rId6" action="ppaction://hlinksldjump"/>
            <a:extLst>
              <a:ext uri="{FF2B5EF4-FFF2-40B4-BE49-F238E27FC236}">
                <a16:creationId xmlns:a16="http://schemas.microsoft.com/office/drawing/2014/main" id="{C5D3FFF3-EF0F-8974-0919-8CDD34E1CB44}"/>
              </a:ext>
            </a:extLst>
          </p:cNvPr>
          <p:cNvSpPr/>
          <p:nvPr/>
        </p:nvSpPr>
        <p:spPr>
          <a:xfrm>
            <a:off x="-72789" y="-126253"/>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86601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9E76D-1609-1FEA-6353-62CE151ED86E}"/>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0D284FC-D726-D5F9-52EE-CE5681C2609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DDC5D999-18CB-23DB-ECC1-6C07E8FA73A0}"/>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B9BB07E6-B779-0FC1-91AD-691188352ADB}"/>
              </a:ext>
            </a:extLst>
          </p:cNvPr>
          <p:cNvSpPr txBox="1">
            <a:spLocks/>
          </p:cNvSpPr>
          <p:nvPr/>
        </p:nvSpPr>
        <p:spPr>
          <a:xfrm>
            <a:off x="661590" y="4365258"/>
            <a:ext cx="10966520" cy="19737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Celiac disease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celiac panel returned negative, meaning celiac disease is likely absent. Additionally, the patient’s symptoms are not consistent with celiac disease.</a:t>
            </a:r>
            <a:r>
              <a:rPr lang="en-US" sz="2400" baseline="30000">
                <a:ea typeface="+mn-lt"/>
                <a:cs typeface="+mn-lt"/>
              </a:rPr>
              <a:t>7</a:t>
            </a:r>
            <a:endParaRPr lang="en-US" sz="2400" baseline="30000"/>
          </a:p>
        </p:txBody>
      </p:sp>
      <p:sp>
        <p:nvSpPr>
          <p:cNvPr id="3" name="Rectangle 2">
            <a:hlinkClick r:id="rId3" action="ppaction://hlinksldjump"/>
            <a:extLst>
              <a:ext uri="{FF2B5EF4-FFF2-40B4-BE49-F238E27FC236}">
                <a16:creationId xmlns:a16="http://schemas.microsoft.com/office/drawing/2014/main" id="{4BB24C0C-BEC2-629E-A7E7-3CF63CD3C2FC}"/>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77179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59DB0-07AB-4B52-52C5-AAAB3654DBBA}"/>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83F54DB-3AB3-FB63-4196-397BB4406F2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990B5718-37D1-B127-7D10-6FF0CEEB4CFF}"/>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5AD62DE-100B-CEBB-2989-B9832275E486}"/>
              </a:ext>
            </a:extLst>
          </p:cNvPr>
          <p:cNvSpPr txBox="1">
            <a:spLocks/>
          </p:cNvSpPr>
          <p:nvPr/>
        </p:nvSpPr>
        <p:spPr>
          <a:xfrm>
            <a:off x="661590" y="4365258"/>
            <a:ext cx="10966520" cy="19737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i="1">
                <a:ea typeface="+mn-lt"/>
                <a:cs typeface="+mn-lt"/>
              </a:rPr>
              <a:t>C.diff </a:t>
            </a:r>
            <a:r>
              <a:rPr lang="en-US" sz="2400" b="1">
                <a:ea typeface="+mn-lt"/>
                <a:cs typeface="+mn-lt"/>
              </a:rPr>
              <a:t>infection</a:t>
            </a:r>
            <a:r>
              <a:rPr lang="en-US" sz="2400" b="1" i="1">
                <a:ea typeface="+mn-lt"/>
                <a:cs typeface="+mn-lt"/>
              </a:rPr>
              <a:t>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The </a:t>
            </a:r>
            <a:r>
              <a:rPr lang="en-US" sz="2400" i="1">
                <a:ea typeface="+mn-lt"/>
                <a:cs typeface="+mn-lt"/>
              </a:rPr>
              <a:t>C.diff </a:t>
            </a:r>
            <a:r>
              <a:rPr lang="en-US" sz="2400">
                <a:ea typeface="+mn-lt"/>
                <a:cs typeface="+mn-lt"/>
              </a:rPr>
              <a:t>stool culture returned negative, meaning celiac disease is likely absent. Additionally, the patient’s symptoms are not consistent with </a:t>
            </a:r>
            <a:r>
              <a:rPr lang="en-US" sz="2400" i="1">
                <a:ea typeface="+mn-lt"/>
                <a:cs typeface="+mn-lt"/>
              </a:rPr>
              <a:t>C.diff </a:t>
            </a:r>
            <a:r>
              <a:rPr lang="en-US" sz="2400">
                <a:ea typeface="+mn-lt"/>
                <a:cs typeface="+mn-lt"/>
              </a:rPr>
              <a:t>infection.</a:t>
            </a:r>
            <a:r>
              <a:rPr lang="en-US" sz="2400" baseline="30000">
                <a:ea typeface="+mn-lt"/>
                <a:cs typeface="+mn-lt"/>
              </a:rPr>
              <a:t>7</a:t>
            </a:r>
            <a:endParaRPr lang="en-US" sz="2400" baseline="30000"/>
          </a:p>
        </p:txBody>
      </p:sp>
      <p:sp>
        <p:nvSpPr>
          <p:cNvPr id="3" name="Rectangle 2">
            <a:hlinkClick r:id="rId3" action="ppaction://hlinksldjump"/>
            <a:extLst>
              <a:ext uri="{FF2B5EF4-FFF2-40B4-BE49-F238E27FC236}">
                <a16:creationId xmlns:a16="http://schemas.microsoft.com/office/drawing/2014/main" id="{048DC3DE-55BF-4DA5-9BF5-F9DC68275667}"/>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99229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C797C-0C74-66F6-1152-95CD1DC5E05A}"/>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3025F06-004A-55D2-C5F9-78F51499149C}"/>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7CB7EAEA-4B8A-64BE-57D5-C4A984C2EAAF}"/>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250B3B31-363C-B0C8-2A2B-1756506B875C}"/>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Crohn’s disease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Although the patient mentioned family history of IBD, the patient’s symptoms are inconsistent with Crohn’s disease – normal, not bloody diarrhea is commonly observed. Additionally, the MRE didn’t show signs of transmural inflammation, and the colonoscopy showed that skip sections were not present.</a:t>
            </a:r>
            <a:r>
              <a:rPr lang="en-US" sz="2400" baseline="30000">
                <a:ea typeface="+mn-lt"/>
                <a:cs typeface="+mn-lt"/>
              </a:rPr>
              <a:t>7</a:t>
            </a:r>
          </a:p>
        </p:txBody>
      </p:sp>
      <p:sp>
        <p:nvSpPr>
          <p:cNvPr id="3" name="Rectangle 2">
            <a:hlinkClick r:id="rId4" action="ppaction://hlinksldjump"/>
            <a:extLst>
              <a:ext uri="{FF2B5EF4-FFF2-40B4-BE49-F238E27FC236}">
                <a16:creationId xmlns:a16="http://schemas.microsoft.com/office/drawing/2014/main" id="{4CA2C2C7-CE69-2AE0-8909-02C5C4A39D83}"/>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35509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48EEC-900C-4F3E-2723-E0483618177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29C7619-F4E9-09C4-2681-45AF9D19C0EE}"/>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795DC16D-5DFF-FF02-2DA3-AC9266511BF5}"/>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1F85412A-2443-1348-E602-6CE33FE47399}"/>
              </a:ext>
            </a:extLst>
          </p:cNvPr>
          <p:cNvSpPr txBox="1">
            <a:spLocks/>
          </p:cNvSpPr>
          <p:nvPr/>
        </p:nvSpPr>
        <p:spPr>
          <a:xfrm>
            <a:off x="661590" y="4365258"/>
            <a:ext cx="10966520" cy="2202808"/>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Ulcerative colitis </a:t>
            </a:r>
            <a:r>
              <a:rPr lang="en-US" sz="2400">
                <a:ea typeface="+mn-lt"/>
                <a:cs typeface="+mn-lt"/>
              </a:rPr>
              <a:t>is </a:t>
            </a:r>
            <a:r>
              <a:rPr lang="en-US" sz="2400">
                <a:solidFill>
                  <a:srgbClr val="00B050"/>
                </a:solidFill>
                <a:ea typeface="+mn-lt"/>
                <a:cs typeface="+mn-lt"/>
              </a:rPr>
              <a:t>correct</a:t>
            </a:r>
            <a:r>
              <a:rPr lang="en-US" sz="2400">
                <a:ea typeface="+mn-lt"/>
                <a:cs typeface="+mn-lt"/>
              </a:rPr>
              <a:t>!</a:t>
            </a:r>
          </a:p>
          <a:p>
            <a:pPr marL="0" indent="0">
              <a:lnSpc>
                <a:spcPct val="150000"/>
              </a:lnSpc>
              <a:buNone/>
            </a:pPr>
            <a:r>
              <a:rPr lang="en-US" sz="2400">
                <a:ea typeface="+mn-lt"/>
                <a:cs typeface="+mn-lt"/>
              </a:rPr>
              <a:t>The patient presented with bloody diarrhea (hematochezia), urge to defecate (tenesmus) and lower abdominal pain, all common signs of ulcerative colitis. The colonoscopy showed both chronic and acute inflammation of the rectum and distal colon, further confirming Crohn’s disease.  Additionally, the MRE didn’t show any signs of transmural inflammation, setting it apart it from other IBDs such as Crohn’s disease. Finally, the patient mentioned their mother also suffered from an IBD, and concordance in first-degree relatives is high in ulcerative colitis patients.</a:t>
            </a:r>
            <a:r>
              <a:rPr lang="en-US" sz="2400" baseline="30000">
                <a:ea typeface="+mn-lt"/>
                <a:cs typeface="+mn-lt"/>
              </a:rPr>
              <a:t>7</a:t>
            </a:r>
            <a:endParaRPr lang="en-CA" sz="2400" baseline="30000">
              <a:ea typeface="+mn-lt"/>
              <a:cs typeface="+mn-lt"/>
            </a:endParaRPr>
          </a:p>
        </p:txBody>
      </p:sp>
    </p:spTree>
    <p:extLst>
      <p:ext uri="{BB962C8B-B14F-4D97-AF65-F5344CB8AC3E}">
        <p14:creationId xmlns:p14="http://schemas.microsoft.com/office/powerpoint/2010/main" val="34829180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3D256-2238-415D-299F-91E29AC37438}"/>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A8605060-33DA-3B68-A36F-0E3136F5C1DB}"/>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ECA58C48-9F5D-84E5-FE38-908052FAC46C}"/>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1748DA29-A321-A203-D79F-7F4F36CD8FD6}"/>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5" name="Picture 4">
            <a:extLst>
              <a:ext uri="{FF2B5EF4-FFF2-40B4-BE49-F238E27FC236}">
                <a16:creationId xmlns:a16="http://schemas.microsoft.com/office/drawing/2014/main" id="{E215121F-D936-1551-3930-B174D1A49A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5540" y="992216"/>
            <a:ext cx="3142741" cy="5459711"/>
          </a:xfrm>
          <a:prstGeom prst="rect">
            <a:avLst/>
          </a:prstGeom>
        </p:spPr>
      </p:pic>
      <p:sp>
        <p:nvSpPr>
          <p:cNvPr id="13" name="Content Placeholder 2">
            <a:extLst>
              <a:ext uri="{FF2B5EF4-FFF2-40B4-BE49-F238E27FC236}">
                <a16:creationId xmlns:a16="http://schemas.microsoft.com/office/drawing/2014/main" id="{A0F97137-21ED-F7ED-AC22-78C917EF3AD4}"/>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ADCA7D4F-8FFE-AFC2-C991-57BECCD5CC35}"/>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BEDA90AA-AEBE-63DF-372C-56CE695F8FBF}"/>
                </a:ext>
              </a:extLst>
            </p:cNvPr>
            <p:cNvSpPr/>
            <p:nvPr/>
          </p:nvSpPr>
          <p:spPr>
            <a:xfrm>
              <a:off x="319074" y="4097793"/>
              <a:ext cx="11408229" cy="2476630"/>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37BDE9F7-EBF7-F553-B57D-69C0D6C49D4D}"/>
                </a:ext>
              </a:extLst>
            </p:cNvPr>
            <p:cNvSpPr txBox="1">
              <a:spLocks/>
            </p:cNvSpPr>
            <p:nvPr/>
          </p:nvSpPr>
          <p:spPr>
            <a:xfrm>
              <a:off x="853597" y="4447017"/>
              <a:ext cx="10591967" cy="212740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a:t>I’m sorry to tell you this; it looks like you have ulcerative colitis. This is a condition where your immune system responds in an unregulated, exaggerated manner to your gut microbes, causing inflammation in your GI tract. It doesn’t have a definitive cure, and you’ll likely have periods of flares and remission throughout your life.</a:t>
              </a:r>
              <a:r>
                <a:rPr lang="en-US" sz="1900" baseline="30000"/>
                <a:t>7</a:t>
              </a:r>
              <a:endParaRPr lang="en-US" sz="1900" b="1" baseline="30000"/>
            </a:p>
          </p:txBody>
        </p:sp>
        <p:sp>
          <p:nvSpPr>
            <p:cNvPr id="11" name="Rectangle: Rounded Corners 10">
              <a:extLst>
                <a:ext uri="{FF2B5EF4-FFF2-40B4-BE49-F238E27FC236}">
                  <a16:creationId xmlns:a16="http://schemas.microsoft.com/office/drawing/2014/main" id="{AC3B13E1-15C8-9C31-3282-D285C7485B28}"/>
                </a:ext>
              </a:extLst>
            </p:cNvPr>
            <p:cNvSpPr/>
            <p:nvPr/>
          </p:nvSpPr>
          <p:spPr>
            <a:xfrm>
              <a:off x="549853" y="3456981"/>
              <a:ext cx="1346628" cy="725551"/>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E776107F-A84B-7EA5-1CC1-C1CFC553B3D7}"/>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You</a:t>
              </a:r>
              <a:endParaRPr lang="en-US" b="1"/>
            </a:p>
          </p:txBody>
        </p:sp>
      </p:grpSp>
    </p:spTree>
    <p:extLst>
      <p:ext uri="{BB962C8B-B14F-4D97-AF65-F5344CB8AC3E}">
        <p14:creationId xmlns:p14="http://schemas.microsoft.com/office/powerpoint/2010/main" val="27143298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1D59D-B42D-4D76-F87D-B2C4BE8085A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3075706D-6DA7-5814-E391-57D55892C271}"/>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A10ABAD7-7607-F8BF-5F6E-8E5FE70F0AB4}"/>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4F1A2F28-F18C-8B9B-C813-0D7A68970B14}"/>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5" name="Picture 4">
            <a:extLst>
              <a:ext uri="{FF2B5EF4-FFF2-40B4-BE49-F238E27FC236}">
                <a16:creationId xmlns:a16="http://schemas.microsoft.com/office/drawing/2014/main" id="{3AB3A8E3-8B16-5468-AB53-FED48A3330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5540" y="992216"/>
            <a:ext cx="3142741" cy="5459711"/>
          </a:xfrm>
          <a:prstGeom prst="rect">
            <a:avLst/>
          </a:prstGeom>
        </p:spPr>
      </p:pic>
      <p:sp>
        <p:nvSpPr>
          <p:cNvPr id="13" name="Content Placeholder 2">
            <a:extLst>
              <a:ext uri="{FF2B5EF4-FFF2-40B4-BE49-F238E27FC236}">
                <a16:creationId xmlns:a16="http://schemas.microsoft.com/office/drawing/2014/main" id="{449104D7-FF19-DA08-CEF8-19AD5BCEDDC6}"/>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grpSp>
        <p:nvGrpSpPr>
          <p:cNvPr id="19" name="Group 18">
            <a:extLst>
              <a:ext uri="{FF2B5EF4-FFF2-40B4-BE49-F238E27FC236}">
                <a16:creationId xmlns:a16="http://schemas.microsoft.com/office/drawing/2014/main" id="{32185EAE-66B7-34CA-4FBE-82F85632D473}"/>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147EA5DF-6EEE-FDBB-3B27-B210FFCFC2A1}"/>
                </a:ext>
              </a:extLst>
            </p:cNvPr>
            <p:cNvSpPr/>
            <p:nvPr/>
          </p:nvSpPr>
          <p:spPr>
            <a:xfrm>
              <a:off x="319074" y="4097793"/>
              <a:ext cx="11408229" cy="2476630"/>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EE76D7AC-A70B-27AF-940B-32C59FDBA35A}"/>
                </a:ext>
              </a:extLst>
            </p:cNvPr>
            <p:cNvSpPr txBox="1">
              <a:spLocks/>
            </p:cNvSpPr>
            <p:nvPr/>
          </p:nvSpPr>
          <p:spPr>
            <a:xfrm>
              <a:off x="853597" y="4447017"/>
              <a:ext cx="10591967" cy="212740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a:t>Since you’re young and your condition isn’t too severe, we’ll start you on </a:t>
              </a:r>
              <a:r>
                <a:rPr lang="en-CA" sz="1900" b="1"/>
                <a:t>Mesalamine</a:t>
              </a:r>
              <a:r>
                <a:rPr lang="en-CA" sz="1900"/>
                <a:t>, an anti-inflammatory that helps reduce inflammation. We’ll also prescribe you </a:t>
              </a:r>
              <a:r>
                <a:rPr lang="en-CA" sz="1900" b="1"/>
                <a:t>Prednisolone, </a:t>
              </a:r>
              <a:r>
                <a:rPr lang="en-CA" sz="1900"/>
                <a:t>a corticosteroid, that should help during flares. If it gets worse, we also have the option of a </a:t>
              </a:r>
              <a:r>
                <a:rPr lang="en-CA" sz="1900" b="1"/>
                <a:t>proctocolectomy – </a:t>
              </a:r>
              <a:r>
                <a:rPr lang="en-CA" sz="1900"/>
                <a:t>the surgical removal of your large bowel. Ulcerative colitis increases your risk of large bowel cancer, so we’ll have you come in for periodic colonoscopies or biopsies, but as long as you do, you shouldn’t need to worry too much about it.</a:t>
              </a:r>
              <a:r>
                <a:rPr lang="en-CA" sz="1900" baseline="30000"/>
                <a:t>7,18</a:t>
              </a:r>
              <a:endParaRPr lang="en-US" sz="1900" b="1" baseline="30000"/>
            </a:p>
          </p:txBody>
        </p:sp>
        <p:sp>
          <p:nvSpPr>
            <p:cNvPr id="11" name="Rectangle: Rounded Corners 10">
              <a:extLst>
                <a:ext uri="{FF2B5EF4-FFF2-40B4-BE49-F238E27FC236}">
                  <a16:creationId xmlns:a16="http://schemas.microsoft.com/office/drawing/2014/main" id="{494C0CB1-4683-37DF-1639-D0F715553831}"/>
                </a:ext>
              </a:extLst>
            </p:cNvPr>
            <p:cNvSpPr/>
            <p:nvPr/>
          </p:nvSpPr>
          <p:spPr>
            <a:xfrm>
              <a:off x="549853" y="3456981"/>
              <a:ext cx="1346628" cy="725551"/>
            </a:xfrm>
            <a:prstGeom prst="roundRect">
              <a:avLst/>
            </a:prstGeom>
            <a:solidFill>
              <a:schemeClr val="accent1">
                <a:lumMod val="20000"/>
                <a:lumOff val="80000"/>
              </a:scheme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A254DB92-0B2A-7737-4502-85EB0D556423}"/>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You</a:t>
              </a:r>
              <a:endParaRPr lang="en-US" b="1"/>
            </a:p>
          </p:txBody>
        </p:sp>
      </p:grpSp>
      <p:sp>
        <p:nvSpPr>
          <p:cNvPr id="8" name="Rectangle 7">
            <a:hlinkClick r:id="rId5" action="ppaction://hlinksldjump"/>
            <a:extLst>
              <a:ext uri="{FF2B5EF4-FFF2-40B4-BE49-F238E27FC236}">
                <a16:creationId xmlns:a16="http://schemas.microsoft.com/office/drawing/2014/main" id="{9D4B33BE-13FE-7946-4A8F-A8F6345732A4}"/>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80232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342B-9A2D-AE2A-32F4-818D27F47DF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E82A2B9-55DE-65C4-F163-CC01BA1636FE}"/>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pic>
        <p:nvPicPr>
          <p:cNvPr id="3" name="Picture 2">
            <a:extLst>
              <a:ext uri="{FF2B5EF4-FFF2-40B4-BE49-F238E27FC236}">
                <a16:creationId xmlns:a16="http://schemas.microsoft.com/office/drawing/2014/main" id="{B2A4E7B3-BD80-51DC-5CF9-7334D3F868FD}"/>
              </a:ext>
            </a:extLst>
          </p:cNvPr>
          <p:cNvPicPr>
            <a:picLocks noChangeAspect="1"/>
          </p:cNvPicPr>
          <p:nvPr/>
        </p:nvPicPr>
        <p:blipFill>
          <a:blip r:embed="rId3">
            <a:extLst>
              <a:ext uri="{28A0092B-C50C-407E-A947-70E740481C1C}">
                <a14:useLocalDpi xmlns:a14="http://schemas.microsoft.com/office/drawing/2010/main" val="0"/>
              </a:ext>
            </a:extLst>
          </a:blip>
          <a:srcRect r="78645"/>
          <a:stretch>
            <a:fillRect/>
          </a:stretch>
        </p:blipFill>
        <p:spPr>
          <a:xfrm>
            <a:off x="8012143" y="1030157"/>
            <a:ext cx="2554381" cy="5074462"/>
          </a:xfrm>
          <a:prstGeom prst="rect">
            <a:avLst/>
          </a:prstGeom>
        </p:spPr>
      </p:pic>
      <p:sp>
        <p:nvSpPr>
          <p:cNvPr id="15" name="Rectangle: Rounded Corners 14">
            <a:extLst>
              <a:ext uri="{FF2B5EF4-FFF2-40B4-BE49-F238E27FC236}">
                <a16:creationId xmlns:a16="http://schemas.microsoft.com/office/drawing/2014/main" id="{116792D6-C532-6607-D07E-B51944886959}"/>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DCEEBFC5-1BDA-3604-5CDC-51083E40CBCA}"/>
              </a:ext>
            </a:extLst>
          </p:cNvPr>
          <p:cNvSpPr txBox="1">
            <a:spLocks/>
          </p:cNvSpPr>
          <p:nvPr/>
        </p:nvSpPr>
        <p:spPr>
          <a:xfrm>
            <a:off x="837014" y="4584539"/>
            <a:ext cx="7523815" cy="1272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Patient 6: Diane Hawthorne </a:t>
            </a:r>
          </a:p>
          <a:p>
            <a:pPr marL="0" indent="0">
              <a:buNone/>
            </a:pPr>
            <a:r>
              <a:rPr lang="en-CA" sz="2400"/>
              <a:t>Patient file: 43-year-old, female, Caucasian, 5'2", 150lbs</a:t>
            </a:r>
            <a:endParaRPr lang="en-US" sz="2400"/>
          </a:p>
        </p:txBody>
      </p:sp>
    </p:spTree>
    <p:extLst>
      <p:ext uri="{BB962C8B-B14F-4D97-AF65-F5344CB8AC3E}">
        <p14:creationId xmlns:p14="http://schemas.microsoft.com/office/powerpoint/2010/main" val="38593088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093D7-DFAF-1A43-4215-618384BB0391}"/>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4D8522D-2603-312B-2ABB-8F281A2B049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7DA980B6-7B4C-43B4-3951-16F8C7F56C1F}"/>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C1080583-346A-DEBE-F3A8-6DC4ECA8DEA6}"/>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FF9F0B98-747B-F786-5917-90A89DB6E2AE}"/>
              </a:ext>
            </a:extLst>
          </p:cNvPr>
          <p:cNvSpPr txBox="1">
            <a:spLocks/>
          </p:cNvSpPr>
          <p:nvPr/>
        </p:nvSpPr>
        <p:spPr>
          <a:xfrm>
            <a:off x="931356" y="4440660"/>
            <a:ext cx="5867009"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b="1"/>
              <a:t>You should ask some more questions:</a:t>
            </a:r>
          </a:p>
          <a:p>
            <a:pPr marL="0" indent="0">
              <a:buFont typeface="Arial" panose="020B0604020202020204" pitchFamily="34" charset="0"/>
              <a:buNone/>
            </a:pPr>
            <a:r>
              <a:rPr lang="en-CA" sz="2400">
                <a:hlinkClick r:id="rId3" action="ppaction://hlinksldjump"/>
              </a:rPr>
              <a:t>Ask to elaborate on symptoms</a:t>
            </a:r>
            <a:endParaRPr lang="en-CA" sz="2400">
              <a:hlinkClick r:id="rId4" action="ppaction://hlinksldjump"/>
            </a:endParaRPr>
          </a:p>
          <a:p>
            <a:pPr marL="0" indent="0">
              <a:buFont typeface="Arial" panose="020B0604020202020204" pitchFamily="34" charset="0"/>
              <a:buNone/>
            </a:pPr>
            <a:r>
              <a:rPr lang="en-CA" sz="2400">
                <a:hlinkClick r:id="rId5" action="ppaction://hlinksldjump"/>
              </a:rPr>
              <a:t>Ask about diet</a:t>
            </a:r>
            <a:endParaRPr lang="en-CA" sz="2400">
              <a:hlinkClick r:id="rId6" action="ppaction://hlinksldjump"/>
            </a:endParaRPr>
          </a:p>
          <a:p>
            <a:pPr marL="0" indent="0">
              <a:buFont typeface="Arial" panose="020B0604020202020204" pitchFamily="34" charset="0"/>
              <a:buNone/>
            </a:pPr>
            <a:r>
              <a:rPr lang="en-CA" sz="2400">
                <a:hlinkClick r:id="rId7" action="ppaction://hlinksldjump"/>
              </a:rPr>
              <a:t>Ask about lifestyle</a:t>
            </a:r>
            <a:endParaRPr lang="en-CA" sz="2400">
              <a:hlinkClick r:id="rId8" action="ppaction://hlinksldjump"/>
            </a:endParaRPr>
          </a:p>
        </p:txBody>
      </p:sp>
      <p:sp>
        <p:nvSpPr>
          <p:cNvPr id="3" name="Content Placeholder 2">
            <a:extLst>
              <a:ext uri="{FF2B5EF4-FFF2-40B4-BE49-F238E27FC236}">
                <a16:creationId xmlns:a16="http://schemas.microsoft.com/office/drawing/2014/main" id="{FF5C020C-0B79-17C4-BCBD-2EFFEF1E65EA}"/>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6" name="Content Placeholder 2">
            <a:extLst>
              <a:ext uri="{FF2B5EF4-FFF2-40B4-BE49-F238E27FC236}">
                <a16:creationId xmlns:a16="http://schemas.microsoft.com/office/drawing/2014/main" id="{AB8217AC-2B62-16ED-EA68-982FF1AEA1F2}"/>
              </a:ext>
            </a:extLst>
          </p:cNvPr>
          <p:cNvSpPr txBox="1">
            <a:spLocks/>
          </p:cNvSpPr>
          <p:nvPr/>
        </p:nvSpPr>
        <p:spPr>
          <a:xfrm>
            <a:off x="6365735" y="4902985"/>
            <a:ext cx="5164643" cy="15397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400">
                <a:hlinkClick r:id="rId9" action="ppaction://hlinksldjump"/>
              </a:rPr>
              <a:t>Ask about family history</a:t>
            </a:r>
            <a:endParaRPr lang="en-CA" sz="2400"/>
          </a:p>
          <a:p>
            <a:pPr marL="0" indent="0">
              <a:buNone/>
            </a:pPr>
            <a:r>
              <a:rPr lang="en-CA" sz="2400">
                <a:hlinkClick r:id="rId10" action="ppaction://hlinksldjump"/>
              </a:rPr>
              <a:t>Ask about medication</a:t>
            </a:r>
            <a:endParaRPr lang="en-CA" sz="2400"/>
          </a:p>
          <a:p>
            <a:pPr marL="0" indent="0">
              <a:buFont typeface="Arial" panose="020B0604020202020204" pitchFamily="34" charset="0"/>
              <a:buNone/>
            </a:pPr>
            <a:r>
              <a:rPr lang="en-CA" sz="2400">
                <a:hlinkClick r:id="rId11" action="ppaction://hlinksldjump"/>
              </a:rPr>
              <a:t>Order a diagnostic test</a:t>
            </a:r>
            <a:endParaRPr lang="en-CA"/>
          </a:p>
        </p:txBody>
      </p:sp>
    </p:spTree>
    <p:extLst>
      <p:ext uri="{BB962C8B-B14F-4D97-AF65-F5344CB8AC3E}">
        <p14:creationId xmlns:p14="http://schemas.microsoft.com/office/powerpoint/2010/main" val="32758286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A50B0-14E9-6966-266D-56822E47B56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0D2765B-544F-1161-5651-6150F870E8E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A25CC76C-459B-24B8-32D7-CAD0AD310AFB}"/>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7FD17F9C-197B-05CD-5C10-FFEC15E06700}"/>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59381545-1976-4D07-BBCE-AB880A1425FE}"/>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A94A5C8E-EADB-10A0-234A-363F9A7795F1}"/>
              </a:ext>
            </a:extLst>
          </p:cNvPr>
          <p:cNvPicPr>
            <a:picLocks noChangeAspect="1"/>
          </p:cNvPicPr>
          <p:nvPr/>
        </p:nvPicPr>
        <p:blipFill>
          <a:blip r:embed="rId3">
            <a:extLst>
              <a:ext uri="{28A0092B-C50C-407E-A947-70E740481C1C}">
                <a14:useLocalDpi xmlns:a14="http://schemas.microsoft.com/office/drawing/2010/main" val="0"/>
              </a:ext>
            </a:extLst>
          </a:blip>
          <a:srcRect l="39322" r="39322"/>
          <a:stretch>
            <a:fillRect/>
          </a:stretch>
        </p:blipFill>
        <p:spPr>
          <a:xfrm>
            <a:off x="8012144" y="1040606"/>
            <a:ext cx="2554381" cy="5074462"/>
          </a:xfrm>
          <a:prstGeom prst="rect">
            <a:avLst/>
          </a:prstGeom>
        </p:spPr>
      </p:pic>
      <p:grpSp>
        <p:nvGrpSpPr>
          <p:cNvPr id="19" name="Group 18">
            <a:extLst>
              <a:ext uri="{FF2B5EF4-FFF2-40B4-BE49-F238E27FC236}">
                <a16:creationId xmlns:a16="http://schemas.microsoft.com/office/drawing/2014/main" id="{A8CB96CA-2372-6D13-F6DD-264916FC25F5}"/>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2B8ABA50-39FB-43AE-4A93-DF97BA1DF7B2}"/>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466E409B-1491-93A2-F026-A89288E6283F}"/>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a:p>
          </p:txBody>
        </p:sp>
        <p:sp>
          <p:nvSpPr>
            <p:cNvPr id="11" name="Rectangle: Rounded Corners 10">
              <a:extLst>
                <a:ext uri="{FF2B5EF4-FFF2-40B4-BE49-F238E27FC236}">
                  <a16:creationId xmlns:a16="http://schemas.microsoft.com/office/drawing/2014/main" id="{04F260DB-01B2-F259-098D-2B5D93386BA9}"/>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93C2C44E-62D2-26B8-4F62-AC504CACA542}"/>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Diane</a:t>
              </a:r>
              <a:endParaRPr lang="en-US" b="1"/>
            </a:p>
          </p:txBody>
        </p:sp>
      </p:grpSp>
      <p:sp>
        <p:nvSpPr>
          <p:cNvPr id="2" name="Content Placeholder 2">
            <a:extLst>
              <a:ext uri="{FF2B5EF4-FFF2-40B4-BE49-F238E27FC236}">
                <a16:creationId xmlns:a16="http://schemas.microsoft.com/office/drawing/2014/main" id="{4063BE0F-FCAC-4503-F7C8-6FAB1C823882}"/>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I’ve been having </a:t>
            </a:r>
            <a:r>
              <a:rPr lang="en-US" sz="2400" b="1"/>
              <a:t>pain in my upper abdomen </a:t>
            </a:r>
            <a:r>
              <a:rPr lang="en-US" sz="2400"/>
              <a:t>for the past few weeks. I thought it was just because I’ve been stressed, but a few days ago I also had </a:t>
            </a:r>
            <a:r>
              <a:rPr lang="en-US" sz="2400" b="1"/>
              <a:t>black stools that look kind of like tar, </a:t>
            </a:r>
            <a:r>
              <a:rPr lang="en-US" sz="2400"/>
              <a:t>which really worried me. I’ve also been </a:t>
            </a:r>
            <a:r>
              <a:rPr lang="en-US" sz="2400" b="1"/>
              <a:t>tired</a:t>
            </a:r>
            <a:r>
              <a:rPr lang="en-US" sz="2400"/>
              <a:t> and </a:t>
            </a:r>
            <a:r>
              <a:rPr lang="en-US" sz="2400" b="1"/>
              <a:t>dizzy</a:t>
            </a:r>
            <a:r>
              <a:rPr lang="en-US" sz="2400"/>
              <a:t> recently.</a:t>
            </a:r>
            <a:r>
              <a:rPr lang="en-US" sz="2400" baseline="30000"/>
              <a:t>7</a:t>
            </a:r>
          </a:p>
        </p:txBody>
      </p:sp>
      <p:sp>
        <p:nvSpPr>
          <p:cNvPr id="6" name="Rectangle 5">
            <a:hlinkClick r:id="rId4" action="ppaction://hlinksldjump"/>
            <a:extLst>
              <a:ext uri="{FF2B5EF4-FFF2-40B4-BE49-F238E27FC236}">
                <a16:creationId xmlns:a16="http://schemas.microsoft.com/office/drawing/2014/main" id="{6D06BE57-9DEA-C665-6488-654C23AA47F2}"/>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4409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A6EF8-73C7-A235-9549-4A7AA4E1AA14}"/>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5082352-7F63-343E-9A11-A56669CF8292}"/>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CC62F5E0-C58A-BBD0-1C4B-FEA0CCEEBBD2}"/>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0B3BC9DA-4976-5F68-3E32-DAC55CCBA9CC}"/>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25CA1302-4DA5-8239-916D-9B74B9184FE3}"/>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493FAEA3-7FD5-7899-0FD8-397D111EACB4}"/>
              </a:ext>
            </a:extLst>
          </p:cNvPr>
          <p:cNvPicPr>
            <a:picLocks noChangeAspect="1"/>
          </p:cNvPicPr>
          <p:nvPr/>
        </p:nvPicPr>
        <p:blipFill>
          <a:blip r:embed="rId3">
            <a:extLst>
              <a:ext uri="{28A0092B-C50C-407E-A947-70E740481C1C}">
                <a14:useLocalDpi xmlns:a14="http://schemas.microsoft.com/office/drawing/2010/main" val="0"/>
              </a:ext>
            </a:extLst>
          </a:blip>
          <a:srcRect r="78645"/>
          <a:stretch>
            <a:fillRect/>
          </a:stretch>
        </p:blipFill>
        <p:spPr>
          <a:xfrm>
            <a:off x="8012143" y="1030157"/>
            <a:ext cx="2554381" cy="5074462"/>
          </a:xfrm>
          <a:prstGeom prst="rect">
            <a:avLst/>
          </a:prstGeom>
        </p:spPr>
      </p:pic>
      <p:grpSp>
        <p:nvGrpSpPr>
          <p:cNvPr id="19" name="Group 18">
            <a:extLst>
              <a:ext uri="{FF2B5EF4-FFF2-40B4-BE49-F238E27FC236}">
                <a16:creationId xmlns:a16="http://schemas.microsoft.com/office/drawing/2014/main" id="{4E32DEE1-3CE0-3740-3FDB-C7CCA442817F}"/>
              </a:ext>
            </a:extLst>
          </p:cNvPr>
          <p:cNvGrpSpPr/>
          <p:nvPr/>
        </p:nvGrpSpPr>
        <p:grpSpPr>
          <a:xfrm>
            <a:off x="319074" y="3456981"/>
            <a:ext cx="11408229" cy="3286525"/>
            <a:chOff x="319074" y="3456981"/>
            <a:chExt cx="11408229" cy="3286525"/>
          </a:xfrm>
        </p:grpSpPr>
        <p:sp>
          <p:nvSpPr>
            <p:cNvPr id="7" name="Rectangle: Rounded Corners 6">
              <a:extLst>
                <a:ext uri="{FF2B5EF4-FFF2-40B4-BE49-F238E27FC236}">
                  <a16:creationId xmlns:a16="http://schemas.microsoft.com/office/drawing/2014/main" id="{490A8411-75DF-CA44-686A-A983FC5B7596}"/>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23A57E35-F9AE-895F-7444-5C5BD0A2C1D8}"/>
                </a:ext>
              </a:extLst>
            </p:cNvPr>
            <p:cNvSpPr txBox="1">
              <a:spLocks/>
            </p:cNvSpPr>
            <p:nvPr/>
          </p:nvSpPr>
          <p:spPr>
            <a:xfrm>
              <a:off x="858545" y="4447017"/>
              <a:ext cx="10616707" cy="229648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a:p>
          </p:txBody>
        </p:sp>
        <p:sp>
          <p:nvSpPr>
            <p:cNvPr id="11" name="Rectangle: Rounded Corners 10">
              <a:extLst>
                <a:ext uri="{FF2B5EF4-FFF2-40B4-BE49-F238E27FC236}">
                  <a16:creationId xmlns:a16="http://schemas.microsoft.com/office/drawing/2014/main" id="{1A4CA99E-1766-813F-133A-C6F21E042515}"/>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8D9C6AAD-8AE3-3868-5F66-5927B2AB59DD}"/>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Diane</a:t>
              </a:r>
              <a:endParaRPr lang="en-US" b="1"/>
            </a:p>
          </p:txBody>
        </p:sp>
      </p:grpSp>
      <p:sp>
        <p:nvSpPr>
          <p:cNvPr id="2" name="Content Placeholder 2">
            <a:extLst>
              <a:ext uri="{FF2B5EF4-FFF2-40B4-BE49-F238E27FC236}">
                <a16:creationId xmlns:a16="http://schemas.microsoft.com/office/drawing/2014/main" id="{70487361-0F11-E739-2403-30E59F761673}"/>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 would say my diet’s pretty good. I try to eat a </a:t>
            </a:r>
            <a:r>
              <a:rPr lang="en-US" sz="2400" b="1"/>
              <a:t>balanced diet </a:t>
            </a:r>
            <a:r>
              <a:rPr lang="en-US" sz="2400"/>
              <a:t>with lots of </a:t>
            </a:r>
            <a:r>
              <a:rPr lang="en-US" sz="2400" b="1" err="1"/>
              <a:t>fibre</a:t>
            </a:r>
            <a:r>
              <a:rPr lang="en-US" sz="2400"/>
              <a:t>, and we </a:t>
            </a:r>
            <a:r>
              <a:rPr lang="en-US" sz="2400" b="1"/>
              <a:t>rarely have junk food</a:t>
            </a:r>
            <a:r>
              <a:rPr lang="en-US" sz="2400"/>
              <a:t>. My kids sometimes don’t like the food that I make, though, so we get </a:t>
            </a:r>
            <a:r>
              <a:rPr lang="en-US" sz="2400" b="1"/>
              <a:t>takeout</a:t>
            </a:r>
            <a:r>
              <a:rPr lang="en-US" sz="2400"/>
              <a:t> every so often.</a:t>
            </a:r>
          </a:p>
        </p:txBody>
      </p:sp>
      <p:sp>
        <p:nvSpPr>
          <p:cNvPr id="5" name="Rectangle 4">
            <a:hlinkClick r:id="rId4" action="ppaction://hlinksldjump"/>
            <a:extLst>
              <a:ext uri="{FF2B5EF4-FFF2-40B4-BE49-F238E27FC236}">
                <a16:creationId xmlns:a16="http://schemas.microsoft.com/office/drawing/2014/main" id="{B7DD82E8-56F0-44BA-DB29-E758C3DAE48C}"/>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9793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rcRect/>
          <a:stretch>
            <a:fillRect/>
          </a:stretch>
        </a:blipFill>
        <a:effectLst/>
      </p:bgPr>
    </p:bg>
    <p:spTree>
      <p:nvGrpSpPr>
        <p:cNvPr id="1" name="">
          <a:extLst>
            <a:ext uri="{FF2B5EF4-FFF2-40B4-BE49-F238E27FC236}">
              <a16:creationId xmlns:a16="http://schemas.microsoft.com/office/drawing/2014/main" id="{A8650589-81CE-B453-EB6B-1F37FBB4B076}"/>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78D9E5C-2677-0D78-016A-20B3B0512801}"/>
              </a:ext>
            </a:extLst>
          </p:cNvPr>
          <p:cNvSpPr/>
          <p:nvPr/>
        </p:nvSpPr>
        <p:spPr>
          <a:xfrm>
            <a:off x="391885" y="4091436"/>
            <a:ext cx="11408229" cy="2549201"/>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CA"/>
          </a:p>
        </p:txBody>
      </p:sp>
      <p:sp>
        <p:nvSpPr>
          <p:cNvPr id="6" name="TextBox 5">
            <a:extLst>
              <a:ext uri="{FF2B5EF4-FFF2-40B4-BE49-F238E27FC236}">
                <a16:creationId xmlns:a16="http://schemas.microsoft.com/office/drawing/2014/main" id="{A362F143-E8DD-F675-4438-16EC91805EC0}"/>
              </a:ext>
            </a:extLst>
          </p:cNvPr>
          <p:cNvSpPr txBox="1"/>
          <p:nvPr/>
        </p:nvSpPr>
        <p:spPr>
          <a:xfrm>
            <a:off x="780142" y="4372428"/>
            <a:ext cx="106952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What we have learned:</a:t>
            </a:r>
            <a:endParaRPr lang="en-US"/>
          </a:p>
        </p:txBody>
      </p:sp>
      <p:sp>
        <p:nvSpPr>
          <p:cNvPr id="3" name="Rectangle: Rounded Corners 2">
            <a:extLst>
              <a:ext uri="{FF2B5EF4-FFF2-40B4-BE49-F238E27FC236}">
                <a16:creationId xmlns:a16="http://schemas.microsoft.com/office/drawing/2014/main" id="{FFDA4E6B-FBEC-9760-DBE4-68585E80294B}"/>
              </a:ext>
            </a:extLst>
          </p:cNvPr>
          <p:cNvSpPr/>
          <p:nvPr/>
        </p:nvSpPr>
        <p:spPr>
          <a:xfrm>
            <a:off x="1227967" y="3506328"/>
            <a:ext cx="1819730" cy="672928"/>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CA"/>
              <a:t>You</a:t>
            </a:r>
            <a:endParaRPr lang="en-US"/>
          </a:p>
        </p:txBody>
      </p:sp>
      <p:sp>
        <p:nvSpPr>
          <p:cNvPr id="2" name="TextBox 1">
            <a:extLst>
              <a:ext uri="{FF2B5EF4-FFF2-40B4-BE49-F238E27FC236}">
                <a16:creationId xmlns:a16="http://schemas.microsoft.com/office/drawing/2014/main" id="{8977CAC2-E931-72AC-3A34-5B6CE92370A2}"/>
              </a:ext>
            </a:extLst>
          </p:cNvPr>
          <p:cNvSpPr txBox="1"/>
          <p:nvPr/>
        </p:nvSpPr>
        <p:spPr>
          <a:xfrm>
            <a:off x="879927" y="5061857"/>
            <a:ext cx="1013262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The burning chest pain sounds like </a:t>
            </a:r>
            <a:r>
              <a:rPr lang="en-US" sz="2000" b="1"/>
              <a:t>heartburn</a:t>
            </a:r>
            <a:r>
              <a:rPr lang="en-US" sz="2000"/>
              <a:t>, especially if it’s after a meal, the periodic swallowing trouble is </a:t>
            </a:r>
            <a:r>
              <a:rPr lang="en-US" sz="2000" b="1"/>
              <a:t>dysphagia</a:t>
            </a:r>
            <a:r>
              <a:rPr lang="en-US" sz="2000"/>
              <a:t>, and the stomach contents re-coming up the throat, is classic </a:t>
            </a:r>
            <a:r>
              <a:rPr lang="en-US" sz="2000" b="1"/>
              <a:t>regurgitation</a:t>
            </a:r>
            <a:r>
              <a:rPr lang="en-US" sz="2000"/>
              <a:t>.</a:t>
            </a:r>
            <a:r>
              <a:rPr lang="en-US" sz="2000" baseline="30000"/>
              <a:t>1</a:t>
            </a:r>
            <a:r>
              <a:rPr lang="en-US" sz="2000"/>
              <a:t> Given these symptoms have been on and off for over a decade, I would say he has some </a:t>
            </a:r>
            <a:r>
              <a:rPr lang="en-US" sz="2000" b="1"/>
              <a:t>chronic</a:t>
            </a:r>
            <a:r>
              <a:rPr lang="en-US" sz="2000"/>
              <a:t> condition I can’t put a name to...</a:t>
            </a:r>
          </a:p>
        </p:txBody>
      </p:sp>
      <p:sp>
        <p:nvSpPr>
          <p:cNvPr id="7" name="Rectangle 6">
            <a:hlinkClick r:id="rId4" action="ppaction://hlinksldjump"/>
            <a:extLst>
              <a:ext uri="{FF2B5EF4-FFF2-40B4-BE49-F238E27FC236}">
                <a16:creationId xmlns:a16="http://schemas.microsoft.com/office/drawing/2014/main" id="{0ECF69FD-7B20-5210-BEBE-54443D320824}"/>
              </a:ext>
            </a:extLst>
          </p:cNvPr>
          <p:cNvSpPr/>
          <p:nvPr/>
        </p:nvSpPr>
        <p:spPr>
          <a:xfrm>
            <a:off x="-72789" y="-48914"/>
            <a:ext cx="12337576" cy="7110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61951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7D1E5-05F6-4C8A-10EC-82C044552F31}"/>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06A3DDD0-EF62-C397-D7ED-22E6310409F4}"/>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37412869-4EF8-47E6-37A9-B149D49281A7}"/>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918B3A7F-4AF1-C460-D34A-B12C45E3318E}"/>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7FC1391F-9B98-99E1-9F79-A1BD887020DF}"/>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A3FFB702-64BC-0042-F71B-4CA5C9871420}"/>
              </a:ext>
            </a:extLst>
          </p:cNvPr>
          <p:cNvPicPr>
            <a:picLocks noChangeAspect="1"/>
          </p:cNvPicPr>
          <p:nvPr/>
        </p:nvPicPr>
        <p:blipFill>
          <a:blip r:embed="rId3">
            <a:extLst>
              <a:ext uri="{28A0092B-C50C-407E-A947-70E740481C1C}">
                <a14:useLocalDpi xmlns:a14="http://schemas.microsoft.com/office/drawing/2010/main" val="0"/>
              </a:ext>
            </a:extLst>
          </a:blip>
          <a:srcRect r="78645"/>
          <a:stretch>
            <a:fillRect/>
          </a:stretch>
        </p:blipFill>
        <p:spPr>
          <a:xfrm>
            <a:off x="8012143" y="1030157"/>
            <a:ext cx="2554381" cy="5074462"/>
          </a:xfrm>
          <a:prstGeom prst="rect">
            <a:avLst/>
          </a:prstGeom>
        </p:spPr>
      </p:pic>
      <p:grpSp>
        <p:nvGrpSpPr>
          <p:cNvPr id="19" name="Group 18">
            <a:extLst>
              <a:ext uri="{FF2B5EF4-FFF2-40B4-BE49-F238E27FC236}">
                <a16:creationId xmlns:a16="http://schemas.microsoft.com/office/drawing/2014/main" id="{9822C7C0-6497-0F78-016E-6D03118A97F3}"/>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55B4507C-AC96-CE8E-36E9-36CA9C453AEA}"/>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FD610563-68B2-CE13-AF13-4A806AD51A0E}"/>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1" name="Rectangle: Rounded Corners 10">
              <a:extLst>
                <a:ext uri="{FF2B5EF4-FFF2-40B4-BE49-F238E27FC236}">
                  <a16:creationId xmlns:a16="http://schemas.microsoft.com/office/drawing/2014/main" id="{496E6780-9B06-90BA-1711-7F1EFA4AED5B}"/>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E99A9373-9861-D3B9-CCED-A20EB7BCB8EA}"/>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Diane</a:t>
              </a:r>
              <a:endParaRPr lang="en-US" b="1"/>
            </a:p>
          </p:txBody>
        </p:sp>
      </p:grpSp>
      <p:sp>
        <p:nvSpPr>
          <p:cNvPr id="2" name="Content Placeholder 2">
            <a:extLst>
              <a:ext uri="{FF2B5EF4-FFF2-40B4-BE49-F238E27FC236}">
                <a16:creationId xmlns:a16="http://schemas.microsoft.com/office/drawing/2014/main" id="{B3D85DD2-AD38-56A7-5854-8677BB845D3E}"/>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 think I have a healthy lifestyle. I get </a:t>
            </a:r>
            <a:r>
              <a:rPr lang="en-US" sz="2400" b="1"/>
              <a:t>good sleep</a:t>
            </a:r>
            <a:r>
              <a:rPr lang="en-US" sz="2400"/>
              <a:t>, and I go to the </a:t>
            </a:r>
            <a:r>
              <a:rPr lang="en-US" sz="2400" b="1"/>
              <a:t>gym</a:t>
            </a:r>
            <a:r>
              <a:rPr lang="en-US" sz="2400"/>
              <a:t> a few times every week. I also go on </a:t>
            </a:r>
            <a:r>
              <a:rPr lang="en-US" sz="2400" b="1"/>
              <a:t>bike rides </a:t>
            </a:r>
            <a:r>
              <a:rPr lang="en-US" sz="2400"/>
              <a:t>with my family every so often. I do </a:t>
            </a:r>
            <a:r>
              <a:rPr lang="en-US" sz="2400" b="1"/>
              <a:t>smoke</a:t>
            </a:r>
            <a:r>
              <a:rPr lang="en-US" sz="2400"/>
              <a:t>, but not often, and I’ve been trying to quit.</a:t>
            </a:r>
          </a:p>
        </p:txBody>
      </p:sp>
      <p:sp>
        <p:nvSpPr>
          <p:cNvPr id="5" name="Rectangle 4">
            <a:hlinkClick r:id="rId4" action="ppaction://hlinksldjump"/>
            <a:extLst>
              <a:ext uri="{FF2B5EF4-FFF2-40B4-BE49-F238E27FC236}">
                <a16:creationId xmlns:a16="http://schemas.microsoft.com/office/drawing/2014/main" id="{38273F69-6458-18C3-6C40-5043402E77B6}"/>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03869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2D504-6034-ABDF-0B1B-F61B4EFA59D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A45D0AEF-24D4-B070-0D3C-8A4EE5CFB47C}"/>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9C07EFD4-23E6-9201-6D72-D5B985CB6F8A}"/>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C5F1B8C2-8390-C162-66F8-1CAB702ECEFE}"/>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C558A60B-EA3F-C34F-B23E-876371F3F893}"/>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903B001D-D6CD-C712-FD07-44E9F6B6A5BA}"/>
              </a:ext>
            </a:extLst>
          </p:cNvPr>
          <p:cNvPicPr>
            <a:picLocks noChangeAspect="1"/>
          </p:cNvPicPr>
          <p:nvPr/>
        </p:nvPicPr>
        <p:blipFill>
          <a:blip r:embed="rId3">
            <a:extLst>
              <a:ext uri="{28A0092B-C50C-407E-A947-70E740481C1C}">
                <a14:useLocalDpi xmlns:a14="http://schemas.microsoft.com/office/drawing/2010/main" val="0"/>
              </a:ext>
            </a:extLst>
          </a:blip>
          <a:srcRect l="75964" t="1189" r="2680" b="-1189"/>
          <a:stretch>
            <a:fillRect/>
          </a:stretch>
        </p:blipFill>
        <p:spPr>
          <a:xfrm>
            <a:off x="8164486" y="1051055"/>
            <a:ext cx="2554381" cy="5074462"/>
          </a:xfrm>
          <a:prstGeom prst="rect">
            <a:avLst/>
          </a:prstGeom>
        </p:spPr>
      </p:pic>
      <p:grpSp>
        <p:nvGrpSpPr>
          <p:cNvPr id="19" name="Group 18">
            <a:extLst>
              <a:ext uri="{FF2B5EF4-FFF2-40B4-BE49-F238E27FC236}">
                <a16:creationId xmlns:a16="http://schemas.microsoft.com/office/drawing/2014/main" id="{4D03DC94-B58C-E1BB-A073-C2FF41CD7E8A}"/>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A6F09F5F-B365-73D6-01CC-1C8DA26F8477}"/>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0404311F-A228-6733-8B9A-5E156F4A8344}"/>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1" name="Rectangle: Rounded Corners 10">
              <a:extLst>
                <a:ext uri="{FF2B5EF4-FFF2-40B4-BE49-F238E27FC236}">
                  <a16:creationId xmlns:a16="http://schemas.microsoft.com/office/drawing/2014/main" id="{14D6C888-211D-C048-0500-DAAC0D90803A}"/>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16E20E19-7303-1C1E-8224-119FE7D4CCD2}"/>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Diane</a:t>
              </a:r>
              <a:endParaRPr lang="en-US" b="1"/>
            </a:p>
          </p:txBody>
        </p:sp>
      </p:grpSp>
      <p:sp>
        <p:nvSpPr>
          <p:cNvPr id="2" name="Content Placeholder 2">
            <a:extLst>
              <a:ext uri="{FF2B5EF4-FFF2-40B4-BE49-F238E27FC236}">
                <a16:creationId xmlns:a16="http://schemas.microsoft.com/office/drawing/2014/main" id="{82FB5C20-9867-B5DB-503B-9F435064E90E}"/>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My dad’s side of the family has had a history of </a:t>
            </a:r>
            <a:r>
              <a:rPr lang="en-US" sz="2400" b="1"/>
              <a:t>GI issues</a:t>
            </a:r>
            <a:r>
              <a:rPr lang="en-US" sz="2400"/>
              <a:t>. My sister has </a:t>
            </a:r>
            <a:r>
              <a:rPr lang="en-US" sz="2400" b="1"/>
              <a:t>celiac disease</a:t>
            </a:r>
            <a:r>
              <a:rPr lang="en-US" sz="2400"/>
              <a:t>, and my grandfather is currently undergoing treatment for </a:t>
            </a:r>
            <a:r>
              <a:rPr lang="en-US" sz="2400" b="1"/>
              <a:t>colorectal cancer</a:t>
            </a:r>
            <a:r>
              <a:rPr lang="en-US" sz="2400"/>
              <a:t>. I think my dad had </a:t>
            </a:r>
            <a:r>
              <a:rPr lang="en-US" sz="2400" b="1"/>
              <a:t>ulcers</a:t>
            </a:r>
            <a:r>
              <a:rPr lang="en-US" sz="2400"/>
              <a:t> in the past, as well.</a:t>
            </a:r>
            <a:r>
              <a:rPr lang="en-US" sz="2400" baseline="30000"/>
              <a:t>7</a:t>
            </a:r>
          </a:p>
        </p:txBody>
      </p:sp>
      <p:sp>
        <p:nvSpPr>
          <p:cNvPr id="6" name="Rectangle 5">
            <a:hlinkClick r:id="rId4" action="ppaction://hlinksldjump"/>
            <a:extLst>
              <a:ext uri="{FF2B5EF4-FFF2-40B4-BE49-F238E27FC236}">
                <a16:creationId xmlns:a16="http://schemas.microsoft.com/office/drawing/2014/main" id="{21B4D2B3-D0E2-7B89-46A1-E87556AA282A}"/>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438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4757A-076E-D851-B2CF-810804655832}"/>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CF76330-B68D-6BE4-F6F8-6D27E4FE73B9}"/>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6" name="Content Placeholder 2">
            <a:extLst>
              <a:ext uri="{FF2B5EF4-FFF2-40B4-BE49-F238E27FC236}">
                <a16:creationId xmlns:a16="http://schemas.microsoft.com/office/drawing/2014/main" id="{2DC46F90-C96F-C665-DB56-1371949B1452}"/>
              </a:ext>
            </a:extLst>
          </p:cNvPr>
          <p:cNvSpPr txBox="1">
            <a:spLocks/>
          </p:cNvSpPr>
          <p:nvPr/>
        </p:nvSpPr>
        <p:spPr>
          <a:xfrm>
            <a:off x="853237" y="5216245"/>
            <a:ext cx="10622015" cy="2296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sz="2400" b="1"/>
          </a:p>
        </p:txBody>
      </p:sp>
      <p:sp>
        <p:nvSpPr>
          <p:cNvPr id="3" name="Content Placeholder 2">
            <a:extLst>
              <a:ext uri="{FF2B5EF4-FFF2-40B4-BE49-F238E27FC236}">
                <a16:creationId xmlns:a16="http://schemas.microsoft.com/office/drawing/2014/main" id="{01626D07-98AD-7F81-378C-85953D6AD003}"/>
              </a:ext>
            </a:extLst>
          </p:cNvPr>
          <p:cNvSpPr txBox="1">
            <a:spLocks/>
          </p:cNvSpPr>
          <p:nvPr/>
        </p:nvSpPr>
        <p:spPr>
          <a:xfrm>
            <a:off x="1116257" y="4320279"/>
            <a:ext cx="1346627" cy="551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sp>
        <p:nvSpPr>
          <p:cNvPr id="13" name="Content Placeholder 2">
            <a:extLst>
              <a:ext uri="{FF2B5EF4-FFF2-40B4-BE49-F238E27FC236}">
                <a16:creationId xmlns:a16="http://schemas.microsoft.com/office/drawing/2014/main" id="{20DA7811-C2C2-94A0-1076-9D7DA0CA5B84}"/>
              </a:ext>
            </a:extLst>
          </p:cNvPr>
          <p:cNvSpPr txBox="1">
            <a:spLocks/>
          </p:cNvSpPr>
          <p:nvPr/>
        </p:nvSpPr>
        <p:spPr>
          <a:xfrm>
            <a:off x="6292924" y="4909342"/>
            <a:ext cx="5164643" cy="1178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sz="2400"/>
          </a:p>
        </p:txBody>
      </p:sp>
      <p:pic>
        <p:nvPicPr>
          <p:cNvPr id="4" name="Picture 3">
            <a:extLst>
              <a:ext uri="{FF2B5EF4-FFF2-40B4-BE49-F238E27FC236}">
                <a16:creationId xmlns:a16="http://schemas.microsoft.com/office/drawing/2014/main" id="{74B978C9-F7F5-5297-0B11-E9F313171DC3}"/>
              </a:ext>
            </a:extLst>
          </p:cNvPr>
          <p:cNvPicPr>
            <a:picLocks noChangeAspect="1"/>
          </p:cNvPicPr>
          <p:nvPr/>
        </p:nvPicPr>
        <p:blipFill>
          <a:blip r:embed="rId3">
            <a:extLst>
              <a:ext uri="{28A0092B-C50C-407E-A947-70E740481C1C}">
                <a14:useLocalDpi xmlns:a14="http://schemas.microsoft.com/office/drawing/2010/main" val="0"/>
              </a:ext>
            </a:extLst>
          </a:blip>
          <a:srcRect r="78645"/>
          <a:stretch>
            <a:fillRect/>
          </a:stretch>
        </p:blipFill>
        <p:spPr>
          <a:xfrm>
            <a:off x="8012143" y="1030157"/>
            <a:ext cx="2554381" cy="5074462"/>
          </a:xfrm>
          <a:prstGeom prst="rect">
            <a:avLst/>
          </a:prstGeom>
        </p:spPr>
      </p:pic>
      <p:grpSp>
        <p:nvGrpSpPr>
          <p:cNvPr id="19" name="Group 18">
            <a:extLst>
              <a:ext uri="{FF2B5EF4-FFF2-40B4-BE49-F238E27FC236}">
                <a16:creationId xmlns:a16="http://schemas.microsoft.com/office/drawing/2014/main" id="{282A25AF-5764-F37E-8C3A-3B1C524E6713}"/>
              </a:ext>
            </a:extLst>
          </p:cNvPr>
          <p:cNvGrpSpPr/>
          <p:nvPr/>
        </p:nvGrpSpPr>
        <p:grpSpPr>
          <a:xfrm>
            <a:off x="319074" y="3456981"/>
            <a:ext cx="11408229" cy="3117442"/>
            <a:chOff x="319074" y="3456981"/>
            <a:chExt cx="11408229" cy="3117442"/>
          </a:xfrm>
        </p:grpSpPr>
        <p:sp>
          <p:nvSpPr>
            <p:cNvPr id="7" name="Rectangle: Rounded Corners 6">
              <a:extLst>
                <a:ext uri="{FF2B5EF4-FFF2-40B4-BE49-F238E27FC236}">
                  <a16:creationId xmlns:a16="http://schemas.microsoft.com/office/drawing/2014/main" id="{0FB962E7-FBB1-3A5F-48D5-3AC11CE161FA}"/>
                </a:ext>
              </a:extLst>
            </p:cNvPr>
            <p:cNvSpPr/>
            <p:nvPr/>
          </p:nvSpPr>
          <p:spPr>
            <a:xfrm>
              <a:off x="319074" y="4097793"/>
              <a:ext cx="11408229" cy="2476630"/>
            </a:xfrm>
            <a:prstGeom prst="roundRect">
              <a:avLst/>
            </a:prstGeom>
            <a:solidFill>
              <a:srgbClr val="EB7F71">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9" name="Content Placeholder 2">
              <a:extLst>
                <a:ext uri="{FF2B5EF4-FFF2-40B4-BE49-F238E27FC236}">
                  <a16:creationId xmlns:a16="http://schemas.microsoft.com/office/drawing/2014/main" id="{52659628-6EFC-4BDB-3F93-3A9D3336FBBB}"/>
                </a:ext>
              </a:extLst>
            </p:cNvPr>
            <p:cNvSpPr txBox="1">
              <a:spLocks/>
            </p:cNvSpPr>
            <p:nvPr/>
          </p:nvSpPr>
          <p:spPr>
            <a:xfrm>
              <a:off x="853597" y="4447017"/>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1" name="Rectangle: Rounded Corners 10">
              <a:extLst>
                <a:ext uri="{FF2B5EF4-FFF2-40B4-BE49-F238E27FC236}">
                  <a16:creationId xmlns:a16="http://schemas.microsoft.com/office/drawing/2014/main" id="{8EC2FBFA-4F20-342C-60F2-2B67C7AE8B73}"/>
                </a:ext>
              </a:extLst>
            </p:cNvPr>
            <p:cNvSpPr/>
            <p:nvPr/>
          </p:nvSpPr>
          <p:spPr>
            <a:xfrm>
              <a:off x="549853" y="3456981"/>
              <a:ext cx="1346628" cy="725551"/>
            </a:xfrm>
            <a:prstGeom prst="roundRect">
              <a:avLst/>
            </a:prstGeom>
            <a:solidFill>
              <a:srgbClr val="ED8376">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2" name="Content Placeholder 2">
              <a:extLst>
                <a:ext uri="{FF2B5EF4-FFF2-40B4-BE49-F238E27FC236}">
                  <a16:creationId xmlns:a16="http://schemas.microsoft.com/office/drawing/2014/main" id="{6F5F285E-E7B3-9488-3E40-5A915BB19380}"/>
                </a:ext>
              </a:extLst>
            </p:cNvPr>
            <p:cNvSpPr txBox="1">
              <a:spLocks/>
            </p:cNvSpPr>
            <p:nvPr/>
          </p:nvSpPr>
          <p:spPr>
            <a:xfrm>
              <a:off x="697991" y="3610160"/>
              <a:ext cx="842533" cy="374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a:t>Diane</a:t>
              </a:r>
              <a:endParaRPr lang="en-US" b="1"/>
            </a:p>
          </p:txBody>
        </p:sp>
      </p:grpSp>
      <p:sp>
        <p:nvSpPr>
          <p:cNvPr id="2" name="Content Placeholder 2">
            <a:extLst>
              <a:ext uri="{FF2B5EF4-FFF2-40B4-BE49-F238E27FC236}">
                <a16:creationId xmlns:a16="http://schemas.microsoft.com/office/drawing/2014/main" id="{ABA32DF4-5DB3-8DE9-AD7B-734E35EA5D28}"/>
              </a:ext>
            </a:extLst>
          </p:cNvPr>
          <p:cNvSpPr txBox="1">
            <a:spLocks/>
          </p:cNvSpPr>
          <p:nvPr/>
        </p:nvSpPr>
        <p:spPr>
          <a:xfrm>
            <a:off x="746436" y="4432909"/>
            <a:ext cx="10591967" cy="17719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I’m not on any medications.</a:t>
            </a:r>
          </a:p>
        </p:txBody>
      </p:sp>
      <p:sp>
        <p:nvSpPr>
          <p:cNvPr id="5" name="Rectangle 4">
            <a:hlinkClick r:id="rId4" action="ppaction://hlinksldjump"/>
            <a:extLst>
              <a:ext uri="{FF2B5EF4-FFF2-40B4-BE49-F238E27FC236}">
                <a16:creationId xmlns:a16="http://schemas.microsoft.com/office/drawing/2014/main" id="{CDD43701-7B78-53D2-08A4-FE8033C15071}"/>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33905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B1274-73EB-0243-B6E4-361E24EB45F9}"/>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7F1073AF-B7C7-E60E-33A2-B42E509FAF51}"/>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6581B745-0AEA-1D63-3227-B788B757214D}"/>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4F8AEC9F-F345-4212-6053-AF640F9086DA}"/>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2FF13388-3E4F-B4FB-064D-EA7FA27B9152}"/>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FA0DD249-7478-C78F-4686-0E50A514B695}"/>
              </a:ext>
            </a:extLst>
          </p:cNvPr>
          <p:cNvSpPr txBox="1"/>
          <p:nvPr/>
        </p:nvSpPr>
        <p:spPr>
          <a:xfrm>
            <a:off x="871640" y="4349978"/>
            <a:ext cx="10393899" cy="23544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2100" b="1">
                <a:solidFill>
                  <a:srgbClr val="000000"/>
                </a:solidFill>
                <a:latin typeface="Aptos"/>
              </a:rPr>
              <a:t>You </a:t>
            </a:r>
            <a:r>
              <a:rPr lang="en-CA" sz="2100" b="1" i="0" u="none" strike="noStrike" baseline="0">
                <a:solidFill>
                  <a:srgbClr val="000000"/>
                </a:solidFill>
                <a:latin typeface="Aptos"/>
              </a:rPr>
              <a:t>think you have enough information to begin some tests. What should I try?</a:t>
            </a:r>
            <a:r>
              <a:rPr lang="en-US" sz="2100" b="0" i="0">
                <a:latin typeface="Aptos"/>
              </a:rPr>
              <a:t>​</a:t>
            </a:r>
          </a:p>
          <a:p>
            <a:pPr>
              <a:lnSpc>
                <a:spcPct val="150000"/>
              </a:lnSpc>
            </a:pPr>
            <a:r>
              <a:rPr lang="en-US" sz="2400">
                <a:ea typeface="+mn-lt"/>
                <a:cs typeface="+mn-lt"/>
                <a:hlinkClick r:id="rId3" action="ppaction://hlinksldjump"/>
              </a:rPr>
              <a:t>Urea breath test</a:t>
            </a:r>
            <a:endParaRPr lang="en-US">
              <a:ea typeface="+mn-lt"/>
              <a:cs typeface="+mn-lt"/>
            </a:endParaRPr>
          </a:p>
          <a:p>
            <a:pPr>
              <a:lnSpc>
                <a:spcPct val="150000"/>
              </a:lnSpc>
            </a:pPr>
            <a:r>
              <a:rPr lang="en-US" sz="2400">
                <a:ea typeface="+mn-lt"/>
                <a:cs typeface="+mn-lt"/>
                <a:hlinkClick r:id="rId4" action="ppaction://hlinksldjump"/>
              </a:rPr>
              <a:t>Antibody test</a:t>
            </a:r>
            <a:endParaRPr lang="en-US" sz="2400">
              <a:ea typeface="+mn-lt"/>
              <a:cs typeface="+mn-lt"/>
            </a:endParaRPr>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46401366-F13A-EF9C-2647-4F8C129639CF}"/>
              </a:ext>
            </a:extLst>
          </p:cNvPr>
          <p:cNvSpPr txBox="1"/>
          <p:nvPr/>
        </p:nvSpPr>
        <p:spPr>
          <a:xfrm>
            <a:off x="4467841" y="4711791"/>
            <a:ext cx="264781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ea typeface="+mn-lt"/>
                <a:cs typeface="+mn-lt"/>
                <a:hlinkClick r:id="rId5" action="ppaction://hlinksldjump"/>
              </a:rPr>
              <a:t>Endoscopy</a:t>
            </a:r>
            <a:endParaRPr lang="en-US"/>
          </a:p>
          <a:p>
            <a:pPr algn="l">
              <a:lnSpc>
                <a:spcPct val="150000"/>
              </a:lnSpc>
            </a:pPr>
            <a:r>
              <a:rPr lang="en-US" sz="2400">
                <a:ea typeface="+mn-lt"/>
                <a:cs typeface="+mn-lt"/>
                <a:hlinkClick r:id="rId6" action="ppaction://hlinksldjump"/>
              </a:rPr>
              <a:t>Make a diagnosis</a:t>
            </a:r>
            <a:endParaRPr lang="en-US"/>
          </a:p>
          <a:p>
            <a:pPr algn="ctr"/>
            <a:endParaRPr lang="en-US"/>
          </a:p>
        </p:txBody>
      </p:sp>
    </p:spTree>
    <p:extLst>
      <p:ext uri="{BB962C8B-B14F-4D97-AF65-F5344CB8AC3E}">
        <p14:creationId xmlns:p14="http://schemas.microsoft.com/office/powerpoint/2010/main" val="16322270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01649-2534-D7A9-69B7-EC8ACAA135C5}"/>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6FC3271E-EA4B-AEA9-DC7B-86AD54851F73}"/>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71689CB2-8D22-6E69-86C7-BB33CBD6902C}"/>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410770DC-DD14-732E-8633-1648735A83AC}"/>
              </a:ext>
            </a:extLst>
          </p:cNvPr>
          <p:cNvSpPr txBox="1">
            <a:spLocks/>
          </p:cNvSpPr>
          <p:nvPr/>
        </p:nvSpPr>
        <p:spPr>
          <a:xfrm>
            <a:off x="661590" y="4365258"/>
            <a:ext cx="10966520" cy="197375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a:t>Urea breath test</a:t>
            </a:r>
            <a:endParaRPr lang="en-US"/>
          </a:p>
          <a:p>
            <a:pPr marL="0" indent="0">
              <a:lnSpc>
                <a:spcPct val="150000"/>
              </a:lnSpc>
              <a:buNone/>
            </a:pPr>
            <a:r>
              <a:rPr lang="en-CA" sz="2400">
                <a:ea typeface="+mn-lt"/>
                <a:cs typeface="+mn-lt"/>
              </a:rPr>
              <a:t>Delta Over Baseline (DOB): 4.1</a:t>
            </a:r>
          </a:p>
          <a:p>
            <a:pPr marL="0" indent="0">
              <a:lnSpc>
                <a:spcPct val="150000"/>
              </a:lnSpc>
              <a:buNone/>
            </a:pPr>
            <a:r>
              <a:rPr lang="en-CA" sz="2400">
                <a:ea typeface="+mn-lt"/>
                <a:cs typeface="+mn-lt"/>
              </a:rPr>
              <a:t>POSITIVE: Evidence of active H. pylori infection</a:t>
            </a:r>
            <a:endParaRPr lang="en-CA"/>
          </a:p>
          <a:p>
            <a:pPr marL="0" indent="0">
              <a:buNone/>
            </a:pPr>
            <a:endParaRPr lang="en-CA" sz="2400">
              <a:ea typeface="+mn-lt"/>
              <a:cs typeface="+mn-lt"/>
            </a:endParaRPr>
          </a:p>
        </p:txBody>
      </p:sp>
      <p:sp>
        <p:nvSpPr>
          <p:cNvPr id="2" name="Rectangle 1">
            <a:hlinkClick r:id="rId3" action="ppaction://hlinksldjump"/>
            <a:extLst>
              <a:ext uri="{FF2B5EF4-FFF2-40B4-BE49-F238E27FC236}">
                <a16:creationId xmlns:a16="http://schemas.microsoft.com/office/drawing/2014/main" id="{0A42D977-9D7A-0AC0-EABE-5E947E120A4F}"/>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35208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B309A-FAE3-93F9-D190-E0D6DFB79761}"/>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AD2082B3-175E-9D7B-1D7A-85AECC235925}"/>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0F88563A-8322-9C99-150B-8DF2D660A548}"/>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384BF494-1855-1B4E-D03F-357083E81957}"/>
              </a:ext>
            </a:extLst>
          </p:cNvPr>
          <p:cNvSpPr txBox="1">
            <a:spLocks/>
          </p:cNvSpPr>
          <p:nvPr/>
        </p:nvSpPr>
        <p:spPr>
          <a:xfrm>
            <a:off x="661590" y="4365258"/>
            <a:ext cx="10966520" cy="19737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CA" sz="2400" b="1"/>
              <a:t>Antibody test</a:t>
            </a:r>
            <a:endParaRPr lang="en-US"/>
          </a:p>
          <a:p>
            <a:pPr marL="0" indent="0">
              <a:lnSpc>
                <a:spcPct val="150000"/>
              </a:lnSpc>
              <a:buNone/>
            </a:pPr>
            <a:r>
              <a:rPr lang="en-CA" sz="2400">
                <a:ea typeface="+mn-lt"/>
                <a:cs typeface="+mn-lt"/>
              </a:rPr>
              <a:t>IgG antibodies: 1.3 U/mL</a:t>
            </a:r>
          </a:p>
          <a:p>
            <a:pPr marL="0" indent="0">
              <a:lnSpc>
                <a:spcPct val="150000"/>
              </a:lnSpc>
              <a:buNone/>
            </a:pPr>
            <a:r>
              <a:rPr lang="en-CA" sz="2400">
                <a:ea typeface="+mn-lt"/>
                <a:cs typeface="+mn-lt"/>
              </a:rPr>
              <a:t>POSITIVE: Evidence of active H. pylori infection</a:t>
            </a:r>
            <a:endParaRPr lang="en-CA" sz="2400"/>
          </a:p>
        </p:txBody>
      </p:sp>
      <p:sp>
        <p:nvSpPr>
          <p:cNvPr id="2" name="Rectangle 1">
            <a:hlinkClick r:id="rId3" action="ppaction://hlinksldjump"/>
            <a:extLst>
              <a:ext uri="{FF2B5EF4-FFF2-40B4-BE49-F238E27FC236}">
                <a16:creationId xmlns:a16="http://schemas.microsoft.com/office/drawing/2014/main" id="{17C2446C-FA3A-7E91-E5C4-77B7D1C38366}"/>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72124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76147-1204-0677-23FA-2D54CE36004B}"/>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C1B60B6-3448-73D3-7BE4-8C749BCD7881}"/>
              </a:ext>
            </a:extLst>
          </p:cNvPr>
          <p:cNvPicPr>
            <a:picLocks noGrp="1" noRot="1" noMove="1" noResize="1" noEditPoints="1" noAdjustHandles="1" noChangeArrowheads="1" noChangeShapeType="1" noCrop="1"/>
          </p:cNvPicPr>
          <p:nvPr/>
        </p:nvPicPr>
        <p:blipFill>
          <a:blip r:embed="rId3"/>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A0180864-BA25-0C21-E2DC-12915FB1DD67}"/>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08FCD90B-09B7-C22B-8B61-BB274DB86704}"/>
              </a:ext>
            </a:extLst>
          </p:cNvPr>
          <p:cNvSpPr txBox="1">
            <a:spLocks/>
          </p:cNvSpPr>
          <p:nvPr/>
        </p:nvSpPr>
        <p:spPr>
          <a:xfrm>
            <a:off x="661590" y="4365258"/>
            <a:ext cx="10966520" cy="206146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b="1"/>
              <a:t>Endoscopy</a:t>
            </a:r>
          </a:p>
          <a:p>
            <a:pPr marL="0" indent="0">
              <a:buNone/>
            </a:pPr>
            <a:r>
              <a:rPr lang="en-CA" sz="2400"/>
              <a:t>You perform the endoscopy, lowering the camera in the patient's stomach. Next to the antrum, you find a </a:t>
            </a:r>
            <a:r>
              <a:rPr lang="en-CA" sz="2400" b="1"/>
              <a:t>well-circumscribed</a:t>
            </a:r>
            <a:r>
              <a:rPr lang="en-CA" sz="2400" b="1">
                <a:ea typeface="+mn-lt"/>
                <a:cs typeface="+mn-lt"/>
              </a:rPr>
              <a:t> 1.8cm hole surrounded by blood</a:t>
            </a:r>
            <a:r>
              <a:rPr lang="en-CA" sz="2400"/>
              <a:t>. Upon further inspection, you see what appears to be a </a:t>
            </a:r>
            <a:r>
              <a:rPr lang="en-CA" sz="2400" b="1"/>
              <a:t>vessel</a:t>
            </a:r>
            <a:r>
              <a:rPr lang="en-CA" sz="2400"/>
              <a:t> at the base of the ulcer. Additionally, the walls of the stomach look </a:t>
            </a:r>
            <a:r>
              <a:rPr lang="en-CA" sz="2400" b="1"/>
              <a:t>red and bumpy</a:t>
            </a:r>
            <a:r>
              <a:rPr lang="en-CA" sz="2400"/>
              <a:t>, showing signs of </a:t>
            </a:r>
            <a:r>
              <a:rPr lang="en-CA" sz="2400" b="1"/>
              <a:t>inflammation</a:t>
            </a:r>
            <a:r>
              <a:rPr lang="en-CA" sz="2400"/>
              <a:t>.</a:t>
            </a:r>
            <a:r>
              <a:rPr lang="en-CA" sz="2400" baseline="30000"/>
              <a:t>7</a:t>
            </a:r>
          </a:p>
        </p:txBody>
      </p:sp>
      <p:pic>
        <p:nvPicPr>
          <p:cNvPr id="3" name="Picture 2">
            <a:extLst>
              <a:ext uri="{FF2B5EF4-FFF2-40B4-BE49-F238E27FC236}">
                <a16:creationId xmlns:a16="http://schemas.microsoft.com/office/drawing/2014/main" id="{BCFB7CD7-D456-F2B4-E447-643D86DB0B11}"/>
              </a:ext>
            </a:extLst>
          </p:cNvPr>
          <p:cNvPicPr>
            <a:picLocks noChangeAspect="1"/>
          </p:cNvPicPr>
          <p:nvPr/>
        </p:nvPicPr>
        <p:blipFill>
          <a:blip r:embed="rId4"/>
          <a:stretch>
            <a:fillRect/>
          </a:stretch>
        </p:blipFill>
        <p:spPr>
          <a:xfrm>
            <a:off x="4378413" y="1093709"/>
            <a:ext cx="2610522" cy="2335291"/>
          </a:xfrm>
          <a:prstGeom prst="rect">
            <a:avLst/>
          </a:prstGeom>
        </p:spPr>
      </p:pic>
      <p:sp>
        <p:nvSpPr>
          <p:cNvPr id="4" name="Rectangle 3">
            <a:hlinkClick r:id="rId5" action="ppaction://hlinksldjump"/>
            <a:extLst>
              <a:ext uri="{FF2B5EF4-FFF2-40B4-BE49-F238E27FC236}">
                <a16:creationId xmlns:a16="http://schemas.microsoft.com/office/drawing/2014/main" id="{D32FBF5D-0663-A314-E64B-7DB03EDCBBA9}"/>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41837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CB481-48EB-5741-DF50-ADD6B6F7E150}"/>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1F05C3E5-BF07-8979-692C-5E11086EFF0B}"/>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2" name="Rectangle 11">
            <a:extLst>
              <a:ext uri="{FF2B5EF4-FFF2-40B4-BE49-F238E27FC236}">
                <a16:creationId xmlns:a16="http://schemas.microsoft.com/office/drawing/2014/main" id="{566CBE8E-9E71-9850-EB0E-29E8DB0D3638}"/>
              </a:ext>
            </a:extLst>
          </p:cNvPr>
          <p:cNvSpPr>
            <a:spLocks noGrp="1" noRot="1" noMove="1" noResize="1" noEditPoints="1" noAdjustHandles="1" noChangeArrowheads="1" noChangeShapeType="1"/>
          </p:cNvSpPr>
          <p:nvPr/>
        </p:nvSpPr>
        <p:spPr>
          <a:xfrm>
            <a:off x="-72788" y="-126253"/>
            <a:ext cx="12337576" cy="7110483"/>
          </a:xfrm>
          <a:prstGeom prst="rect">
            <a:avLst/>
          </a:prstGeom>
          <a:solidFill>
            <a:schemeClr val="tx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2DD4908-ACDB-7981-CC11-45CD534FEC75}"/>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3" name="Content Placeholder 2">
            <a:extLst>
              <a:ext uri="{FF2B5EF4-FFF2-40B4-BE49-F238E27FC236}">
                <a16:creationId xmlns:a16="http://schemas.microsoft.com/office/drawing/2014/main" id="{DBC849B1-E8F4-564A-C76B-FEAA06FE07E4}"/>
              </a:ext>
            </a:extLst>
          </p:cNvPr>
          <p:cNvSpPr txBox="1">
            <a:spLocks/>
          </p:cNvSpPr>
          <p:nvPr/>
        </p:nvSpPr>
        <p:spPr>
          <a:xfrm>
            <a:off x="869461" y="3636333"/>
            <a:ext cx="853034" cy="572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CA" sz="2400"/>
          </a:p>
        </p:txBody>
      </p:sp>
      <p:sp>
        <p:nvSpPr>
          <p:cNvPr id="2" name="TextBox 1">
            <a:extLst>
              <a:ext uri="{FF2B5EF4-FFF2-40B4-BE49-F238E27FC236}">
                <a16:creationId xmlns:a16="http://schemas.microsoft.com/office/drawing/2014/main" id="{54086027-8081-0DD2-E06E-DC7C6388E836}"/>
              </a:ext>
            </a:extLst>
          </p:cNvPr>
          <p:cNvSpPr txBox="1"/>
          <p:nvPr/>
        </p:nvSpPr>
        <p:spPr>
          <a:xfrm>
            <a:off x="871640" y="4349978"/>
            <a:ext cx="10794086"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000" b="1">
                <a:solidFill>
                  <a:srgbClr val="000000"/>
                </a:solidFill>
                <a:latin typeface="Aptos"/>
              </a:rPr>
              <a:t>You </a:t>
            </a:r>
            <a:r>
              <a:rPr lang="en-CA" sz="2000" b="1" i="0" u="none" strike="noStrike" baseline="0">
                <a:solidFill>
                  <a:srgbClr val="000000"/>
                </a:solidFill>
                <a:latin typeface="Aptos"/>
              </a:rPr>
              <a:t>think you have enough information to </a:t>
            </a:r>
            <a:r>
              <a:rPr lang="en-CA" sz="2000" b="1">
                <a:solidFill>
                  <a:srgbClr val="000000"/>
                </a:solidFill>
                <a:latin typeface="Aptos"/>
              </a:rPr>
              <a:t>make a diagnosis</a:t>
            </a:r>
            <a:r>
              <a:rPr lang="en-CA" sz="2000" b="1" i="0" u="none" strike="noStrike" baseline="0">
                <a:solidFill>
                  <a:srgbClr val="000000"/>
                </a:solidFill>
                <a:latin typeface="Aptos"/>
              </a:rPr>
              <a:t>. What </a:t>
            </a:r>
            <a:r>
              <a:rPr lang="en-CA" sz="2000" b="1">
                <a:solidFill>
                  <a:srgbClr val="000000"/>
                </a:solidFill>
                <a:latin typeface="Aptos"/>
              </a:rPr>
              <a:t>does Diane have?</a:t>
            </a:r>
            <a:r>
              <a:rPr lang="en-US" sz="2000">
                <a:ea typeface="+mn-lt"/>
                <a:cs typeface="+mn-lt"/>
              </a:rPr>
              <a:t>​</a:t>
            </a:r>
            <a:endParaRPr lang="en-US" sz="2000"/>
          </a:p>
          <a:p>
            <a:pPr>
              <a:lnSpc>
                <a:spcPct val="150000"/>
              </a:lnSpc>
            </a:pPr>
            <a:r>
              <a:rPr lang="en-US" sz="2400">
                <a:ea typeface="+mn-lt"/>
                <a:cs typeface="+mn-lt"/>
                <a:hlinkClick r:id="rId3" action="ppaction://hlinksldjump"/>
              </a:rPr>
              <a:t>NSAID-associated peptic ulcer</a:t>
            </a:r>
            <a:endParaRPr lang="en-US"/>
          </a:p>
          <a:p>
            <a:pPr>
              <a:lnSpc>
                <a:spcPct val="150000"/>
              </a:lnSpc>
            </a:pPr>
            <a:r>
              <a:rPr lang="en-US" sz="2400" i="1">
                <a:ea typeface="+mn-lt"/>
                <a:cs typeface="+mn-lt"/>
                <a:hlinkClick r:id="rId4" action="ppaction://hlinksldjump"/>
              </a:rPr>
              <a:t>H.pylori</a:t>
            </a:r>
            <a:r>
              <a:rPr lang="en-US" sz="2400">
                <a:ea typeface="+mn-lt"/>
                <a:cs typeface="+mn-lt"/>
                <a:hlinkClick r:id="rId4" action="ppaction://hlinksldjump"/>
              </a:rPr>
              <a:t>-associated peptic ulcer</a:t>
            </a:r>
            <a:endParaRPr lang="en-US"/>
          </a:p>
          <a:p>
            <a:pPr>
              <a:lnSpc>
                <a:spcPct val="150000"/>
              </a:lnSpc>
            </a:pPr>
            <a:endParaRPr lang="en-US" sz="2400"/>
          </a:p>
          <a:p>
            <a:pPr algn="ctr"/>
            <a:endParaRPr lang="en-US"/>
          </a:p>
        </p:txBody>
      </p:sp>
      <p:sp>
        <p:nvSpPr>
          <p:cNvPr id="4" name="TextBox 3">
            <a:extLst>
              <a:ext uri="{FF2B5EF4-FFF2-40B4-BE49-F238E27FC236}">
                <a16:creationId xmlns:a16="http://schemas.microsoft.com/office/drawing/2014/main" id="{F406EF18-7C5A-A0EB-8076-90BD94C42697}"/>
              </a:ext>
            </a:extLst>
          </p:cNvPr>
          <p:cNvSpPr txBox="1"/>
          <p:nvPr/>
        </p:nvSpPr>
        <p:spPr>
          <a:xfrm>
            <a:off x="7474277" y="4704864"/>
            <a:ext cx="3832376"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ea typeface="+mn-lt"/>
                <a:cs typeface="+mn-lt"/>
                <a:hlinkClick r:id="rId5" action="ppaction://hlinksldjump"/>
              </a:rPr>
              <a:t>Diverticulitis</a:t>
            </a:r>
            <a:endParaRPr lang="en-US"/>
          </a:p>
          <a:p>
            <a:r>
              <a:rPr lang="en-US" sz="2400">
                <a:ea typeface="+mn-lt"/>
                <a:cs typeface="+mn-lt"/>
                <a:hlinkClick r:id="rId6" action="ppaction://hlinksldjump"/>
              </a:rPr>
              <a:t>Large bowel adenocarcinoma</a:t>
            </a:r>
            <a:endParaRPr lang="en-US"/>
          </a:p>
          <a:p>
            <a:pPr algn="ctr"/>
            <a:endParaRPr lang="en-US"/>
          </a:p>
        </p:txBody>
      </p:sp>
    </p:spTree>
    <p:extLst>
      <p:ext uri="{BB962C8B-B14F-4D97-AF65-F5344CB8AC3E}">
        <p14:creationId xmlns:p14="http://schemas.microsoft.com/office/powerpoint/2010/main" val="38043512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C4202-6E2D-432C-E597-7CBB6E96F126}"/>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F48E0377-A7E6-4A3E-963B-1380F5F8FAD0}"/>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EC5D9FEF-D5F6-7AD2-CEE0-DB84964F4A50}"/>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818138D4-94D1-26F7-42CB-E6260B6E95D0}"/>
              </a:ext>
            </a:extLst>
          </p:cNvPr>
          <p:cNvSpPr txBox="1">
            <a:spLocks/>
          </p:cNvSpPr>
          <p:nvPr/>
        </p:nvSpPr>
        <p:spPr>
          <a:xfrm>
            <a:off x="661590" y="4365258"/>
            <a:ext cx="10966520" cy="197375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a:ea typeface="+mn-lt"/>
                <a:cs typeface="+mn-lt"/>
              </a:rPr>
              <a:t>NSAID-associated peptic ulcer </a:t>
            </a:r>
            <a:r>
              <a:rPr lang="en-US" sz="2400">
                <a:ea typeface="+mn-lt"/>
                <a:cs typeface="+mn-lt"/>
              </a:rPr>
              <a:t>is </a:t>
            </a:r>
            <a:r>
              <a:rPr lang="en-US" sz="2400">
                <a:solidFill>
                  <a:srgbClr val="FF0000"/>
                </a:solidFill>
                <a:ea typeface="+mn-lt"/>
                <a:cs typeface="+mn-lt"/>
              </a:rPr>
              <a:t>incorrect</a:t>
            </a:r>
            <a:r>
              <a:rPr lang="en-US" sz="2400">
                <a:ea typeface="+mn-lt"/>
                <a:cs typeface="+mn-lt"/>
              </a:rPr>
              <a:t>.</a:t>
            </a:r>
          </a:p>
          <a:p>
            <a:pPr marL="0" indent="0">
              <a:lnSpc>
                <a:spcPct val="150000"/>
              </a:lnSpc>
              <a:buNone/>
            </a:pPr>
            <a:r>
              <a:rPr lang="en-US" sz="2400">
                <a:ea typeface="+mn-lt"/>
                <a:cs typeface="+mn-lt"/>
              </a:rPr>
              <a:t>Both the antibody test and the urea breath test returned positive, confirming </a:t>
            </a:r>
            <a:r>
              <a:rPr lang="en-US" sz="2400" i="1">
                <a:ea typeface="+mn-lt"/>
                <a:cs typeface="+mn-lt"/>
              </a:rPr>
              <a:t>H.pylori </a:t>
            </a:r>
            <a:r>
              <a:rPr lang="en-US" sz="2400">
                <a:ea typeface="+mn-lt"/>
                <a:cs typeface="+mn-lt"/>
              </a:rPr>
              <a:t>is present. Additionally, the endoscopy showed signs of inflammation, meaning infection is likely what caused the ulcer. Finally, the patient isn’t taking any NSAIDs.</a:t>
            </a:r>
            <a:r>
              <a:rPr lang="en-US" sz="2400" baseline="30000">
                <a:ea typeface="+mn-lt"/>
                <a:cs typeface="+mn-lt"/>
              </a:rPr>
              <a:t>7</a:t>
            </a:r>
            <a:endParaRPr lang="en-US" sz="2400" baseline="30000"/>
          </a:p>
        </p:txBody>
      </p:sp>
      <p:sp>
        <p:nvSpPr>
          <p:cNvPr id="3" name="Rectangle 2">
            <a:hlinkClick r:id="rId3" action="ppaction://hlinksldjump"/>
            <a:extLst>
              <a:ext uri="{FF2B5EF4-FFF2-40B4-BE49-F238E27FC236}">
                <a16:creationId xmlns:a16="http://schemas.microsoft.com/office/drawing/2014/main" id="{854FBD64-9EBE-6D72-618B-ABB1382A0CED}"/>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20896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C388-94AF-DF99-7B57-0BBB721B59D7}"/>
            </a:ext>
          </a:extLst>
        </p:cNvPr>
        <p:cNvGrpSpPr/>
        <p:nvPr/>
      </p:nvGrpSpPr>
      <p:grpSpPr>
        <a:xfrm>
          <a:off x="0" y="0"/>
          <a:ext cx="0" cy="0"/>
          <a:chOff x="0" y="0"/>
          <a:chExt cx="0" cy="0"/>
        </a:xfrm>
      </p:grpSpPr>
      <p:pic>
        <p:nvPicPr>
          <p:cNvPr id="10" name="Picture 9" descr="A room with beds and a window&#10;&#10;AI-generated content may be incorrect.">
            <a:extLst>
              <a:ext uri="{FF2B5EF4-FFF2-40B4-BE49-F238E27FC236}">
                <a16:creationId xmlns:a16="http://schemas.microsoft.com/office/drawing/2014/main" id="{CD234C3B-FA8F-11DF-1688-3D84DB4AD1C4}"/>
              </a:ext>
            </a:extLst>
          </p:cNvPr>
          <p:cNvPicPr>
            <a:picLocks noGrp="1" noRot="1" noMove="1" noResize="1" noEditPoints="1" noAdjustHandles="1" noChangeArrowheads="1" noChangeShapeType="1" noCrop="1"/>
          </p:cNvPicPr>
          <p:nvPr/>
        </p:nvPicPr>
        <p:blipFill>
          <a:blip r:embed="rId2"/>
          <a:srcRect/>
          <a:stretch>
            <a:fillRect/>
          </a:stretch>
        </p:blipFill>
        <p:spPr>
          <a:xfrm>
            <a:off x="23" y="-22"/>
            <a:ext cx="12191977" cy="6858022"/>
          </a:xfrm>
          <a:prstGeom prst="rect">
            <a:avLst/>
          </a:prstGeom>
        </p:spPr>
      </p:pic>
      <p:sp>
        <p:nvSpPr>
          <p:cNvPr id="15" name="Rectangle: Rounded Corners 14">
            <a:extLst>
              <a:ext uri="{FF2B5EF4-FFF2-40B4-BE49-F238E27FC236}">
                <a16:creationId xmlns:a16="http://schemas.microsoft.com/office/drawing/2014/main" id="{E828D17C-2D3C-666E-7A45-8E7E879EEDBE}"/>
              </a:ext>
            </a:extLst>
          </p:cNvPr>
          <p:cNvSpPr/>
          <p:nvPr/>
        </p:nvSpPr>
        <p:spPr>
          <a:xfrm>
            <a:off x="391885" y="4091436"/>
            <a:ext cx="11408229" cy="2476630"/>
          </a:xfrm>
          <a:prstGeom prst="roundRect">
            <a:avLst/>
          </a:prstGeom>
          <a:solidFill>
            <a:srgbClr val="FFFFCC">
              <a:alpha val="80000"/>
            </a:srgbClr>
          </a:solidFill>
          <a:ln w="57150">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CA"/>
          </a:p>
        </p:txBody>
      </p:sp>
      <p:sp>
        <p:nvSpPr>
          <p:cNvPr id="16" name="Content Placeholder 2">
            <a:extLst>
              <a:ext uri="{FF2B5EF4-FFF2-40B4-BE49-F238E27FC236}">
                <a16:creationId xmlns:a16="http://schemas.microsoft.com/office/drawing/2014/main" id="{1DAD039F-CEF9-5CB3-6907-FB1A05F2F5C2}"/>
              </a:ext>
            </a:extLst>
          </p:cNvPr>
          <p:cNvSpPr txBox="1">
            <a:spLocks/>
          </p:cNvSpPr>
          <p:nvPr/>
        </p:nvSpPr>
        <p:spPr>
          <a:xfrm>
            <a:off x="661590" y="4365258"/>
            <a:ext cx="10966520" cy="2202808"/>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400" b="1" i="1">
                <a:ea typeface="+mn-lt"/>
                <a:cs typeface="+mn-lt"/>
              </a:rPr>
              <a:t>H.pylori</a:t>
            </a:r>
            <a:r>
              <a:rPr lang="en-US" sz="2400" b="1">
                <a:ea typeface="+mn-lt"/>
                <a:cs typeface="+mn-lt"/>
              </a:rPr>
              <a:t>-associated peptic ulcer </a:t>
            </a:r>
            <a:r>
              <a:rPr lang="en-US" sz="2400">
                <a:ea typeface="+mn-lt"/>
                <a:cs typeface="+mn-lt"/>
              </a:rPr>
              <a:t>is </a:t>
            </a:r>
            <a:r>
              <a:rPr lang="en-US" sz="2400">
                <a:solidFill>
                  <a:srgbClr val="00B050"/>
                </a:solidFill>
                <a:ea typeface="+mn-lt"/>
                <a:cs typeface="+mn-lt"/>
              </a:rPr>
              <a:t>correct</a:t>
            </a:r>
            <a:r>
              <a:rPr lang="en-US" sz="2400">
                <a:ea typeface="+mn-lt"/>
                <a:cs typeface="+mn-lt"/>
              </a:rPr>
              <a:t>!</a:t>
            </a:r>
          </a:p>
          <a:p>
            <a:pPr marL="0" indent="0">
              <a:lnSpc>
                <a:spcPct val="150000"/>
              </a:lnSpc>
              <a:buNone/>
            </a:pPr>
            <a:r>
              <a:rPr lang="en-US" sz="2400">
                <a:ea typeface="+mn-lt"/>
                <a:cs typeface="+mn-lt"/>
              </a:rPr>
              <a:t>The endoscopy clearly showed a </a:t>
            </a:r>
            <a:r>
              <a:rPr lang="en-CA" sz="2400" b="1"/>
              <a:t>well-circumscribed</a:t>
            </a:r>
            <a:r>
              <a:rPr lang="en-CA" sz="2400" b="1">
                <a:ea typeface="+mn-lt"/>
                <a:cs typeface="+mn-lt"/>
              </a:rPr>
              <a:t> 1.8cm hole</a:t>
            </a:r>
            <a:r>
              <a:rPr lang="en-CA" sz="2400">
                <a:ea typeface="+mn-lt"/>
                <a:cs typeface="+mn-lt"/>
              </a:rPr>
              <a:t> in the wall of the stomach – a </a:t>
            </a:r>
            <a:r>
              <a:rPr lang="en-CA" sz="2400" b="1">
                <a:ea typeface="+mn-lt"/>
                <a:cs typeface="+mn-lt"/>
              </a:rPr>
              <a:t>gastric</a:t>
            </a:r>
            <a:r>
              <a:rPr lang="en-CA" sz="2400">
                <a:ea typeface="+mn-lt"/>
                <a:cs typeface="+mn-lt"/>
              </a:rPr>
              <a:t> </a:t>
            </a:r>
            <a:r>
              <a:rPr lang="en-CA" sz="2400" b="1">
                <a:ea typeface="+mn-lt"/>
                <a:cs typeface="+mn-lt"/>
              </a:rPr>
              <a:t>ulcer – </a:t>
            </a:r>
            <a:r>
              <a:rPr lang="en-CA" sz="2400">
                <a:ea typeface="+mn-lt"/>
                <a:cs typeface="+mn-lt"/>
              </a:rPr>
              <a:t>surrounded by blood. </a:t>
            </a:r>
            <a:r>
              <a:rPr lang="en-US" sz="2400">
                <a:ea typeface="+mn-lt"/>
                <a:cs typeface="+mn-lt"/>
              </a:rPr>
              <a:t>Additionally, the endoscopy showed signs of inflammation, meaning infection is likely what caused the ulcer. </a:t>
            </a:r>
            <a:r>
              <a:rPr lang="en-US" sz="2400" i="1">
                <a:ea typeface="+mn-lt"/>
                <a:cs typeface="+mn-lt"/>
              </a:rPr>
              <a:t>H.pylori </a:t>
            </a:r>
            <a:r>
              <a:rPr lang="en-US" sz="2400">
                <a:ea typeface="+mn-lt"/>
                <a:cs typeface="+mn-lt"/>
              </a:rPr>
              <a:t>is a strain of bacteria that is transmitted through bodily fluids, common in families (especially mother-child). Once inside the stomach, it adheres to the surface cells and releases toxins such as </a:t>
            </a:r>
            <a:r>
              <a:rPr lang="en-US" sz="2400" err="1">
                <a:ea typeface="+mn-lt"/>
                <a:cs typeface="+mn-lt"/>
              </a:rPr>
              <a:t>CagA</a:t>
            </a:r>
            <a:r>
              <a:rPr lang="en-US" sz="2400">
                <a:ea typeface="+mn-lt"/>
                <a:cs typeface="+mn-lt"/>
              </a:rPr>
              <a:t> and </a:t>
            </a:r>
            <a:r>
              <a:rPr lang="en-US" sz="2400" err="1">
                <a:ea typeface="+mn-lt"/>
                <a:cs typeface="+mn-lt"/>
              </a:rPr>
              <a:t>VacA</a:t>
            </a:r>
            <a:r>
              <a:rPr lang="en-US" sz="2400">
                <a:ea typeface="+mn-lt"/>
                <a:cs typeface="+mn-lt"/>
              </a:rPr>
              <a:t>, which attack the lining. It also causes inflammation, which can increase acid production and further damage the stomach. Additionally, it generates ammonia from urea to protect itself from the acidity of the stomach, which is what caused the urea breath test to return positive.</a:t>
            </a:r>
            <a:r>
              <a:rPr lang="en-US" sz="2400" baseline="30000">
                <a:ea typeface="+mn-lt"/>
                <a:cs typeface="+mn-lt"/>
              </a:rPr>
              <a:t>7</a:t>
            </a:r>
            <a:endParaRPr lang="en-CA" sz="2400" baseline="30000">
              <a:ea typeface="+mn-lt"/>
              <a:cs typeface="+mn-lt"/>
            </a:endParaRPr>
          </a:p>
        </p:txBody>
      </p:sp>
      <p:sp>
        <p:nvSpPr>
          <p:cNvPr id="3" name="Rectangle 2">
            <a:hlinkClick r:id="rId3" action="ppaction://hlinksldjump"/>
            <a:extLst>
              <a:ext uri="{FF2B5EF4-FFF2-40B4-BE49-F238E27FC236}">
                <a16:creationId xmlns:a16="http://schemas.microsoft.com/office/drawing/2014/main" id="{25359D83-81BC-2CDA-18C9-86B80444E3E1}"/>
              </a:ext>
            </a:extLst>
          </p:cNvPr>
          <p:cNvSpPr/>
          <p:nvPr/>
        </p:nvSpPr>
        <p:spPr>
          <a:xfrm>
            <a:off x="0" y="-38128"/>
            <a:ext cx="12191976" cy="6858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5472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8280e6f-095f-4edf-abca-9e03f3bab081" xsi:nil="true"/>
    <lcf76f155ced4ddcb4097134ff3c332f xmlns="d8fc667b-5ed7-4e5c-b032-eadc661f914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BD54500939D6468C8774C7169E53BC" ma:contentTypeVersion="14" ma:contentTypeDescription="Create a new document." ma:contentTypeScope="" ma:versionID="20c14e1553586af047ae53b6559e49b3">
  <xsd:schema xmlns:xsd="http://www.w3.org/2001/XMLSchema" xmlns:xs="http://www.w3.org/2001/XMLSchema" xmlns:p="http://schemas.microsoft.com/office/2006/metadata/properties" xmlns:ns2="d8fc667b-5ed7-4e5c-b032-eadc661f9148" xmlns:ns3="78280e6f-095f-4edf-abca-9e03f3bab081" targetNamespace="http://schemas.microsoft.com/office/2006/metadata/properties" ma:root="true" ma:fieldsID="a4691be207b6efdf483958b82ca8daa2" ns2:_="" ns3:_="">
    <xsd:import namespace="d8fc667b-5ed7-4e5c-b032-eadc661f9148"/>
    <xsd:import namespace="78280e6f-095f-4edf-abca-9e03f3bab08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fc667b-5ed7-4e5c-b032-eadc661f91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406f274-7af8-4e05-8564-eff9e2e21b1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280e6f-095f-4edf-abca-9e03f3bab08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3dc844e-d888-44cc-8de8-dc66ec4938b1}" ma:internalName="TaxCatchAll" ma:showField="CatchAllData" ma:web="78280e6f-095f-4edf-abca-9e03f3bab0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D6B1F3-7BCD-4F21-9DC1-0F21CD5E49BA}">
  <ds:schemaRefs>
    <ds:schemaRef ds:uri="http://purl.org/dc/terms/"/>
    <ds:schemaRef ds:uri="04880abe-ee3a-464d-a0ea-282f9ac75a77"/>
    <ds:schemaRef ds:uri="http://purl.org/dc/dcmitype/"/>
    <ds:schemaRef ds:uri="http://schemas.microsoft.com/office/2006/documentManagement/types"/>
    <ds:schemaRef ds:uri="http://schemas.microsoft.com/office/infopath/2007/PartnerControls"/>
    <ds:schemaRef ds:uri="http://www.w3.org/XML/1998/namespace"/>
    <ds:schemaRef ds:uri="http://purl.org/dc/elements/1.1/"/>
    <ds:schemaRef ds:uri="http://schemas.openxmlformats.org/package/2006/metadata/core-properties"/>
    <ds:schemaRef ds:uri="cf026106-0c47-4bf4-80b2-0388457922cc"/>
    <ds:schemaRef ds:uri="http://schemas.microsoft.com/office/2006/metadata/properties"/>
  </ds:schemaRefs>
</ds:datastoreItem>
</file>

<file path=customXml/itemProps2.xml><?xml version="1.0" encoding="utf-8"?>
<ds:datastoreItem xmlns:ds="http://schemas.openxmlformats.org/officeDocument/2006/customXml" ds:itemID="{4DB4B2CC-AB01-4D98-9E83-1C28A644A1DA}"/>
</file>

<file path=customXml/itemProps3.xml><?xml version="1.0" encoding="utf-8"?>
<ds:datastoreItem xmlns:ds="http://schemas.openxmlformats.org/officeDocument/2006/customXml" ds:itemID="{713FE3A6-4B9E-4917-97DD-9D9DC5288E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13075</Words>
  <Application>Microsoft Office PowerPoint</Application>
  <PresentationFormat>Widescreen</PresentationFormat>
  <Paragraphs>927</Paragraphs>
  <Slides>223</Slides>
  <Notes>147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223</vt:i4>
      </vt:variant>
    </vt:vector>
  </HeadingPairs>
  <TitlesOfParts>
    <vt:vector size="229" baseType="lpstr">
      <vt:lpstr>Aptos</vt:lpstr>
      <vt:lpstr>Aptos Display</vt:lpstr>
      <vt:lpstr>Arial</vt:lpstr>
      <vt:lpstr>Calibri</vt:lpstr>
      <vt:lpstr>Lato</vt:lpstr>
      <vt:lpstr>Office Theme</vt:lpstr>
      <vt:lpstr>Internal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1: John Smith</dc:title>
  <dc:creator>Zhuoran Jillian Feng</dc:creator>
  <cp:lastModifiedBy>Bovey Jiang</cp:lastModifiedBy>
  <cp:revision>1</cp:revision>
  <dcterms:created xsi:type="dcterms:W3CDTF">2026-03-09T12:55:58Z</dcterms:created>
  <dcterms:modified xsi:type="dcterms:W3CDTF">2026-04-14T03:08:16Z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0x01010000BD54500939D6468C8774C7169E53BC</vt:lpwstr>
  </property>
</Properties>
</file>