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66" r:id="rId2"/>
    <p:sldId id="367" r:id="rId3"/>
    <p:sldId id="330" r:id="rId4"/>
    <p:sldId id="349" r:id="rId5"/>
    <p:sldId id="379" r:id="rId6"/>
    <p:sldId id="357" r:id="rId7"/>
    <p:sldId id="381" r:id="rId8"/>
    <p:sldId id="384" r:id="rId9"/>
    <p:sldId id="390" r:id="rId10"/>
    <p:sldId id="385" r:id="rId11"/>
    <p:sldId id="355" r:id="rId12"/>
    <p:sldId id="356" r:id="rId13"/>
    <p:sldId id="362" r:id="rId14"/>
    <p:sldId id="364" r:id="rId15"/>
    <p:sldId id="353" r:id="rId16"/>
    <p:sldId id="380" r:id="rId17"/>
    <p:sldId id="372" r:id="rId18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B71"/>
    <a:srgbClr val="DE3B3C"/>
    <a:srgbClr val="7EC24E"/>
    <a:srgbClr val="4F2683"/>
    <a:srgbClr val="F6AC41"/>
    <a:srgbClr val="ABC61F"/>
    <a:srgbClr val="1573BD"/>
    <a:srgbClr val="807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F752E-AA36-4C82-B716-5233DFB57C09}" v="5" dt="2021-04-20T17:25:55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48" autoAdjust="0"/>
  </p:normalViewPr>
  <p:slideViewPr>
    <p:cSldViewPr snapToObjects="1">
      <p:cViewPr varScale="1">
        <p:scale>
          <a:sx n="87" d="100"/>
          <a:sy n="87" d="100"/>
        </p:scale>
        <p:origin x="15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96"/>
    </p:cViewPr>
  </p:sorterViewPr>
  <p:notesViewPr>
    <p:cSldViewPr snapToObjects="1">
      <p:cViewPr varScale="1">
        <p:scale>
          <a:sx n="67" d="100"/>
          <a:sy n="67" d="100"/>
        </p:scale>
        <p:origin x="-3125" y="-101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rick" userId="951bf477-119d-4845-8e70-6c14346ba6e3" providerId="ADAL" clId="{3D29984D-7A34-4D83-9347-0EAEDAFCC746}"/>
    <pc:docChg chg="custSel delSld modSld">
      <pc:chgData name="Derrick" userId="951bf477-119d-4845-8e70-6c14346ba6e3" providerId="ADAL" clId="{3D29984D-7A34-4D83-9347-0EAEDAFCC746}" dt="2021-03-25T13:06:27.649" v="19" actId="1076"/>
      <pc:docMkLst>
        <pc:docMk/>
      </pc:docMkLst>
      <pc:sldChg chg="modSp mod">
        <pc:chgData name="Derrick" userId="951bf477-119d-4845-8e70-6c14346ba6e3" providerId="ADAL" clId="{3D29984D-7A34-4D83-9347-0EAEDAFCC746}" dt="2021-03-25T12:59:23.898" v="6" actId="20577"/>
        <pc:sldMkLst>
          <pc:docMk/>
          <pc:sldMk cId="800004591" sldId="330"/>
        </pc:sldMkLst>
        <pc:spChg chg="mod">
          <ac:chgData name="Derrick" userId="951bf477-119d-4845-8e70-6c14346ba6e3" providerId="ADAL" clId="{3D29984D-7A34-4D83-9347-0EAEDAFCC746}" dt="2021-03-25T12:59:23.898" v="6" actId="20577"/>
          <ac:spMkLst>
            <pc:docMk/>
            <pc:sldMk cId="800004591" sldId="330"/>
            <ac:spMk id="2" creationId="{00000000-0000-0000-0000-000000000000}"/>
          </ac:spMkLst>
        </pc:spChg>
      </pc:sldChg>
      <pc:sldChg chg="modSp">
        <pc:chgData name="Derrick" userId="951bf477-119d-4845-8e70-6c14346ba6e3" providerId="ADAL" clId="{3D29984D-7A34-4D83-9347-0EAEDAFCC746}" dt="2021-03-25T12:59:35.671" v="9" actId="1076"/>
        <pc:sldMkLst>
          <pc:docMk/>
          <pc:sldMk cId="2621595735" sldId="349"/>
        </pc:sldMkLst>
        <pc:spChg chg="mod">
          <ac:chgData name="Derrick" userId="951bf477-119d-4845-8e70-6c14346ba6e3" providerId="ADAL" clId="{3D29984D-7A34-4D83-9347-0EAEDAFCC746}" dt="2021-03-25T12:59:35.671" v="9" actId="1076"/>
          <ac:spMkLst>
            <pc:docMk/>
            <pc:sldMk cId="2621595735" sldId="349"/>
            <ac:spMk id="3" creationId="{00000000-0000-0000-0000-000000000000}"/>
          </ac:spMkLst>
        </pc:spChg>
      </pc:sldChg>
      <pc:sldChg chg="modSp mod">
        <pc:chgData name="Derrick" userId="951bf477-119d-4845-8e70-6c14346ba6e3" providerId="ADAL" clId="{3D29984D-7A34-4D83-9347-0EAEDAFCC746}" dt="2021-03-25T12:59:49.383" v="12" actId="1076"/>
        <pc:sldMkLst>
          <pc:docMk/>
          <pc:sldMk cId="739197162" sldId="357"/>
        </pc:sldMkLst>
        <pc:picChg chg="mod">
          <ac:chgData name="Derrick" userId="951bf477-119d-4845-8e70-6c14346ba6e3" providerId="ADAL" clId="{3D29984D-7A34-4D83-9347-0EAEDAFCC746}" dt="2021-03-25T12:59:49.383" v="12" actId="1076"/>
          <ac:picMkLst>
            <pc:docMk/>
            <pc:sldMk cId="739197162" sldId="357"/>
            <ac:picMk id="3" creationId="{00000000-0000-0000-0000-000000000000}"/>
          </ac:picMkLst>
        </pc:picChg>
      </pc:sldChg>
      <pc:sldChg chg="addSp delSp modSp mod">
        <pc:chgData name="Derrick" userId="951bf477-119d-4845-8e70-6c14346ba6e3" providerId="ADAL" clId="{3D29984D-7A34-4D83-9347-0EAEDAFCC746}" dt="2021-03-25T13:06:27.649" v="19" actId="1076"/>
        <pc:sldMkLst>
          <pc:docMk/>
          <pc:sldMk cId="2426114013" sldId="364"/>
        </pc:sldMkLst>
        <pc:picChg chg="del">
          <ac:chgData name="Derrick" userId="951bf477-119d-4845-8e70-6c14346ba6e3" providerId="ADAL" clId="{3D29984D-7A34-4D83-9347-0EAEDAFCC746}" dt="2021-03-25T13:06:08.490" v="14" actId="478"/>
          <ac:picMkLst>
            <pc:docMk/>
            <pc:sldMk cId="2426114013" sldId="364"/>
            <ac:picMk id="3" creationId="{00000000-0000-0000-0000-000000000000}"/>
          </ac:picMkLst>
        </pc:picChg>
        <pc:picChg chg="add mod ord">
          <ac:chgData name="Derrick" userId="951bf477-119d-4845-8e70-6c14346ba6e3" providerId="ADAL" clId="{3D29984D-7A34-4D83-9347-0EAEDAFCC746}" dt="2021-03-25T13:06:27.649" v="19" actId="1076"/>
          <ac:picMkLst>
            <pc:docMk/>
            <pc:sldMk cId="2426114013" sldId="364"/>
            <ac:picMk id="5" creationId="{0B66EE3D-C8C4-47CF-B399-8780430DB3B0}"/>
          </ac:picMkLst>
        </pc:picChg>
      </pc:sldChg>
      <pc:sldChg chg="modSp">
        <pc:chgData name="Derrick" userId="951bf477-119d-4845-8e70-6c14346ba6e3" providerId="ADAL" clId="{3D29984D-7A34-4D83-9347-0EAEDAFCC746}" dt="2021-03-24T14:47:54.346" v="0" actId="207"/>
        <pc:sldMkLst>
          <pc:docMk/>
          <pc:sldMk cId="3248090917" sldId="367"/>
        </pc:sldMkLst>
        <pc:spChg chg="mod">
          <ac:chgData name="Derrick" userId="951bf477-119d-4845-8e70-6c14346ba6e3" providerId="ADAL" clId="{3D29984D-7A34-4D83-9347-0EAEDAFCC746}" dt="2021-03-24T14:47:54.346" v="0" actId="207"/>
          <ac:spMkLst>
            <pc:docMk/>
            <pc:sldMk cId="3248090917" sldId="367"/>
            <ac:spMk id="5" creationId="{00000000-0000-0000-0000-000000000000}"/>
          </ac:spMkLst>
        </pc:spChg>
      </pc:sldChg>
      <pc:sldChg chg="del">
        <pc:chgData name="Derrick" userId="951bf477-119d-4845-8e70-6c14346ba6e3" providerId="ADAL" clId="{3D29984D-7A34-4D83-9347-0EAEDAFCC746}" dt="2021-03-25T13:00:04.331" v="13" actId="47"/>
        <pc:sldMkLst>
          <pc:docMk/>
          <pc:sldMk cId="1211423060" sldId="388"/>
        </pc:sldMkLst>
      </pc:sldChg>
    </pc:docChg>
  </pc:docChgLst>
  <pc:docChgLst>
    <pc:chgData name="Derrick" userId="951bf477-119d-4845-8e70-6c14346ba6e3" providerId="ADAL" clId="{B82F752E-AA36-4C82-B716-5233DFB57C09}"/>
    <pc:docChg chg="undo custSel addSld delSld modSld">
      <pc:chgData name="Derrick" userId="951bf477-119d-4845-8e70-6c14346ba6e3" providerId="ADAL" clId="{B82F752E-AA36-4C82-B716-5233DFB57C09}" dt="2021-04-20T17:26:11.682" v="36" actId="20577"/>
      <pc:docMkLst>
        <pc:docMk/>
      </pc:docMkLst>
      <pc:sldChg chg="modSp mod">
        <pc:chgData name="Derrick" userId="951bf477-119d-4845-8e70-6c14346ba6e3" providerId="ADAL" clId="{B82F752E-AA36-4C82-B716-5233DFB57C09}" dt="2021-04-20T17:26:11.682" v="36" actId="20577"/>
        <pc:sldMkLst>
          <pc:docMk/>
          <pc:sldMk cId="3248090917" sldId="367"/>
        </pc:sldMkLst>
        <pc:spChg chg="mod">
          <ac:chgData name="Derrick" userId="951bf477-119d-4845-8e70-6c14346ba6e3" providerId="ADAL" clId="{B82F752E-AA36-4C82-B716-5233DFB57C09}" dt="2021-04-20T17:26:11.682" v="36" actId="20577"/>
          <ac:spMkLst>
            <pc:docMk/>
            <pc:sldMk cId="3248090917" sldId="367"/>
            <ac:spMk id="4" creationId="{00000000-0000-0000-0000-000000000000}"/>
          </ac:spMkLst>
        </pc:spChg>
      </pc:sldChg>
      <pc:sldChg chg="del">
        <pc:chgData name="Derrick" userId="951bf477-119d-4845-8e70-6c14346ba6e3" providerId="ADAL" clId="{B82F752E-AA36-4C82-B716-5233DFB57C09}" dt="2021-04-20T17:24:18.552" v="0" actId="47"/>
        <pc:sldMkLst>
          <pc:docMk/>
          <pc:sldMk cId="2551831936" sldId="370"/>
        </pc:sldMkLst>
      </pc:sldChg>
      <pc:sldChg chg="del">
        <pc:chgData name="Derrick" userId="951bf477-119d-4845-8e70-6c14346ba6e3" providerId="ADAL" clId="{B82F752E-AA36-4C82-B716-5233DFB57C09}" dt="2021-04-20T17:24:19.850" v="1" actId="47"/>
        <pc:sldMkLst>
          <pc:docMk/>
          <pc:sldMk cId="778626934" sldId="371"/>
        </pc:sldMkLst>
      </pc:sldChg>
      <pc:sldChg chg="addSp delSp modSp add del mod">
        <pc:chgData name="Derrick" userId="951bf477-119d-4845-8e70-6c14346ba6e3" providerId="ADAL" clId="{B82F752E-AA36-4C82-B716-5233DFB57C09}" dt="2021-04-20T17:25:27.058" v="14" actId="20577"/>
        <pc:sldMkLst>
          <pc:docMk/>
          <pc:sldMk cId="4163562301" sldId="381"/>
        </pc:sldMkLst>
        <pc:spChg chg="add mod">
          <ac:chgData name="Derrick" userId="951bf477-119d-4845-8e70-6c14346ba6e3" providerId="ADAL" clId="{B82F752E-AA36-4C82-B716-5233DFB57C09}" dt="2021-04-20T17:25:27.058" v="14" actId="20577"/>
          <ac:spMkLst>
            <pc:docMk/>
            <pc:sldMk cId="4163562301" sldId="381"/>
            <ac:spMk id="5" creationId="{1D5E32DE-6C67-42E9-B411-5F04230ADE5E}"/>
          </ac:spMkLst>
        </pc:spChg>
        <pc:picChg chg="add mod">
          <ac:chgData name="Derrick" userId="951bf477-119d-4845-8e70-6c14346ba6e3" providerId="ADAL" clId="{B82F752E-AA36-4C82-B716-5233DFB57C09}" dt="2021-04-20T17:25:02.720" v="4"/>
          <ac:picMkLst>
            <pc:docMk/>
            <pc:sldMk cId="4163562301" sldId="381"/>
            <ac:picMk id="4" creationId="{01AD643F-37CE-4BC9-9651-235AF7FC1E71}"/>
          </ac:picMkLst>
        </pc:picChg>
        <pc:picChg chg="del mod">
          <ac:chgData name="Derrick" userId="951bf477-119d-4845-8e70-6c14346ba6e3" providerId="ADAL" clId="{B82F752E-AA36-4C82-B716-5233DFB57C09}" dt="2021-04-20T17:25:10.131" v="6" actId="478"/>
          <ac:picMkLst>
            <pc:docMk/>
            <pc:sldMk cId="4163562301" sldId="381"/>
            <ac:picMk id="7170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/>
          <a:lstStyle>
            <a:lvl1pPr algn="r">
              <a:defRPr sz="1100"/>
            </a:lvl1pPr>
          </a:lstStyle>
          <a:p>
            <a:fld id="{109E7E02-177F-1742-9B54-4359DFA80663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 anchor="b"/>
          <a:lstStyle>
            <a:lvl1pPr algn="l">
              <a:defRPr sz="1100"/>
            </a:lvl1pPr>
          </a:lstStyle>
          <a:p>
            <a:r>
              <a:rPr lang="en-US" dirty="0"/>
              <a:t>Acuity STAR Intermediate Handouts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 anchor="b"/>
          <a:lstStyle>
            <a:lvl1pPr algn="r">
              <a:defRPr sz="1100"/>
            </a:lvl1pPr>
          </a:lstStyle>
          <a:p>
            <a:fld id="{C690D64E-5987-2D4B-9D87-3BA09D935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915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/>
          <a:lstStyle>
            <a:lvl1pPr algn="r">
              <a:defRPr sz="1100"/>
            </a:lvl1pPr>
          </a:lstStyle>
          <a:p>
            <a:fld id="{30A97568-298B-6740-9B9F-550E69FACD20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21" tIns="45461" rIns="90921" bIns="4546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0921" tIns="45461" rIns="90921" bIns="454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 anchor="b"/>
          <a:lstStyle>
            <a:lvl1pPr algn="l">
              <a:defRPr sz="1100"/>
            </a:lvl1pPr>
          </a:lstStyle>
          <a:p>
            <a:r>
              <a:rPr lang="en-US" dirty="0"/>
              <a:t>Acuity STAR Intermediate Handouts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 anchor="b"/>
          <a:lstStyle>
            <a:lvl1pPr algn="r">
              <a:defRPr sz="1100"/>
            </a:lvl1pPr>
          </a:lstStyle>
          <a:p>
            <a:fld id="{FADC7D68-8AC4-0440-B1C1-67A64591BB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583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901937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aseline="0" dirty="0"/>
              <a:t>Once you answer the initial question, any subsequent Wizard screens are designed to 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Clicking Finish at the end of the Wizard will open the appropriate data entry screen with your question answers populated on the correct fields for that screen.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B0D65F-9322-4368-BD6D-3561226149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625272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625272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625272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Appointees</a:t>
            </a:r>
            <a:r>
              <a:rPr lang="en-US" baseline="0" dirty="0"/>
              <a:t> Only checkbox:</a:t>
            </a:r>
          </a:p>
          <a:p>
            <a:r>
              <a:rPr lang="en-US" baseline="0" dirty="0"/>
              <a:t>Standard drop down menus to filter specific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625272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3570318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1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736" indent="-28412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517" indent="-22730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124" indent="-22730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5731" indent="-22730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0337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4944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9551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4158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05BA97-AE01-4235-BBD2-B377D27DA4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35366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736" indent="-28412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517" indent="-22730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124" indent="-22730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5731" indent="-22730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0337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4944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9551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4158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9EFE30-E6F9-40D5-A3FE-EDED31A5D0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341440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24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891" indent="-280727" defTabSz="90924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2910" indent="-224582" defTabSz="90924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2073" indent="-224582" defTabSz="90924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1238" indent="-224582" defTabSz="90924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0401" indent="-224582" defTabSz="909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9566" indent="-224582" defTabSz="909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8729" indent="-224582" defTabSz="909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7894" indent="-224582" defTabSz="909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85CC99-DC08-4F0F-83AB-295555ABB2E3}" type="slidenum">
              <a:rPr lang="en-US" smtClean="0"/>
              <a:pPr eaLnBrk="1" hangingPunct="1"/>
              <a:t>3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158747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1434184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</a:t>
            </a:r>
            <a:r>
              <a:rPr lang="en-US" baseline="0" dirty="0"/>
              <a:t> use other browsers like Internet Explorer, however there are known issues with certain versions.</a:t>
            </a:r>
          </a:p>
          <a:p>
            <a:endParaRPr lang="en-US" baseline="0" dirty="0"/>
          </a:p>
          <a:p>
            <a:r>
              <a:rPr lang="en-US" baseline="0" dirty="0"/>
              <a:t>Regardless of which browser you choose, it is critical to disable popup blockers for Acuity STAR.  This needs to be done only once and the browser will remember your setting.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7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</a:t>
            </a:r>
            <a:r>
              <a:rPr lang="en-US" baseline="0" dirty="0"/>
              <a:t> after logging on y</a:t>
            </a:r>
            <a:r>
              <a:rPr lang="en-US" dirty="0"/>
              <a:t>ou should land on the Home</a:t>
            </a:r>
            <a:r>
              <a:rPr lang="en-US" baseline="0" dirty="0"/>
              <a:t> Page.  This has been set specifically for your department and contains important information from your STAR Coordinator.</a:t>
            </a:r>
          </a:p>
          <a:p>
            <a:endParaRPr lang="en-US" baseline="0" dirty="0"/>
          </a:p>
          <a:p>
            <a:r>
              <a:rPr lang="en-US" baseline="0" dirty="0"/>
              <a:t>Clicking on a purple menu choice will expand that menu item.  The sub-menu items can be expanded or collapsed using the Plus or Minus (+/-) beside each menu item.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1769625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736" indent="-28412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517" indent="-22730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124" indent="-22730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5731" indent="-22730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0337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4944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9551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4158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57C609-6179-403D-B3E5-03FF4908D5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102117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B0D65F-9322-4368-BD6D-3561226149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30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Data Entry Wizard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Located just below the Search bar is</a:t>
            </a:r>
            <a:r>
              <a:rPr lang="en-US" baseline="0" dirty="0"/>
              <a:t> a Wizard that should allow you to quickly answer several key questions and have you navigate directly to the Data Entry Page with those answers populated.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Questions have been organized in a way that you can choose the Faculty Member (if you manage more than one person’s data), choose the Activity date then answer some details about the activity.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The next page outlines the initial questions currently available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B0D65F-9322-4368-BD6D-3561226149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0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E1BB-9A3A-436F-99F6-4D593121253C}" type="datetimeFigureOut">
              <a:rPr lang="en-US"/>
              <a:pPr>
                <a:defRPr/>
              </a:pPr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4ADA-0141-40FC-BAB1-789B14C21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5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1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9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327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4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8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8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1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7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2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8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6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3551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6A34A24-CCD4-E849-8882-22BD847D2D4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5700713" y="104775"/>
            <a:ext cx="3189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1600" dirty="0">
                <a:solidFill>
                  <a:srgbClr val="4F2683"/>
                </a:solidFill>
                <a:latin typeface="Arial" charset="0"/>
              </a:rPr>
              <a:t>Acuity STAR User Training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457200" rtl="0" fontAlgn="base">
        <a:spcBef>
          <a:spcPct val="0"/>
        </a:spcBef>
        <a:spcAft>
          <a:spcPts val="1200"/>
        </a:spcAft>
        <a:defRPr sz="5000" b="1" kern="1200">
          <a:solidFill>
            <a:srgbClr val="3C1B71"/>
          </a:solidFill>
          <a:latin typeface="Arial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9pPr>
    </p:titleStyle>
    <p:bodyStyle>
      <a:lvl1pPr marL="274320" indent="-274320" algn="l" defTabSz="457200" rtl="0" fontAlgn="base">
        <a:spcBef>
          <a:spcPts val="0"/>
        </a:spcBef>
        <a:spcAft>
          <a:spcPts val="0"/>
        </a:spcAft>
        <a:buSzPct val="75000"/>
        <a:buFont typeface="Arial" charset="0"/>
        <a:buChar char="•"/>
        <a:defRPr sz="2800" kern="1200">
          <a:solidFill>
            <a:srgbClr val="807F83"/>
          </a:solidFill>
          <a:latin typeface="Arial"/>
          <a:ea typeface="+mn-ea"/>
          <a:cs typeface="+mn-cs"/>
        </a:defRPr>
      </a:lvl1pPr>
      <a:lvl2pPr marL="742950" indent="-285750" algn="l" defTabSz="457200" rtl="0" fontAlgn="base">
        <a:spcBef>
          <a:spcPts val="0"/>
        </a:spcBef>
        <a:spcAft>
          <a:spcPts val="0"/>
        </a:spcAft>
        <a:buFont typeface="Arial" charset="0"/>
        <a:buChar char="–"/>
        <a:defRPr sz="2800" kern="1200">
          <a:solidFill>
            <a:srgbClr val="807F83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0"/>
        </a:spcBef>
        <a:spcAft>
          <a:spcPts val="0"/>
        </a:spcAft>
        <a:buFont typeface="Arial" charset="0"/>
        <a:buChar char="•"/>
        <a:defRPr sz="2400" kern="1200">
          <a:solidFill>
            <a:srgbClr val="807F83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0"/>
        </a:spcBef>
        <a:spcAft>
          <a:spcPts val="0"/>
        </a:spcAft>
        <a:buFont typeface="Arial" charset="0"/>
        <a:buChar char="–"/>
        <a:defRPr sz="2000" kern="1200">
          <a:solidFill>
            <a:srgbClr val="807F83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0"/>
        </a:spcBef>
        <a:spcAft>
          <a:spcPts val="0"/>
        </a:spcAft>
        <a:buFont typeface="Arial" charset="0"/>
        <a:buChar char="»"/>
        <a:defRPr sz="2000" kern="1200">
          <a:solidFill>
            <a:srgbClr val="807F8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hyperlink" Target="https://www.schulich.uwo.ca/star/resources" TargetMode="Externa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5.png"/><Relationship Id="rId5" Type="http://schemas.openxmlformats.org/officeDocument/2006/relationships/hyperlink" Target="https://www.schulich.uwo.ca/star/contacts" TargetMode="Externa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r.schulich.uwo.ca/" TargetMode="External"/><Relationship Id="rId5" Type="http://schemas.openxmlformats.org/officeDocument/2006/relationships/hyperlink" Target="https://www.schulich.uwo.ca/star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main_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88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295" y="10478"/>
            <a:ext cx="7427168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Data Entry Wizard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67244"/>
            <a:ext cx="6048672" cy="4198776"/>
          </a:xfr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591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16" y="10478"/>
            <a:ext cx="7427168" cy="1143000"/>
          </a:xfrm>
        </p:spPr>
        <p:txBody>
          <a:bodyPr/>
          <a:lstStyle/>
          <a:p>
            <a:pPr algn="ctr"/>
            <a:r>
              <a:rPr lang="en-US" dirty="0"/>
              <a:t>Tips &amp; Tricks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9512" y="1495270"/>
            <a:ext cx="8784976" cy="4525963"/>
          </a:xfrm>
        </p:spPr>
        <p:txBody>
          <a:bodyPr>
            <a:normAutofit/>
          </a:bodyPr>
          <a:lstStyle/>
          <a:p>
            <a:r>
              <a:rPr lang="en-US" sz="2400" dirty="0"/>
              <a:t>If the buttons disappear in the data grid:</a:t>
            </a:r>
          </a:p>
          <a:p>
            <a:pPr lvl="1"/>
            <a:r>
              <a:rPr lang="en-US" sz="2000" dirty="0"/>
              <a:t>Check to see if the double scrollbars are offset</a:t>
            </a:r>
          </a:p>
          <a:p>
            <a:pPr lvl="1"/>
            <a:r>
              <a:rPr lang="en-US" sz="2000" dirty="0"/>
              <a:t>Check to see if the Buttons option is deselected in the Grid Columns Section</a:t>
            </a:r>
          </a:p>
          <a:p>
            <a:pPr lvl="1"/>
            <a:endParaRPr lang="en-US" dirty="0"/>
          </a:p>
          <a:p>
            <a:r>
              <a:rPr lang="en-US" sz="2400" dirty="0"/>
              <a:t>If you enter a record and do not see it in the data grid:</a:t>
            </a:r>
          </a:p>
          <a:p>
            <a:pPr lvl="1"/>
            <a:r>
              <a:rPr lang="en-US" sz="2000" dirty="0"/>
              <a:t>Check to see if you have data filters set prohibiting you from seeing all data records.</a:t>
            </a:r>
          </a:p>
          <a:p>
            <a:pPr lvl="1"/>
            <a:r>
              <a:rPr lang="en-US" sz="2000" dirty="0"/>
              <a:t>Check to ensure the last modified date field is sorted (descending)</a:t>
            </a:r>
            <a:br>
              <a:rPr lang="en-US" sz="2200" dirty="0"/>
            </a:br>
            <a:endParaRPr lang="en-US" sz="2200" dirty="0"/>
          </a:p>
          <a:p>
            <a:r>
              <a:rPr lang="en-US" dirty="0"/>
              <a:t>Inputting Publication information</a:t>
            </a:r>
          </a:p>
          <a:p>
            <a:pPr lvl="1"/>
            <a:r>
              <a:rPr lang="en-US" sz="2000" dirty="0"/>
              <a:t>Use PubMed ID and ‘GO’ button to input individual publications</a:t>
            </a:r>
          </a:p>
          <a:p>
            <a:pPr lvl="1"/>
            <a:r>
              <a:rPr lang="en-US" sz="2000" dirty="0"/>
              <a:t>Use the Publications Import button to import multiple PubMed records at once</a:t>
            </a:r>
          </a:p>
        </p:txBody>
      </p:sp>
    </p:spTree>
    <p:extLst>
      <p:ext uri="{BB962C8B-B14F-4D97-AF65-F5344CB8AC3E}">
        <p14:creationId xmlns:p14="http://schemas.microsoft.com/office/powerpoint/2010/main" val="672542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16" y="-9842"/>
            <a:ext cx="7427168" cy="1143000"/>
          </a:xfrm>
        </p:spPr>
        <p:txBody>
          <a:bodyPr/>
          <a:lstStyle/>
          <a:p>
            <a:pPr algn="ctr"/>
            <a:r>
              <a:rPr lang="en-US" dirty="0"/>
              <a:t>Tips &amp; Tricks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Dates to Enter:</a:t>
            </a:r>
          </a:p>
          <a:p>
            <a:pPr lvl="1"/>
            <a:r>
              <a:rPr lang="en-US" sz="2000" dirty="0"/>
              <a:t>If the event happened on a single day - put the same date into both Start Date and End Date fields.</a:t>
            </a:r>
          </a:p>
          <a:p>
            <a:pPr lvl="1"/>
            <a:r>
              <a:rPr lang="en-US" sz="2000" dirty="0"/>
              <a:t>If the event happened several times during the year – put academic year start and end dates in STAR (July 1 – June 30).</a:t>
            </a:r>
          </a:p>
          <a:p>
            <a:pPr lvl="1"/>
            <a:r>
              <a:rPr lang="en-US" sz="2000" dirty="0"/>
              <a:t>Use ‘Copy Start Date’ button to simplify dates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6248400" cy="4953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542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16" y="20638"/>
            <a:ext cx="7427168" cy="1143000"/>
          </a:xfrm>
        </p:spPr>
        <p:txBody>
          <a:bodyPr/>
          <a:lstStyle/>
          <a:p>
            <a:pPr algn="ctr"/>
            <a:r>
              <a:rPr lang="en-US" dirty="0"/>
              <a:t>Tips &amp; Tricks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example documents available</a:t>
            </a:r>
          </a:p>
          <a:p>
            <a:pPr lvl="1"/>
            <a:r>
              <a:rPr lang="en-US" sz="2000" dirty="0"/>
              <a:t>SSMD Professional CV, Promotion CV, and Teaching Dossier</a:t>
            </a:r>
          </a:p>
          <a:p>
            <a:pPr lvl="1"/>
            <a:r>
              <a:rPr lang="en-US" sz="2000" dirty="0"/>
              <a:t>Shows exactly where in STAR the data comes from</a:t>
            </a:r>
            <a:br>
              <a:rPr lang="en-US" sz="2000" dirty="0"/>
            </a:br>
            <a:endParaRPr lang="en-US" sz="2000" dirty="0"/>
          </a:p>
          <a:p>
            <a:r>
              <a:rPr lang="en-US" dirty="0"/>
              <a:t>Reference guide, How To Fact Sheets, Videos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Monthly update form</a:t>
            </a:r>
          </a:p>
          <a:p>
            <a:pPr lvl="1"/>
            <a:r>
              <a:rPr lang="en-US" sz="2000" dirty="0"/>
              <a:t>Helps log and capture required entries or changes</a:t>
            </a:r>
          </a:p>
          <a:p>
            <a:pPr lvl="1"/>
            <a:r>
              <a:rPr lang="en-US" sz="2000" dirty="0"/>
              <a:t>Allows you to accumulate changes</a:t>
            </a:r>
          </a:p>
          <a:p>
            <a:pPr lvl="1"/>
            <a:r>
              <a:rPr lang="en-US" sz="2000" dirty="0"/>
              <a:t>Available from your Coordinator or from </a:t>
            </a:r>
            <a:r>
              <a:rPr lang="en-US" sz="2000" dirty="0">
                <a:hlinkClick r:id="rId5"/>
              </a:rPr>
              <a:t>https://www.schulich.uwo.ca/star/resources</a:t>
            </a:r>
            <a:r>
              <a:rPr lang="en-US" sz="2000" dirty="0"/>
              <a:t> </a:t>
            </a:r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1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12" y="-9842"/>
            <a:ext cx="7499176" cy="1143000"/>
          </a:xfrm>
        </p:spPr>
        <p:txBody>
          <a:bodyPr/>
          <a:lstStyle/>
          <a:p>
            <a:pPr algn="ctr"/>
            <a:r>
              <a:rPr lang="en-US" dirty="0"/>
              <a:t>STAR Reports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891141" cy="2692896"/>
          </a:xfrm>
        </p:spPr>
        <p:txBody>
          <a:bodyPr>
            <a:normAutofit/>
          </a:bodyPr>
          <a:lstStyle/>
          <a:p>
            <a:r>
              <a:rPr lang="en-US" sz="1800" dirty="0"/>
              <a:t>Bio Sketch</a:t>
            </a:r>
          </a:p>
          <a:p>
            <a:r>
              <a:rPr lang="en-US" sz="1800" dirty="0"/>
              <a:t>Department of Psychiatry MBR</a:t>
            </a:r>
          </a:p>
          <a:p>
            <a:r>
              <a:rPr lang="en-US" sz="1800" dirty="0"/>
              <a:t>SSMD Professional CV</a:t>
            </a:r>
          </a:p>
          <a:p>
            <a:r>
              <a:rPr lang="en-US" sz="1800" dirty="0"/>
              <a:t>SSMD Promotion CV </a:t>
            </a:r>
          </a:p>
          <a:p>
            <a:r>
              <a:rPr lang="en-US" sz="1800" dirty="0"/>
              <a:t>SSMD Teaching Dossier</a:t>
            </a:r>
          </a:p>
          <a:p>
            <a:endParaRPr lang="en-US" sz="1800" dirty="0"/>
          </a:p>
          <a:p>
            <a:r>
              <a:rPr lang="en-US" sz="1800" dirty="0"/>
              <a:t>Abbreviated CV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6EE3D-C8C4-47CF-B399-8780430DB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960" y="1126302"/>
            <a:ext cx="4778799" cy="3713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11899"/>
            <a:ext cx="6296904" cy="17909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6114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16" y="-9374"/>
            <a:ext cx="7427168" cy="990102"/>
          </a:xfrm>
        </p:spPr>
        <p:txBody>
          <a:bodyPr/>
          <a:lstStyle/>
          <a:p>
            <a:pPr algn="ctr"/>
            <a:r>
              <a:rPr lang="en-US" dirty="0"/>
              <a:t>STAR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Help buttons for specific data questions</a:t>
            </a:r>
          </a:p>
          <a:p>
            <a:endParaRPr lang="en-US" sz="2400" dirty="0"/>
          </a:p>
          <a:p>
            <a:r>
              <a:rPr lang="en-US" sz="2400" dirty="0"/>
              <a:t>Online reference material is on the portal</a:t>
            </a:r>
          </a:p>
          <a:p>
            <a:endParaRPr lang="en-US" sz="2400" dirty="0"/>
          </a:p>
          <a:p>
            <a:r>
              <a:rPr lang="en-US" sz="2400" dirty="0"/>
              <a:t>STAR Coordinators across all departments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https://www.schulich.uwo.ca/star/contacts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43" y="1257300"/>
            <a:ext cx="5552648" cy="88254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63726" y="1195461"/>
            <a:ext cx="584617" cy="106805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38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4010"/>
          </a:xfrm>
        </p:spPr>
        <p:txBody>
          <a:bodyPr/>
          <a:lstStyle/>
          <a:p>
            <a:pPr algn="ctr"/>
            <a:r>
              <a:rPr lang="en-US" dirty="0"/>
              <a:t>Class Review</a:t>
            </a:r>
          </a:p>
        </p:txBody>
      </p:sp>
      <p:pic>
        <p:nvPicPr>
          <p:cNvPr id="3" name="Picture 3" descr="C:\Documents and Settings\malcomsp\Local Settings\Temporary Internet Files\Content.IE5\2XS74DV6\MC900433165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66" y="4442020"/>
            <a:ext cx="2286000" cy="171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19178" y="904010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3C1B71"/>
                </a:solidFill>
              </a:rPr>
              <a:t>Have the goals for today been met?</a:t>
            </a:r>
            <a:br>
              <a:rPr lang="en-US" sz="2400" b="1" u="sng" dirty="0">
                <a:solidFill>
                  <a:schemeClr val="tx1"/>
                </a:solidFill>
              </a:rPr>
            </a:br>
            <a:endParaRPr lang="en-US" sz="2400" b="1" u="sng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Do you know how to access STAR from anywhere?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Were you provided with a walkthrough of the All Activities View menu?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Have you been shown helpful tips and tricks for using STAR?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Do you now have a good understanding of where basic activities go?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Do you have a working knowledge of the STAR Data Grid?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Do you know how to generate the STAR Reports?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Can you find 2 levels of online help within STAR?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Were you shown where to find additional resources on the Portal?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Do you know who to contact for help with STAR?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Other Questions?</a:t>
            </a:r>
          </a:p>
        </p:txBody>
      </p:sp>
    </p:spTree>
    <p:extLst>
      <p:ext uri="{BB962C8B-B14F-4D97-AF65-F5344CB8AC3E}">
        <p14:creationId xmlns:p14="http://schemas.microsoft.com/office/powerpoint/2010/main" val="214404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18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intro_title_page_medic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160240"/>
          </a:xfrm>
        </p:spPr>
        <p:txBody>
          <a:bodyPr/>
          <a:lstStyle/>
          <a:p>
            <a:pPr algn="ctr"/>
            <a:r>
              <a:rPr lang="en-US" sz="54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Introduction to</a:t>
            </a:r>
            <a:br>
              <a:rPr lang="en-US" sz="5400" dirty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54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Acuity STAR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908648"/>
            <a:ext cx="9144000" cy="1752600"/>
          </a:xfrm>
        </p:spPr>
        <p:txBody>
          <a:bodyPr/>
          <a:lstStyle/>
          <a:p>
            <a:r>
              <a:rPr lang="en-US" sz="2400" b="1" dirty="0"/>
              <a:t>Author: </a:t>
            </a:r>
            <a:r>
              <a:rPr lang="en-US" sz="2400" dirty="0"/>
              <a:t>Derrick Gould</a:t>
            </a:r>
          </a:p>
          <a:p>
            <a:r>
              <a:rPr lang="en-US" sz="2400" b="1" dirty="0"/>
              <a:t>Last Update:</a:t>
            </a:r>
            <a:r>
              <a:rPr lang="en-US" sz="2400" dirty="0"/>
              <a:t> March 2021</a:t>
            </a:r>
          </a:p>
          <a:p>
            <a:r>
              <a:rPr lang="en-US" sz="2400" b="1" dirty="0"/>
              <a:t>Target Audience: </a:t>
            </a:r>
            <a:r>
              <a:rPr lang="en-US" sz="2400" dirty="0">
                <a:solidFill>
                  <a:srgbClr val="FF0000"/>
                </a:solidFill>
              </a:rPr>
              <a:t>Member Secretaries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809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0"/>
            <a:ext cx="666591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Intro Training Goals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3792" y="1052736"/>
            <a:ext cx="8316416" cy="50943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3C1B71"/>
                </a:solidFill>
              </a:rPr>
              <a:t>In today’s class, we will learn:</a:t>
            </a:r>
            <a:br>
              <a:rPr lang="en-US" sz="2400" u="sng" dirty="0">
                <a:solidFill>
                  <a:srgbClr val="3C1B71"/>
                </a:solidFill>
              </a:rPr>
            </a:b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Know how to access </a:t>
            </a:r>
            <a:r>
              <a:rPr lang="en-US" sz="2400" b="1" dirty="0"/>
              <a:t>STAR</a:t>
            </a:r>
            <a:r>
              <a:rPr lang="en-US" sz="2400" dirty="0"/>
              <a:t> from anywhere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400" dirty="0"/>
              <a:t>Gain knowledge of the features of the </a:t>
            </a:r>
            <a:r>
              <a:rPr lang="en-US" sz="2400" b="1" dirty="0"/>
              <a:t>STAR Portal</a:t>
            </a:r>
          </a:p>
          <a:p>
            <a:pPr marL="457200" indent="-457200">
              <a:buAutoNum type="arabicPeriod"/>
            </a:pPr>
            <a:r>
              <a:rPr lang="en-US" sz="2400" dirty="0"/>
              <a:t>How to determine where academic activities go in </a:t>
            </a:r>
            <a:r>
              <a:rPr lang="en-US" sz="2400" b="1" dirty="0"/>
              <a:t>STAR</a:t>
            </a:r>
          </a:p>
          <a:p>
            <a:pPr marL="457200" indent="-457200">
              <a:buAutoNum type="arabicPeriod"/>
            </a:pPr>
            <a:r>
              <a:rPr lang="en-US" sz="2400" dirty="0"/>
              <a:t>All of the features of the </a:t>
            </a:r>
            <a:r>
              <a:rPr lang="en-US" sz="2400" b="1" dirty="0"/>
              <a:t>STAR Data Grid</a:t>
            </a:r>
          </a:p>
          <a:p>
            <a:pPr marL="457200" indent="-457200">
              <a:buAutoNum type="arabicPeriod"/>
            </a:pPr>
            <a:r>
              <a:rPr lang="en-US" sz="2400" dirty="0"/>
              <a:t>Some helpful </a:t>
            </a:r>
            <a:r>
              <a:rPr lang="en-US" sz="2400" b="1" dirty="0"/>
              <a:t>tips and tricks </a:t>
            </a:r>
            <a:r>
              <a:rPr lang="en-US" sz="2400" dirty="0"/>
              <a:t>for using STAR</a:t>
            </a:r>
          </a:p>
          <a:p>
            <a:pPr marL="457200" indent="-457200">
              <a:buAutoNum type="arabicPeriod"/>
            </a:pPr>
            <a:r>
              <a:rPr lang="en-US" sz="2400" dirty="0"/>
              <a:t>How to generate </a:t>
            </a:r>
            <a:r>
              <a:rPr lang="en-US" sz="2400" b="1" dirty="0"/>
              <a:t>STAR Reports</a:t>
            </a:r>
          </a:p>
          <a:p>
            <a:pPr marL="457200" indent="-457200">
              <a:buAutoNum type="arabicPeriod"/>
            </a:pPr>
            <a:r>
              <a:rPr lang="en-US" sz="2400" dirty="0"/>
              <a:t>How to get </a:t>
            </a:r>
            <a:r>
              <a:rPr lang="en-US" sz="2400" b="1" dirty="0"/>
              <a:t>online help </a:t>
            </a:r>
            <a:r>
              <a:rPr lang="en-US" sz="2400" dirty="0"/>
              <a:t>within STAR</a:t>
            </a:r>
          </a:p>
          <a:p>
            <a:pPr marL="457200" indent="-457200">
              <a:buAutoNum type="arabicPeriod"/>
            </a:pPr>
            <a:r>
              <a:rPr lang="en-US" sz="2400" dirty="0"/>
              <a:t>A little about the </a:t>
            </a:r>
            <a:r>
              <a:rPr lang="en-US" sz="2400" b="1" dirty="0"/>
              <a:t>other CV views</a:t>
            </a:r>
          </a:p>
          <a:p>
            <a:pPr marL="457200" indent="-457200">
              <a:buAutoNum type="arabicPeriod"/>
            </a:pPr>
            <a:r>
              <a:rPr lang="en-US" sz="2400" dirty="0"/>
              <a:t>Know </a:t>
            </a:r>
            <a:r>
              <a:rPr lang="en-US" sz="2400" b="1" dirty="0"/>
              <a:t>who to contact </a:t>
            </a:r>
            <a:r>
              <a:rPr lang="en-US" sz="2400" dirty="0"/>
              <a:t>for help with STAR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0004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16" y="0"/>
            <a:ext cx="7427168" cy="1143000"/>
          </a:xfrm>
        </p:spPr>
        <p:txBody>
          <a:bodyPr/>
          <a:lstStyle/>
          <a:p>
            <a:pPr algn="ctr"/>
            <a:r>
              <a:rPr lang="en-US" dirty="0"/>
              <a:t>About STAR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68760"/>
            <a:ext cx="8285584" cy="399261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STAR is an acronym for ‘Staff Tracking &amp; Activity Reporting’ and used to capture and report on Clinical Faculty academic career activities (Not Clinical)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STAR is a custom developed, secure web application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Main Idea: </a:t>
            </a:r>
            <a:r>
              <a:rPr lang="en-US" sz="2400" dirty="0"/>
              <a:t>Record information once and report on it infinitely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The Schulich School of Medicine and Dentistry guideline is to update each member’s STAR database at least once per month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595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6" y="1303176"/>
            <a:ext cx="3327846" cy="248972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212" y="0"/>
            <a:ext cx="8229600" cy="904010"/>
          </a:xfrm>
        </p:spPr>
        <p:txBody>
          <a:bodyPr/>
          <a:lstStyle/>
          <a:p>
            <a:pPr algn="ctr"/>
            <a:r>
              <a:rPr lang="en-US" dirty="0"/>
              <a:t>Logging Into STAR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5817"/>
            <a:ext cx="2674640" cy="170485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550" y="3848997"/>
            <a:ext cx="362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b="1" dirty="0">
                <a:hlinkClick r:id="rId5"/>
              </a:rPr>
              <a:t>http://www.schulich.uwo.ca/star/</a:t>
            </a:r>
            <a:r>
              <a:rPr lang="en-US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4841" y="5815173"/>
            <a:ext cx="285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6"/>
              </a:rPr>
              <a:t>https://star.schulich.uwo.ca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1303176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807F83"/>
                </a:solidFill>
                <a:latin typeface="Arial"/>
              </a:rPr>
              <a:t>Firefox, Chrome or Internet Explorer can be used.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807F83"/>
                </a:solidFill>
                <a:latin typeface="Arial"/>
              </a:rPr>
              <a:t>Google </a:t>
            </a:r>
            <a:r>
              <a:rPr lang="en-US" b="1" dirty="0">
                <a:solidFill>
                  <a:srgbClr val="FF0000"/>
                </a:solidFill>
                <a:latin typeface="Arial"/>
              </a:rPr>
              <a:t>UWO STAR</a:t>
            </a:r>
            <a:endParaRPr lang="en-US" dirty="0">
              <a:solidFill>
                <a:srgbClr val="807F83"/>
              </a:solidFill>
              <a:latin typeface="Arial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807F83"/>
                </a:solidFill>
                <a:latin typeface="Arial"/>
              </a:rPr>
              <a:t>Add these two sites to your bookmark toolbar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807F83"/>
                </a:solidFill>
                <a:latin typeface="Arial"/>
              </a:rPr>
              <a:t>Disable Pop-Up Blocker for the STAR application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807F83"/>
                </a:solidFill>
                <a:latin typeface="Arial"/>
              </a:rPr>
              <a:t>Check with your STAR Coordinator if you need a password reset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88396" y="1913454"/>
            <a:ext cx="3579233" cy="2596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1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153414"/>
            <a:ext cx="8424936" cy="45511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0404" y="-2786"/>
            <a:ext cx="7643192" cy="904010"/>
          </a:xfrm>
        </p:spPr>
        <p:txBody>
          <a:bodyPr/>
          <a:lstStyle/>
          <a:p>
            <a:pPr algn="ctr"/>
            <a:r>
              <a:rPr lang="en-US" dirty="0"/>
              <a:t>The STAR Landing Page</a:t>
            </a:r>
          </a:p>
        </p:txBody>
      </p:sp>
    </p:spTree>
    <p:extLst>
      <p:ext uri="{BB962C8B-B14F-4D97-AF65-F5344CB8AC3E}">
        <p14:creationId xmlns:p14="http://schemas.microsoft.com/office/powerpoint/2010/main" val="73919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011225" y="0"/>
            <a:ext cx="712154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Demo: STAR Portal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AD643F-37CE-4BC9-9651-235AF7FC1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11" y="1329274"/>
            <a:ext cx="3929763" cy="39138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5E32DE-6C67-42E9-B411-5F04230A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04" y="-2786"/>
            <a:ext cx="7643192" cy="904010"/>
          </a:xfrm>
        </p:spPr>
        <p:txBody>
          <a:bodyPr/>
          <a:lstStyle/>
          <a:p>
            <a:pPr algn="ctr"/>
            <a:r>
              <a:rPr lang="en-US" dirty="0"/>
              <a:t>STAR Portal</a:t>
            </a:r>
          </a:p>
        </p:txBody>
      </p:sp>
    </p:spTree>
    <p:extLst>
      <p:ext uri="{BB962C8B-B14F-4D97-AF65-F5344CB8AC3E}">
        <p14:creationId xmlns:p14="http://schemas.microsoft.com/office/powerpoint/2010/main" val="416356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19" y="2362976"/>
            <a:ext cx="5070277" cy="3661867"/>
          </a:xfrm>
          <a:effectLst>
            <a:innerShdw blurRad="114300">
              <a:prstClr val="black"/>
            </a:innerShdw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8416" y="0"/>
            <a:ext cx="7427168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Mandatory Fields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4" y="1003035"/>
            <a:ext cx="4019550" cy="31908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503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8416" y="0"/>
            <a:ext cx="7427168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Data Entry Wizard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871249" cy="3182989"/>
          </a:xfr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5596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4881</TotalTime>
  <Words>984</Words>
  <Application>Microsoft Office PowerPoint</Application>
  <PresentationFormat>On-screen Show (4:3)</PresentationFormat>
  <Paragraphs>138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Introduction to Acuity STAR </vt:lpstr>
      <vt:lpstr>Intro Training Goals</vt:lpstr>
      <vt:lpstr>About STAR</vt:lpstr>
      <vt:lpstr>Logging Into STAR</vt:lpstr>
      <vt:lpstr>The STAR Landing Page</vt:lpstr>
      <vt:lpstr>STAR Portal</vt:lpstr>
      <vt:lpstr>Mandatory Fields</vt:lpstr>
      <vt:lpstr>Data Entry Wizard</vt:lpstr>
      <vt:lpstr>Data Entry Wizard</vt:lpstr>
      <vt:lpstr>Tips &amp; Tricks</vt:lpstr>
      <vt:lpstr>Tips &amp; Tricks</vt:lpstr>
      <vt:lpstr>Tips &amp; Tricks</vt:lpstr>
      <vt:lpstr>STAR Reports</vt:lpstr>
      <vt:lpstr>STAR Support</vt:lpstr>
      <vt:lpstr>Class Review</vt:lpstr>
      <vt:lpstr>PowerPoint Presentation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Wilson</dc:creator>
  <cp:lastModifiedBy>Derrick Gould</cp:lastModifiedBy>
  <cp:revision>236</cp:revision>
  <cp:lastPrinted>2013-01-18T18:36:58Z</cp:lastPrinted>
  <dcterms:created xsi:type="dcterms:W3CDTF">2011-12-23T15:22:14Z</dcterms:created>
  <dcterms:modified xsi:type="dcterms:W3CDTF">2021-04-20T17:26:16Z</dcterms:modified>
</cp:coreProperties>
</file>