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366" r:id="rId2"/>
    <p:sldId id="367" r:id="rId3"/>
    <p:sldId id="330" r:id="rId4"/>
    <p:sldId id="422" r:id="rId5"/>
    <p:sldId id="421" r:id="rId6"/>
    <p:sldId id="408" r:id="rId7"/>
    <p:sldId id="409" r:id="rId8"/>
    <p:sldId id="418" r:id="rId9"/>
    <p:sldId id="379" r:id="rId10"/>
    <p:sldId id="400" r:id="rId11"/>
    <p:sldId id="398" r:id="rId12"/>
    <p:sldId id="399" r:id="rId13"/>
    <p:sldId id="417" r:id="rId14"/>
    <p:sldId id="391" r:id="rId15"/>
    <p:sldId id="405" r:id="rId16"/>
    <p:sldId id="390" r:id="rId17"/>
    <p:sldId id="404" r:id="rId18"/>
    <p:sldId id="388" r:id="rId19"/>
    <p:sldId id="413" r:id="rId20"/>
    <p:sldId id="355" r:id="rId21"/>
    <p:sldId id="403" r:id="rId22"/>
    <p:sldId id="411" r:id="rId23"/>
    <p:sldId id="414" r:id="rId24"/>
    <p:sldId id="419" r:id="rId25"/>
    <p:sldId id="416" r:id="rId26"/>
    <p:sldId id="420" r:id="rId27"/>
    <p:sldId id="393" r:id="rId28"/>
    <p:sldId id="396" r:id="rId29"/>
    <p:sldId id="372"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3C"/>
    <a:srgbClr val="7EC24E"/>
    <a:srgbClr val="4F2683"/>
    <a:srgbClr val="F6AC41"/>
    <a:srgbClr val="ABC61F"/>
    <a:srgbClr val="1573BD"/>
    <a:srgbClr val="807F83"/>
    <a:srgbClr val="3C1B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AE8E7-E7CC-4B33-B6E6-1F5DB9B19F4E}" v="7" dt="2021-04-08T21:03:09.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86219" autoAdjust="0"/>
  </p:normalViewPr>
  <p:slideViewPr>
    <p:cSldViewPr snapToObjects="1">
      <p:cViewPr varScale="1">
        <p:scale>
          <a:sx n="75" d="100"/>
          <a:sy n="75" d="100"/>
        </p:scale>
        <p:origin x="198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96"/>
    </p:cViewPr>
  </p:sorterViewPr>
  <p:notesViewPr>
    <p:cSldViewPr snapToObjects="1">
      <p:cViewPr varScale="1">
        <p:scale>
          <a:sx n="72" d="100"/>
          <a:sy n="72" d="100"/>
        </p:scale>
        <p:origin x="-2688"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userId="951bf477-119d-4845-8e70-6c14346ba6e3" providerId="ADAL" clId="{CD7AE8E7-E7CC-4B33-B6E6-1F5DB9B19F4E}"/>
    <pc:docChg chg="modSld modMainMaster">
      <pc:chgData name="Derrick" userId="951bf477-119d-4845-8e70-6c14346ba6e3" providerId="ADAL" clId="{CD7AE8E7-E7CC-4B33-B6E6-1F5DB9B19F4E}" dt="2021-04-08T21:03:09.958" v="21"/>
      <pc:docMkLst>
        <pc:docMk/>
      </pc:docMkLst>
      <pc:sldChg chg="modSp">
        <pc:chgData name="Derrick" userId="951bf477-119d-4845-8e70-6c14346ba6e3" providerId="ADAL" clId="{CD7AE8E7-E7CC-4B33-B6E6-1F5DB9B19F4E}" dt="2021-04-08T21:02:40.046" v="17" actId="1076"/>
        <pc:sldMkLst>
          <pc:docMk/>
          <pc:sldMk cId="800004591" sldId="330"/>
        </pc:sldMkLst>
        <pc:spChg chg="mod">
          <ac:chgData name="Derrick" userId="951bf477-119d-4845-8e70-6c14346ba6e3" providerId="ADAL" clId="{CD7AE8E7-E7CC-4B33-B6E6-1F5DB9B19F4E}" dt="2021-04-08T21:02:40.046" v="17" actId="1076"/>
          <ac:spMkLst>
            <pc:docMk/>
            <pc:sldMk cId="800004591" sldId="330"/>
            <ac:spMk id="204802" creationId="{00000000-0000-0000-0000-000000000000}"/>
          </ac:spMkLst>
        </pc:spChg>
      </pc:sldChg>
      <pc:sldChg chg="modSp mod">
        <pc:chgData name="Derrick" userId="951bf477-119d-4845-8e70-6c14346ba6e3" providerId="ADAL" clId="{CD7AE8E7-E7CC-4B33-B6E6-1F5DB9B19F4E}" dt="2021-03-24T14:44:04.576" v="15" actId="207"/>
        <pc:sldMkLst>
          <pc:docMk/>
          <pc:sldMk cId="3248090917" sldId="367"/>
        </pc:sldMkLst>
        <pc:spChg chg="mod">
          <ac:chgData name="Derrick" userId="951bf477-119d-4845-8e70-6c14346ba6e3" providerId="ADAL" clId="{CD7AE8E7-E7CC-4B33-B6E6-1F5DB9B19F4E}" dt="2021-03-24T14:44:04.576" v="15" actId="207"/>
          <ac:spMkLst>
            <pc:docMk/>
            <pc:sldMk cId="3248090917" sldId="367"/>
            <ac:spMk id="5" creationId="{00000000-0000-0000-0000-000000000000}"/>
          </ac:spMkLst>
        </pc:spChg>
      </pc:sldChg>
      <pc:sldChg chg="modSp">
        <pc:chgData name="Derrick" userId="951bf477-119d-4845-8e70-6c14346ba6e3" providerId="ADAL" clId="{CD7AE8E7-E7CC-4B33-B6E6-1F5DB9B19F4E}" dt="2021-04-08T21:03:09.195" v="20"/>
        <pc:sldMkLst>
          <pc:docMk/>
          <pc:sldMk cId="885690284" sldId="393"/>
        </pc:sldMkLst>
        <pc:spChg chg="mod">
          <ac:chgData name="Derrick" userId="951bf477-119d-4845-8e70-6c14346ba6e3" providerId="ADAL" clId="{CD7AE8E7-E7CC-4B33-B6E6-1F5DB9B19F4E}" dt="2021-04-08T21:03:09.195" v="20"/>
          <ac:spMkLst>
            <pc:docMk/>
            <pc:sldMk cId="885690284" sldId="393"/>
            <ac:spMk id="2" creationId="{00000000-0000-0000-0000-000000000000}"/>
          </ac:spMkLst>
        </pc:spChg>
      </pc:sldChg>
      <pc:sldChg chg="modSp">
        <pc:chgData name="Derrick" userId="951bf477-119d-4845-8e70-6c14346ba6e3" providerId="ADAL" clId="{CD7AE8E7-E7CC-4B33-B6E6-1F5DB9B19F4E}" dt="2021-04-08T21:03:09.195" v="20"/>
        <pc:sldMkLst>
          <pc:docMk/>
          <pc:sldMk cId="3416790131" sldId="416"/>
        </pc:sldMkLst>
        <pc:spChg chg="mod">
          <ac:chgData name="Derrick" userId="951bf477-119d-4845-8e70-6c14346ba6e3" providerId="ADAL" clId="{CD7AE8E7-E7CC-4B33-B6E6-1F5DB9B19F4E}" dt="2021-04-08T21:03:09.195" v="20"/>
          <ac:spMkLst>
            <pc:docMk/>
            <pc:sldMk cId="3416790131" sldId="416"/>
            <ac:spMk id="3" creationId="{00000000-0000-0000-0000-000000000000}"/>
          </ac:spMkLst>
        </pc:spChg>
      </pc:sldChg>
      <pc:sldChg chg="modSp">
        <pc:chgData name="Derrick" userId="951bf477-119d-4845-8e70-6c14346ba6e3" providerId="ADAL" clId="{CD7AE8E7-E7CC-4B33-B6E6-1F5DB9B19F4E}" dt="2021-04-08T21:03:09.195" v="20"/>
        <pc:sldMkLst>
          <pc:docMk/>
          <pc:sldMk cId="4217376742" sldId="419"/>
        </pc:sldMkLst>
        <pc:spChg chg="mod">
          <ac:chgData name="Derrick" userId="951bf477-119d-4845-8e70-6c14346ba6e3" providerId="ADAL" clId="{CD7AE8E7-E7CC-4B33-B6E6-1F5DB9B19F4E}" dt="2021-04-08T21:03:09.195" v="20"/>
          <ac:spMkLst>
            <pc:docMk/>
            <pc:sldMk cId="4217376742" sldId="419"/>
            <ac:spMk id="3" creationId="{00000000-0000-0000-0000-000000000000}"/>
          </ac:spMkLst>
        </pc:spChg>
      </pc:sldChg>
      <pc:sldMasterChg chg="modSldLayout">
        <pc:chgData name="Derrick" userId="951bf477-119d-4845-8e70-6c14346ba6e3" providerId="ADAL" clId="{CD7AE8E7-E7CC-4B33-B6E6-1F5DB9B19F4E}" dt="2021-04-08T21:03:09.958" v="21"/>
        <pc:sldMasterMkLst>
          <pc:docMk/>
          <pc:sldMasterMk cId="0" sldId="2147483660"/>
        </pc:sldMasterMkLst>
        <pc:sldLayoutChg chg="addSp delSp modSp">
          <pc:chgData name="Derrick" userId="951bf477-119d-4845-8e70-6c14346ba6e3" providerId="ADAL" clId="{CD7AE8E7-E7CC-4B33-B6E6-1F5DB9B19F4E}" dt="2021-04-08T21:03:09.958" v="21"/>
          <pc:sldLayoutMkLst>
            <pc:docMk/>
            <pc:sldMasterMk cId="0" sldId="2147483660"/>
            <pc:sldLayoutMk cId="697748332" sldId="2147483662"/>
          </pc:sldLayoutMkLst>
          <pc:spChg chg="del mod">
            <ac:chgData name="Derrick" userId="951bf477-119d-4845-8e70-6c14346ba6e3" providerId="ADAL" clId="{CD7AE8E7-E7CC-4B33-B6E6-1F5DB9B19F4E}" dt="2021-04-08T21:03:09.195" v="20"/>
            <ac:spMkLst>
              <pc:docMk/>
              <pc:sldMasterMk cId="0" sldId="2147483660"/>
              <pc:sldLayoutMk cId="697748332" sldId="2147483662"/>
              <ac:spMk id="2" creationId="{00000000-0000-0000-0000-000000000000}"/>
            </ac:spMkLst>
          </pc:spChg>
          <pc:spChg chg="add mod">
            <ac:chgData name="Derrick" userId="951bf477-119d-4845-8e70-6c14346ba6e3" providerId="ADAL" clId="{CD7AE8E7-E7CC-4B33-B6E6-1F5DB9B19F4E}" dt="2021-04-08T21:03:09.958" v="21"/>
            <ac:spMkLst>
              <pc:docMk/>
              <pc:sldMasterMk cId="0" sldId="2147483660"/>
              <pc:sldLayoutMk cId="697748332" sldId="2147483662"/>
              <ac:spMk id="7" creationId="{327F1C62-782A-4747-8BDC-5B63C0BFBF0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0921" tIns="45461" rIns="90921" bIns="45461" rtlCol="0"/>
          <a:lstStyle>
            <a:lvl1pPr algn="l">
              <a:defRPr sz="11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0921" tIns="45461" rIns="90921" bIns="45461" rtlCol="0"/>
          <a:lstStyle>
            <a:lvl1pPr algn="r">
              <a:defRPr sz="1100"/>
            </a:lvl1pPr>
          </a:lstStyle>
          <a:p>
            <a:fld id="{109E7E02-177F-1742-9B54-4359DFA80663}" type="datetimeFigureOut">
              <a:rPr lang="en-US" smtClean="0"/>
              <a:t>4/8/2021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0921" tIns="45461" rIns="90921" bIns="45461" rtlCol="0" anchor="b"/>
          <a:lstStyle>
            <a:lvl1pPr algn="l">
              <a:defRPr sz="1100"/>
            </a:lvl1pPr>
          </a:lstStyle>
          <a:p>
            <a:r>
              <a:rPr lang="en-US"/>
              <a:t>Acuity STAR Faculty Development Workshop</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0921" tIns="45461" rIns="90921" bIns="45461" rtlCol="0" anchor="b"/>
          <a:lstStyle>
            <a:lvl1pPr algn="r">
              <a:defRPr sz="1100"/>
            </a:lvl1pPr>
          </a:lstStyle>
          <a:p>
            <a:fld id="{C690D64E-5987-2D4B-9D87-3BA09D935B88}" type="slidenum">
              <a:rPr lang="en-US" smtClean="0"/>
              <a:t>‹#›</a:t>
            </a:fld>
            <a:endParaRPr lang="en-US" dirty="0"/>
          </a:p>
        </p:txBody>
      </p:sp>
    </p:spTree>
    <p:extLst>
      <p:ext uri="{BB962C8B-B14F-4D97-AF65-F5344CB8AC3E}">
        <p14:creationId xmlns:p14="http://schemas.microsoft.com/office/powerpoint/2010/main" val="31358915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0921" tIns="45461" rIns="90921" bIns="45461" rtlCol="0"/>
          <a:lstStyle>
            <a:lvl1pPr algn="l">
              <a:defRPr sz="11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0921" tIns="45461" rIns="90921" bIns="45461" rtlCol="0"/>
          <a:lstStyle>
            <a:lvl1pPr algn="r">
              <a:defRPr sz="1100"/>
            </a:lvl1pPr>
          </a:lstStyle>
          <a:p>
            <a:fld id="{30A97568-298B-6740-9B9F-550E69FACD20}" type="datetimeFigureOut">
              <a:rPr lang="en-US" smtClean="0"/>
              <a:t>4/8/2021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921" tIns="45461" rIns="90921" bIns="45461"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0921" tIns="45461" rIns="90921" bIns="454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0921" tIns="45461" rIns="90921" bIns="45461" rtlCol="0" anchor="b"/>
          <a:lstStyle>
            <a:lvl1pPr algn="l">
              <a:defRPr sz="1100"/>
            </a:lvl1pPr>
          </a:lstStyle>
          <a:p>
            <a:r>
              <a:rPr lang="en-US"/>
              <a:t>Acuity STAR Faculty Development Workshop</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0921" tIns="45461" rIns="90921" bIns="45461" rtlCol="0" anchor="b"/>
          <a:lstStyle>
            <a:lvl1pPr algn="r">
              <a:defRPr sz="1100"/>
            </a:lvl1pPr>
          </a:lstStyle>
          <a:p>
            <a:fld id="{FADC7D68-8AC4-0440-B1C1-67A64591BBB7}" type="slidenum">
              <a:rPr lang="en-US" smtClean="0"/>
              <a:t>‹#›</a:t>
            </a:fld>
            <a:endParaRPr lang="en-US" dirty="0"/>
          </a:p>
        </p:txBody>
      </p:sp>
    </p:spTree>
    <p:extLst>
      <p:ext uri="{BB962C8B-B14F-4D97-AF65-F5344CB8AC3E}">
        <p14:creationId xmlns:p14="http://schemas.microsoft.com/office/powerpoint/2010/main" val="104445833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90193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Switch the instructor’s computer to a Firefox window and proceed to demonstrate how to use the accordion menus to navigate through STAR.  </a:t>
            </a:r>
          </a:p>
          <a:p>
            <a:pPr>
              <a:spcBef>
                <a:spcPct val="0"/>
              </a:spcBef>
            </a:pPr>
            <a:endParaRPr lang="en-US" dirty="0"/>
          </a:p>
          <a:p>
            <a:pPr>
              <a:spcBef>
                <a:spcPct val="0"/>
              </a:spcBef>
            </a:pPr>
            <a:r>
              <a:rPr lang="en-US" dirty="0"/>
              <a:t>Important Points:</a:t>
            </a:r>
          </a:p>
          <a:p>
            <a:pPr marL="228600" indent="-228600">
              <a:spcBef>
                <a:spcPct val="0"/>
              </a:spcBef>
              <a:buAutoNum type="arabicPeriod"/>
            </a:pPr>
            <a:r>
              <a:rPr lang="en-US" dirty="0"/>
              <a:t>When clicking on menu items, the content area is not intended to be refreshed.</a:t>
            </a:r>
          </a:p>
          <a:p>
            <a:pPr marL="228600" indent="-228600">
              <a:spcBef>
                <a:spcPct val="0"/>
              </a:spcBef>
              <a:buAutoNum type="arabicPeriod"/>
            </a:pPr>
            <a:r>
              <a:rPr lang="en-US" dirty="0"/>
              <a:t>When clicking on the page links, the menu does not change but the content window is refreshed with a data grid from that page.</a:t>
            </a:r>
          </a:p>
          <a:p>
            <a:pPr marL="228600" indent="-228600">
              <a:spcBef>
                <a:spcPct val="0"/>
              </a:spcBef>
              <a:buAutoNum type="arabicPeriod"/>
            </a:pPr>
            <a:r>
              <a:rPr lang="en-US" dirty="0"/>
              <a:t>All Activities menu</a:t>
            </a:r>
            <a:r>
              <a:rPr lang="en-US" baseline="0" dirty="0"/>
              <a:t> and the SSMD Professional CV view are the two most used menus.  The both display the same data, just organized differently.</a:t>
            </a:r>
            <a:endParaRPr lang="en-US" dirty="0"/>
          </a:p>
          <a:p>
            <a:pPr marL="228600" indent="-228600">
              <a:spcBef>
                <a:spcPct val="0"/>
              </a:spcBef>
              <a:buAutoNum type="arabicPeriod"/>
            </a:pPr>
            <a:r>
              <a:rPr lang="en-US" dirty="0"/>
              <a:t>If you have been given</a:t>
            </a:r>
            <a:r>
              <a:rPr lang="en-US" baseline="0" dirty="0"/>
              <a:t> a ‘special role’ such as Department Auditor, then you must use the Current Role drop down (top left of the screen) to change roles.</a:t>
            </a:r>
            <a:r>
              <a:rPr lang="en-US" dirty="0"/>
              <a:t> </a:t>
            </a:r>
          </a:p>
          <a:p>
            <a:pPr marL="228600" indent="-228600">
              <a:spcBef>
                <a:spcPct val="0"/>
              </a:spcBef>
              <a:buAutoNum type="arabicPeriod"/>
            </a:pPr>
            <a:r>
              <a:rPr lang="en-US" dirty="0"/>
              <a:t>The</a:t>
            </a:r>
            <a:r>
              <a:rPr lang="en-US" baseline="0" dirty="0"/>
              <a:t> data grid columns can be sorted (clicking on them once for descending and again for ascending) and you have the ability to hide or display columns using the Grid Columns button.</a:t>
            </a:r>
            <a:endParaRPr lang="en-US" dirty="0"/>
          </a:p>
          <a:p>
            <a:pPr marL="228600" marR="0" indent="-228600" algn="l" defTabSz="457200" rtl="0" eaLnBrk="1" fontAlgn="auto" latinLnBrk="0" hangingPunct="1">
              <a:lnSpc>
                <a:spcPct val="100000"/>
              </a:lnSpc>
              <a:spcBef>
                <a:spcPct val="0"/>
              </a:spcBef>
              <a:spcAft>
                <a:spcPts val="0"/>
              </a:spcAft>
              <a:buClrTx/>
              <a:buSzTx/>
              <a:buFontTx/>
              <a:buAutoNum type="arabicPeriod"/>
              <a:tabLst/>
              <a:defRPr/>
            </a:pPr>
            <a:r>
              <a:rPr lang="en-US" dirty="0"/>
              <a:t>The top of the data screen has</a:t>
            </a:r>
            <a:r>
              <a:rPr lang="en-US" baseline="0" dirty="0"/>
              <a:t> controls to filter data, by date for example.</a:t>
            </a:r>
          </a:p>
          <a:p>
            <a:pPr marL="228600" indent="-228600">
              <a:spcBef>
                <a:spcPct val="0"/>
              </a:spcBef>
              <a:buAutoNum type="arabicPeriod"/>
            </a:pPr>
            <a:r>
              <a:rPr lang="en-US" dirty="0"/>
              <a:t>Sorting, hiding columns and</a:t>
            </a:r>
            <a:r>
              <a:rPr lang="en-US" baseline="0" dirty="0"/>
              <a:t> data filters are all retained by STAR across sessions.  Remember this if you filter by a date one time, it will retain this filter until you reset and click REFRESH.</a:t>
            </a:r>
            <a:endParaRPr lang="en-US" dirty="0"/>
          </a:p>
          <a:p>
            <a:pPr marL="228600" indent="-228600">
              <a:spcBef>
                <a:spcPct val="0"/>
              </a:spcBef>
              <a:buAutoNum type="arabicPeriod"/>
            </a:pPr>
            <a:r>
              <a:rPr lang="en-US" baseline="0" dirty="0"/>
              <a:t>Scroll bars on the right hand side of the screen can cause some confusion or give the appearance of hiding information. </a:t>
            </a:r>
            <a:endParaRPr lang="en-US" dirty="0"/>
          </a:p>
          <a:p>
            <a:pPr marL="228600" marR="0" indent="-228600" algn="l" defTabSz="457200" rtl="0" eaLnBrk="1" fontAlgn="auto" latinLnBrk="0" hangingPunct="1">
              <a:lnSpc>
                <a:spcPct val="100000"/>
              </a:lnSpc>
              <a:spcBef>
                <a:spcPct val="0"/>
              </a:spcBef>
              <a:spcAft>
                <a:spcPts val="0"/>
              </a:spcAft>
              <a:buClrTx/>
              <a:buSzTx/>
              <a:buFontTx/>
              <a:buAutoNum type="arabicPeriod"/>
              <a:tabLst/>
              <a:defRPr/>
            </a:pPr>
            <a:r>
              <a:rPr lang="en-US" baseline="0" dirty="0"/>
              <a:t>Changes to Hospital and Western appointments and your rank history are controlled by your STAR coordinator.</a:t>
            </a:r>
            <a:endParaRPr lang="en-US" dirty="0"/>
          </a:p>
          <a:p>
            <a:pPr marL="228600" indent="-228600">
              <a:spcBef>
                <a:spcPct val="0"/>
              </a:spcBef>
              <a:buAutoNum type="arabicPeriod"/>
            </a:pPr>
            <a:r>
              <a:rPr lang="en-US" dirty="0"/>
              <a:t>If you have a member secretary working on your STAR data they will see the same screens and data</a:t>
            </a:r>
            <a:r>
              <a:rPr lang="en-US" baseline="0" dirty="0"/>
              <a:t> that you do.</a:t>
            </a:r>
            <a:r>
              <a:rPr lang="en-US" dirty="0"/>
              <a:t> </a:t>
            </a:r>
          </a:p>
          <a:p>
            <a:pPr marL="0" indent="0">
              <a:spcBef>
                <a:spcPct val="0"/>
              </a:spcBef>
              <a:buNone/>
            </a:pPr>
            <a:r>
              <a:rPr lang="en-US" dirty="0"/>
              <a:t>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57C609-6179-403D-B3E5-03FF4908D559}" type="slidenum">
              <a:rPr lang="en-US"/>
              <a:pPr fontAlgn="base">
                <a:spcBef>
                  <a:spcPct val="0"/>
                </a:spcBef>
                <a:spcAft>
                  <a:spcPct val="0"/>
                </a:spcAft>
              </a:pPr>
              <a:t>10</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123821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New report options – several checkboxes have been introduced to group data on the SSMD Professional CV</a:t>
            </a:r>
          </a:p>
          <a:p>
            <a:endParaRPr lang="en-US" baseline="0" dirty="0"/>
          </a:p>
          <a:p>
            <a:r>
              <a:rPr lang="en-US" baseline="0" dirty="0"/>
              <a:t>Grouping presentations by </a:t>
            </a:r>
            <a:r>
              <a:rPr lang="en-US" b="1" baseline="0" dirty="0"/>
              <a:t>Geographic Scope </a:t>
            </a:r>
            <a:r>
              <a:rPr lang="en-US" baseline="0" dirty="0"/>
              <a:t>(unchecked will not group)</a:t>
            </a:r>
          </a:p>
          <a:p>
            <a:r>
              <a:rPr lang="en-US" baseline="0" dirty="0"/>
              <a:t>Grouping presentations by </a:t>
            </a:r>
            <a:r>
              <a:rPr lang="en-US" b="1" baseline="0" dirty="0"/>
              <a:t>Activity Type</a:t>
            </a:r>
            <a:r>
              <a:rPr lang="en-US" b="0" baseline="0" dirty="0"/>
              <a:t> (unchecked will not group)</a:t>
            </a:r>
          </a:p>
          <a:p>
            <a:r>
              <a:rPr lang="en-US" b="0" baseline="0" dirty="0"/>
              <a:t>Checkbox for printing All </a:t>
            </a:r>
            <a:r>
              <a:rPr lang="en-US" b="0" baseline="0" dirty="0" err="1"/>
              <a:t>MoC</a:t>
            </a:r>
            <a:r>
              <a:rPr lang="en-US" b="0" baseline="0" dirty="0"/>
              <a:t> Events.  Checking this will include all of your Maintenance of Certification Events</a:t>
            </a:r>
          </a:p>
          <a:p>
            <a:r>
              <a:rPr lang="en-US" b="0" baseline="0" dirty="0"/>
              <a:t>Checkbox for including </a:t>
            </a:r>
            <a:r>
              <a:rPr lang="en-US" b="1" baseline="0" dirty="0"/>
              <a:t>“, Professional Title” </a:t>
            </a:r>
            <a:r>
              <a:rPr lang="en-US" b="0" baseline="0" dirty="0"/>
              <a:t>in CV header after Member Name (across all pages)</a:t>
            </a:r>
            <a:endParaRPr lang="en-US" baseline="0" dirty="0"/>
          </a:p>
          <a:p>
            <a:r>
              <a:rPr lang="en-US" baseline="0" dirty="0"/>
              <a:t>Options to sort </a:t>
            </a:r>
            <a:r>
              <a:rPr lang="en-US" b="1" baseline="0" dirty="0"/>
              <a:t>Publications</a:t>
            </a:r>
            <a:r>
              <a:rPr lang="en-US" baseline="0" dirty="0"/>
              <a:t>, </a:t>
            </a:r>
            <a:r>
              <a:rPr lang="en-US" b="1" baseline="0" dirty="0"/>
              <a:t>Presentations </a:t>
            </a:r>
            <a:r>
              <a:rPr lang="en-US" baseline="0" dirty="0"/>
              <a:t>and </a:t>
            </a:r>
            <a:r>
              <a:rPr lang="en-US" b="1" baseline="0" dirty="0"/>
              <a:t>Grants </a:t>
            </a:r>
            <a:r>
              <a:rPr lang="en-US" baseline="0" dirty="0"/>
              <a:t>sections </a:t>
            </a:r>
            <a:r>
              <a:rPr lang="en-US" b="1" baseline="0" dirty="0"/>
              <a:t>ASCENDING </a:t>
            </a:r>
            <a:r>
              <a:rPr lang="en-US" baseline="0" dirty="0"/>
              <a:t>by date.  The default is </a:t>
            </a:r>
            <a:r>
              <a:rPr lang="en-US" b="1" baseline="0" dirty="0"/>
              <a:t>DESCENDING</a:t>
            </a:r>
            <a:r>
              <a:rPr lang="en-US" baseline="0" dirty="0"/>
              <a:t>.</a:t>
            </a:r>
          </a:p>
          <a:p>
            <a:endParaRPr lang="en-US" baseline="0" dirty="0"/>
          </a:p>
          <a:p>
            <a:r>
              <a:rPr lang="en-US" baseline="0" dirty="0"/>
              <a:t>All reports are generated in .rtf format and can be opened in a word processing application like MS Word.</a:t>
            </a:r>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11</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57C609-6179-403D-B3E5-03FF4908D559}" type="slidenum">
              <a:rPr lang="en-US"/>
              <a:pPr fontAlgn="base">
                <a:spcBef>
                  <a:spcPct val="0"/>
                </a:spcBef>
                <a:spcAft>
                  <a:spcPct val="0"/>
                </a:spcAft>
              </a:pPr>
              <a:t>12</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340153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ADC7D68-8AC4-0440-B1C1-67A64591BBB7}" type="slidenum">
              <a:rPr lang="en-US" smtClean="0"/>
              <a:t>13</a:t>
            </a:fld>
            <a:endParaRPr lang="en-US" dirty="0"/>
          </a:p>
        </p:txBody>
      </p:sp>
      <p:sp>
        <p:nvSpPr>
          <p:cNvPr id="6" name="Footer Placeholder 5"/>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43652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Program Teaching</a:t>
            </a:r>
          </a:p>
          <a:p>
            <a:endParaRPr lang="en-US" dirty="0"/>
          </a:p>
          <a:p>
            <a:r>
              <a:rPr lang="en-US" dirty="0"/>
              <a:t>You should use the ‘Admin’ program name if you are involved with curriculum development o</a:t>
            </a:r>
            <a:r>
              <a:rPr lang="en-US" baseline="0" dirty="0"/>
              <a:t>r similar</a:t>
            </a:r>
          </a:p>
          <a:p>
            <a:endParaRPr lang="en-US" dirty="0"/>
          </a:p>
          <a:p>
            <a:r>
              <a:rPr lang="en-US" dirty="0"/>
              <a:t>Continuing</a:t>
            </a:r>
            <a:r>
              <a:rPr lang="en-US" baseline="0" dirty="0"/>
              <a:t> Medical Education and CME Admin</a:t>
            </a:r>
          </a:p>
          <a:p>
            <a:r>
              <a:rPr lang="en-US" baseline="0" dirty="0"/>
              <a:t>Undergraduate Medical Education and UME Admin</a:t>
            </a:r>
          </a:p>
          <a:p>
            <a:r>
              <a:rPr lang="en-US" baseline="0" dirty="0"/>
              <a:t>Postgraduate Medical Education  and PME Admin</a:t>
            </a:r>
          </a:p>
          <a:p>
            <a:endParaRPr lang="en-US" baseline="0" dirty="0"/>
          </a:p>
          <a:p>
            <a:r>
              <a:rPr lang="en-US" baseline="0" dirty="0"/>
              <a:t>Hours per Teaching Session or Week * Number of Teaching Sessions or Weeks = Total Hours (you cannot enter this value).</a:t>
            </a:r>
          </a:p>
          <a:p>
            <a:endParaRPr lang="en-US" baseline="0" dirty="0"/>
          </a:p>
          <a:p>
            <a:r>
              <a:rPr lang="en-US" baseline="0" dirty="0"/>
              <a:t>Using Academic Year allows for accurate grouping by dates on reports.</a:t>
            </a:r>
          </a:p>
          <a:p>
            <a:endParaRPr lang="en-US" baseline="0" dirty="0"/>
          </a:p>
          <a:p>
            <a:r>
              <a:rPr lang="en-US" baseline="0" dirty="0"/>
              <a:t>Can be linked to Teaching Effectiveness evaluations depending on your Department.</a:t>
            </a:r>
          </a:p>
          <a:p>
            <a:endParaRPr lang="en-US" dirty="0"/>
          </a:p>
          <a:p>
            <a:r>
              <a:rPr lang="en-US" u="sng" dirty="0"/>
              <a:t>Clinical Teaching</a:t>
            </a:r>
          </a:p>
          <a:p>
            <a:endParaRPr lang="en-US" dirty="0"/>
          </a:p>
          <a:p>
            <a:r>
              <a:rPr lang="en-US" dirty="0"/>
              <a:t>Considered to be Clinical Teaching within the context of patient care.</a:t>
            </a:r>
          </a:p>
          <a:p>
            <a:r>
              <a:rPr lang="en-US" dirty="0"/>
              <a:t>Only included in the Teaching Dossier only</a:t>
            </a:r>
          </a:p>
        </p:txBody>
      </p:sp>
      <p:sp>
        <p:nvSpPr>
          <p:cNvPr id="4" name="Slide Number Placeholder 3"/>
          <p:cNvSpPr>
            <a:spLocks noGrp="1"/>
          </p:cNvSpPr>
          <p:nvPr>
            <p:ph type="sldNum" sz="quarter" idx="10"/>
          </p:nvPr>
        </p:nvSpPr>
        <p:spPr/>
        <p:txBody>
          <a:bodyPr/>
          <a:lstStyle/>
          <a:p>
            <a:fld id="{FADC7D68-8AC4-0440-B1C1-67A64591BBB7}" type="slidenum">
              <a:rPr lang="en-US" smtClean="0"/>
              <a:t>14</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Supervision </a:t>
            </a:r>
          </a:p>
          <a:p>
            <a:endParaRPr lang="en-US" dirty="0"/>
          </a:p>
          <a:p>
            <a:r>
              <a:rPr lang="en-US" dirty="0"/>
              <a:t>Mentoring at Schulich</a:t>
            </a:r>
            <a:r>
              <a:rPr lang="en-US" baseline="0" dirty="0"/>
              <a:t> </a:t>
            </a:r>
            <a:r>
              <a:rPr lang="en-US" dirty="0"/>
              <a:t>is </a:t>
            </a:r>
            <a:r>
              <a:rPr lang="en-US" b="1" dirty="0"/>
              <a:t>not</a:t>
            </a:r>
            <a:r>
              <a:rPr lang="en-US" dirty="0"/>
              <a:t> a supervisory process where performance is evaluated by someone you report to rather,</a:t>
            </a:r>
            <a:r>
              <a:rPr lang="en-US" b="1" dirty="0"/>
              <a:t> it is</a:t>
            </a:r>
            <a:r>
              <a:rPr lang="en-US" dirty="0"/>
              <a:t> a process where subject matter experts offer feedback, advice and counsel with the goal of development, assistance and support.</a:t>
            </a:r>
          </a:p>
          <a:p>
            <a:endParaRPr lang="en-US" dirty="0"/>
          </a:p>
          <a:p>
            <a:r>
              <a:rPr lang="en-US" dirty="0"/>
              <a:t>Supervision</a:t>
            </a:r>
            <a:r>
              <a:rPr lang="en-US" baseline="0" dirty="0"/>
              <a:t> is when you will evaluate the performance of a student and have a defined role in that supervision.  Roles in STAR for Supervision currently are:</a:t>
            </a:r>
          </a:p>
          <a:p>
            <a:endParaRPr lang="en-US" baseline="0" dirty="0"/>
          </a:p>
          <a:p>
            <a:r>
              <a:rPr lang="en-US" b="1" baseline="0" dirty="0"/>
              <a:t>Co-Supervisor</a:t>
            </a:r>
          </a:p>
          <a:p>
            <a:r>
              <a:rPr lang="en-US" b="1" baseline="0" dirty="0"/>
              <a:t>Primary Supervisor</a:t>
            </a:r>
          </a:p>
          <a:p>
            <a:r>
              <a:rPr lang="en-US" b="1" baseline="0" dirty="0"/>
              <a:t>Secondary Supervisor</a:t>
            </a:r>
          </a:p>
          <a:p>
            <a:r>
              <a:rPr lang="en-US" b="1" baseline="0" dirty="0"/>
              <a:t>Thesis Committee Member</a:t>
            </a:r>
          </a:p>
          <a:p>
            <a:r>
              <a:rPr lang="en-US" b="1" baseline="0" dirty="0"/>
              <a:t>Thesis Examiner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ADC7D68-8AC4-0440-B1C1-67A64591BBB7}" type="slidenum">
              <a:rPr lang="en-US" smtClean="0"/>
              <a:t>15</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record presentations with a role of Co-Author, even if you did not present.</a:t>
            </a:r>
            <a:r>
              <a:rPr lang="en-US" baseline="0" dirty="0"/>
              <a:t>  This allows for all activities to be recognized.</a:t>
            </a:r>
          </a:p>
          <a:p>
            <a:endParaRPr lang="en-US" baseline="0" dirty="0"/>
          </a:p>
          <a:p>
            <a:r>
              <a:rPr lang="en-US" baseline="0" dirty="0"/>
              <a:t>Presentation Types include: </a:t>
            </a:r>
          </a:p>
          <a:p>
            <a:r>
              <a:rPr lang="en-US" baseline="0" dirty="0"/>
              <a:t>Visiting Professorship = Invited to another Institution for multiple teaching sessions, typically over several weeks or more.</a:t>
            </a:r>
          </a:p>
          <a:p>
            <a:r>
              <a:rPr lang="en-US" baseline="0" dirty="0"/>
              <a:t>Invited Lecturer = Invited to give a teaching based lecture, typically occurring once.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Plenary Presentation = Keynote or podium presentation, </a:t>
            </a:r>
          </a:p>
          <a:p>
            <a:r>
              <a:rPr lang="en-US" dirty="0"/>
              <a:t>Abstract</a:t>
            </a:r>
            <a:r>
              <a:rPr lang="en-US" baseline="0" dirty="0"/>
              <a:t> Presented = Abstract was presented at the meeting or conference</a:t>
            </a:r>
          </a:p>
          <a:p>
            <a:r>
              <a:rPr lang="en-US" baseline="0" dirty="0"/>
              <a:t>Poster Presentation = Poster was presented at the meeting or conference</a:t>
            </a:r>
          </a:p>
          <a:p>
            <a:r>
              <a:rPr lang="en-US" baseline="0" dirty="0"/>
              <a:t>Conference Presentation = Any other presentations made</a:t>
            </a:r>
          </a:p>
          <a:p>
            <a:r>
              <a:rPr lang="en-US" baseline="0" dirty="0"/>
              <a:t>Student Presentation = Presentation occurred as a student</a:t>
            </a:r>
          </a:p>
          <a:p>
            <a:r>
              <a:rPr lang="en-US" baseline="0" dirty="0"/>
              <a:t>Media Presentation = when you are interviewed by CBC or radio </a:t>
            </a:r>
            <a:r>
              <a:rPr lang="en-US" baseline="0" dirty="0" err="1"/>
              <a:t>etc</a:t>
            </a:r>
            <a:endParaRPr lang="en-US" baseline="0" dirty="0"/>
          </a:p>
          <a:p>
            <a:endParaRPr lang="en-US" baseline="0" dirty="0"/>
          </a:p>
          <a:p>
            <a:r>
              <a:rPr lang="en-US" baseline="0" dirty="0"/>
              <a:t>Presentation Roles:</a:t>
            </a:r>
          </a:p>
          <a:p>
            <a:r>
              <a:rPr lang="en-US" baseline="0" dirty="0"/>
              <a:t>Visiting Professor = Will be included on the APTD</a:t>
            </a:r>
          </a:p>
          <a:p>
            <a:r>
              <a:rPr lang="en-US" baseline="0" dirty="0"/>
              <a:t>Invited Lecturer = Will be included on APTD</a:t>
            </a:r>
          </a:p>
          <a:p>
            <a:r>
              <a:rPr lang="en-US" baseline="0" dirty="0"/>
              <a:t>Keynote Speaker = You are the plenary or podium or distinguished speaker for this event; this activity will print on the APCV </a:t>
            </a:r>
          </a:p>
          <a:p>
            <a:r>
              <a:rPr lang="en-US" baseline="0" dirty="0"/>
              <a:t>Presenter = Use this role when you are the presenter at this event; this activity will print on the APCV </a:t>
            </a:r>
          </a:p>
          <a:p>
            <a:r>
              <a:rPr lang="en-US" baseline="0" dirty="0"/>
              <a:t>Co-Author = Use this role when you co-wrote the topic but are not presenting; this activity will print on the APCV</a:t>
            </a:r>
          </a:p>
          <a:p>
            <a:r>
              <a:rPr lang="en-US" baseline="0" dirty="0"/>
              <a:t>Supervisor = Use this role when you are involved in the topic as a supervisor; this activity will print on the APCV </a:t>
            </a:r>
          </a:p>
          <a:p>
            <a:r>
              <a:rPr lang="en-US" baseline="0" dirty="0"/>
              <a:t>Expert = When you are considered the expert for an interview or session; this activity will print on the APCV </a:t>
            </a:r>
          </a:p>
          <a:p>
            <a:endParaRPr lang="en-US" baseline="0" dirty="0"/>
          </a:p>
        </p:txBody>
      </p:sp>
      <p:sp>
        <p:nvSpPr>
          <p:cNvPr id="4" name="Slide Number Placeholder 3"/>
          <p:cNvSpPr>
            <a:spLocks noGrp="1"/>
          </p:cNvSpPr>
          <p:nvPr>
            <p:ph type="sldNum" sz="quarter" idx="10"/>
          </p:nvPr>
        </p:nvSpPr>
        <p:spPr/>
        <p:txBody>
          <a:bodyPr/>
          <a:lstStyle/>
          <a:p>
            <a:fld id="{FADC7D68-8AC4-0440-B1C1-67A64591BBB7}" type="slidenum">
              <a:rPr lang="en-US" smtClean="0"/>
              <a:t>16</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record presentations with a role of Co-Author, even if you did not present.</a:t>
            </a:r>
            <a:r>
              <a:rPr lang="en-US" baseline="0" dirty="0"/>
              <a:t>  This allows for all activities to be recognized.</a:t>
            </a:r>
          </a:p>
          <a:p>
            <a:endParaRPr lang="en-US" baseline="0" dirty="0"/>
          </a:p>
          <a:p>
            <a:r>
              <a:rPr lang="en-US" baseline="0" dirty="0"/>
              <a:t>Presentation Types include: </a:t>
            </a:r>
          </a:p>
          <a:p>
            <a:r>
              <a:rPr lang="en-US" baseline="0" dirty="0"/>
              <a:t>Visiting Professorship = Invited to another Institution for multiple teaching sessions, typically over several weeks or more.</a:t>
            </a:r>
          </a:p>
          <a:p>
            <a:r>
              <a:rPr lang="en-US" baseline="0" dirty="0"/>
              <a:t>Invited Lecturer = Invited to give a teaching based lecture, typically occurring once.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Plenary Presentation = Keynote or podium presentation, </a:t>
            </a:r>
          </a:p>
          <a:p>
            <a:r>
              <a:rPr lang="en-US" dirty="0"/>
              <a:t>Abstract</a:t>
            </a:r>
            <a:r>
              <a:rPr lang="en-US" baseline="0" dirty="0"/>
              <a:t> Presented = Abstract was presented at the meeting or conference</a:t>
            </a:r>
          </a:p>
          <a:p>
            <a:r>
              <a:rPr lang="en-US" baseline="0" dirty="0"/>
              <a:t>Poster Presentation = Poster was presented at the meeting or conference</a:t>
            </a:r>
          </a:p>
          <a:p>
            <a:r>
              <a:rPr lang="en-US" baseline="0" dirty="0"/>
              <a:t>Conference Presentation = Any other presentations made</a:t>
            </a:r>
          </a:p>
          <a:p>
            <a:r>
              <a:rPr lang="en-US" baseline="0" dirty="0"/>
              <a:t>Student Presentation = Presentation occurred as a student</a:t>
            </a:r>
          </a:p>
          <a:p>
            <a:r>
              <a:rPr lang="en-US" baseline="0" dirty="0"/>
              <a:t>Media Presentation = when you are interviewed by CBC or radio </a:t>
            </a:r>
            <a:r>
              <a:rPr lang="en-US" baseline="0" dirty="0" err="1"/>
              <a:t>etc</a:t>
            </a:r>
            <a:endParaRPr lang="en-US" baseline="0" dirty="0"/>
          </a:p>
          <a:p>
            <a:endParaRPr lang="en-US" baseline="0" dirty="0"/>
          </a:p>
          <a:p>
            <a:r>
              <a:rPr lang="en-US" baseline="0" dirty="0"/>
              <a:t>Presentation Roles:</a:t>
            </a:r>
          </a:p>
          <a:p>
            <a:r>
              <a:rPr lang="en-US" baseline="0" dirty="0"/>
              <a:t>Visiting Professor = Will be included on the APTD</a:t>
            </a:r>
          </a:p>
          <a:p>
            <a:r>
              <a:rPr lang="en-US" baseline="0" dirty="0"/>
              <a:t>Invited Lecturer = Will be included on APTD</a:t>
            </a:r>
          </a:p>
          <a:p>
            <a:r>
              <a:rPr lang="en-US" baseline="0" dirty="0"/>
              <a:t>Keynote Speaker = You are the plenary or podium or distinguished speaker for this event; this activity will print on the APCV </a:t>
            </a:r>
          </a:p>
          <a:p>
            <a:r>
              <a:rPr lang="en-US" baseline="0" dirty="0"/>
              <a:t>Presenter = Use this role when you are the presenter at this event; this activity will print on the APCV </a:t>
            </a:r>
          </a:p>
          <a:p>
            <a:r>
              <a:rPr lang="en-US" baseline="0" dirty="0"/>
              <a:t>Co-Author = Use this role when you co-wrote the topic but are not presenting; this activity will print on the APCV</a:t>
            </a:r>
          </a:p>
          <a:p>
            <a:r>
              <a:rPr lang="en-US" baseline="0" dirty="0"/>
              <a:t>Supervisor = Use this role when you are involved in the topic as a supervisor; this activity will print on the APCV </a:t>
            </a:r>
          </a:p>
          <a:p>
            <a:r>
              <a:rPr lang="en-US" baseline="0" dirty="0"/>
              <a:t>Expert = When you are considered the expert for an interview or session; this activity will print on the APCV </a:t>
            </a:r>
          </a:p>
        </p:txBody>
      </p:sp>
      <p:sp>
        <p:nvSpPr>
          <p:cNvPr id="4" name="Slide Number Placeholder 3"/>
          <p:cNvSpPr>
            <a:spLocks noGrp="1"/>
          </p:cNvSpPr>
          <p:nvPr>
            <p:ph type="sldNum" sz="quarter" idx="10"/>
          </p:nvPr>
        </p:nvSpPr>
        <p:spPr/>
        <p:txBody>
          <a:bodyPr/>
          <a:lstStyle/>
          <a:p>
            <a:fld id="{FADC7D68-8AC4-0440-B1C1-67A64591BBB7}" type="slidenum">
              <a:rPr lang="en-US" smtClean="0"/>
              <a:t>17</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a:t>
            </a:r>
            <a:r>
              <a:rPr lang="en-US" baseline="0" dirty="0"/>
              <a:t> applications typically require a significant amount of effort to complete, therefore Schulich would like to see all Grants applied for regardless of their disposition.</a:t>
            </a:r>
          </a:p>
          <a:p>
            <a:endParaRPr lang="en-US" baseline="0" dirty="0"/>
          </a:p>
          <a:p>
            <a:r>
              <a:rPr lang="en-US" baseline="0" dirty="0"/>
              <a:t>Some useful websites for funding information include the following:</a:t>
            </a:r>
          </a:p>
          <a:p>
            <a:endParaRPr lang="en-US" baseline="0" dirty="0"/>
          </a:p>
          <a:p>
            <a:r>
              <a:rPr lang="en-US" sz="1200" u="none" kern="1200" dirty="0">
                <a:solidFill>
                  <a:schemeClr val="tx1"/>
                </a:solidFill>
                <a:latin typeface="+mn-lt"/>
                <a:ea typeface="+mn-ea"/>
                <a:cs typeface="+mn-cs"/>
              </a:rPr>
              <a:t>Physicians’ Services Foundation:  http://www.psifoundation.org/</a:t>
            </a:r>
          </a:p>
          <a:p>
            <a:r>
              <a:rPr lang="en-US" sz="1200" u="none" kern="1200" dirty="0">
                <a:solidFill>
                  <a:schemeClr val="tx1"/>
                </a:solidFill>
                <a:latin typeface="+mn-lt"/>
                <a:ea typeface="+mn-ea"/>
                <a:cs typeface="+mn-cs"/>
              </a:rPr>
              <a:t>View Decisions – CIHR: http://www.cihr-irsc.gc.ca/e/38021.html</a:t>
            </a:r>
          </a:p>
          <a:p>
            <a:r>
              <a:rPr lang="en-US" sz="1200" u="none" kern="1200" dirty="0">
                <a:solidFill>
                  <a:schemeClr val="tx1"/>
                </a:solidFill>
                <a:latin typeface="+mn-lt"/>
                <a:ea typeface="+mn-ea"/>
                <a:cs typeface="+mn-cs"/>
              </a:rPr>
              <a:t>Award &amp; Competition Results - Research Western- Western University: http://www.uwo.ca/research/excellence/results.html</a:t>
            </a:r>
          </a:p>
          <a:p>
            <a:r>
              <a:rPr lang="en-US" sz="1200" u="none" kern="1200" dirty="0">
                <a:solidFill>
                  <a:schemeClr val="tx1"/>
                </a:solidFill>
                <a:latin typeface="+mn-lt"/>
                <a:ea typeface="+mn-ea"/>
                <a:cs typeface="+mn-cs"/>
              </a:rPr>
              <a:t>Home - ClinicalTrials.gov:</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http://www.clinicaltrials.gov/</a:t>
            </a:r>
          </a:p>
          <a:p>
            <a:r>
              <a:rPr lang="en-US" sz="1200" u="none" kern="1200" dirty="0">
                <a:solidFill>
                  <a:schemeClr val="tx1"/>
                </a:solidFill>
                <a:latin typeface="+mn-lt"/>
                <a:ea typeface="+mn-ea"/>
                <a:cs typeface="+mn-cs"/>
              </a:rPr>
              <a:t>CFI - Funded Projects: https://www2.innovation.ca/pls/fci/fcienrep.base</a:t>
            </a:r>
          </a:p>
          <a:p>
            <a:r>
              <a:rPr lang="en-US" sz="1200" u="none" kern="1200" dirty="0">
                <a:solidFill>
                  <a:schemeClr val="tx1"/>
                </a:solidFill>
                <a:latin typeface="+mn-lt"/>
                <a:ea typeface="+mn-ea"/>
                <a:cs typeface="+mn-cs"/>
              </a:rPr>
              <a:t>NSERC - Funding Decisions: http://www.nserc-crsng.gc.ca/nserc-crsng/fundingdecisions-decisionsfinancement/index_eng.asp</a:t>
            </a:r>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18</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ADC7D68-8AC4-0440-B1C1-67A64591BBB7}" type="slidenum">
              <a:rPr lang="en-US" smtClean="0"/>
              <a:t>19</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4523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This course is designed for Faculty Members, who will receive CME credit for attendance of the full course.  Other roles are able to attend where space permits, but no formal credit is issued in these cases.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9EFE30-E6F9-40D5-A3FE-EDED31A5D0CA}" type="slidenum">
              <a:rPr lang="en-US"/>
              <a:pPr fontAlgn="base">
                <a:spcBef>
                  <a:spcPct val="0"/>
                </a:spcBef>
                <a:spcAft>
                  <a:spcPct val="0"/>
                </a:spcAft>
              </a:pPr>
              <a:t>2</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178607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Maintenance of Certification allows you to record both</a:t>
            </a:r>
            <a:r>
              <a:rPr lang="en-US" baseline="0" dirty="0"/>
              <a:t> accredited and non-accredited activities that you would claim through your licensing college.  Several of these activities appear on the </a:t>
            </a:r>
            <a:endParaRPr lang="en-US" dirty="0"/>
          </a:p>
          <a:p>
            <a:r>
              <a:rPr lang="en-US" dirty="0"/>
              <a:t>It is important to note that when</a:t>
            </a:r>
            <a:r>
              <a:rPr lang="en-US" baseline="0" dirty="0"/>
              <a:t> it comes to Rounds or Grand Rounds, if you attend then it is an accredited learning activity and belongs in Maintenance of Certification.</a:t>
            </a:r>
          </a:p>
          <a:p>
            <a:endParaRPr lang="en-US" baseline="0" dirty="0"/>
          </a:p>
          <a:p>
            <a:r>
              <a:rPr lang="en-US" baseline="0" dirty="0"/>
              <a:t>If you present or speak at Rounds or Grand Rounds, it is considered a presentation and should go in Presentations with the Type = Invited Lecture and the Activity Role = Invited Lecturer.</a:t>
            </a:r>
          </a:p>
          <a:p>
            <a:endParaRPr lang="en-US" baseline="0" dirty="0"/>
          </a:p>
          <a:p>
            <a:pPr marL="0" indent="0">
              <a:buNone/>
            </a:pPr>
            <a:r>
              <a:rPr lang="en-US" sz="1200" u="sng" dirty="0"/>
              <a:t>When you are attending Rounds:</a:t>
            </a:r>
          </a:p>
          <a:p>
            <a:pPr marL="0" indent="0">
              <a:buNone/>
            </a:pPr>
            <a:r>
              <a:rPr lang="en-US" sz="1200" b="1" dirty="0"/>
              <a:t>	</a:t>
            </a:r>
            <a:r>
              <a:rPr lang="en-US" sz="1200" dirty="0"/>
              <a:t>Menu: </a:t>
            </a:r>
            <a:r>
              <a:rPr lang="en-US" sz="1200" b="1" dirty="0"/>
              <a:t>Personal Data</a:t>
            </a:r>
          </a:p>
          <a:p>
            <a:pPr marL="0" indent="0">
              <a:buNone/>
            </a:pPr>
            <a:r>
              <a:rPr lang="en-US" sz="1200" b="1" dirty="0"/>
              <a:t>	</a:t>
            </a:r>
            <a:r>
              <a:rPr lang="en-US" sz="1200" dirty="0"/>
              <a:t>Page: </a:t>
            </a:r>
            <a:r>
              <a:rPr lang="en-US" sz="1200" b="1" dirty="0"/>
              <a:t>Maintenance of Certification</a:t>
            </a:r>
          </a:p>
          <a:p>
            <a:pPr marL="0" indent="0">
              <a:buNone/>
            </a:pPr>
            <a:r>
              <a:rPr lang="en-US" sz="1200" b="1" dirty="0"/>
              <a:t>	</a:t>
            </a:r>
            <a:r>
              <a:rPr lang="en-US" sz="1200" dirty="0"/>
              <a:t>Royal College / CCFP Section: </a:t>
            </a:r>
            <a:r>
              <a:rPr lang="en-US" sz="1200" b="1" dirty="0"/>
              <a:t>Section 1 - Group Learning</a:t>
            </a:r>
          </a:p>
          <a:p>
            <a:pPr marL="0" indent="0">
              <a:buNone/>
            </a:pPr>
            <a:r>
              <a:rPr lang="en-US" sz="1200" dirty="0"/>
              <a:t>	Activity Type: </a:t>
            </a:r>
            <a:r>
              <a:rPr lang="en-US" sz="1200" b="1" dirty="0"/>
              <a:t>Accredited Activities</a:t>
            </a:r>
          </a:p>
          <a:p>
            <a:pPr marL="0" indent="0">
              <a:buNone/>
            </a:pPr>
            <a:r>
              <a:rPr lang="en-US" sz="1200" b="1" dirty="0"/>
              <a:t>	</a:t>
            </a:r>
          </a:p>
          <a:p>
            <a:pPr marL="0" indent="0">
              <a:buNone/>
            </a:pPr>
            <a:r>
              <a:rPr lang="en-US" sz="1200" u="sng" dirty="0"/>
              <a:t>When you are presenting or speaking at Rounds:</a:t>
            </a:r>
          </a:p>
          <a:p>
            <a:pPr marL="0" indent="0">
              <a:buNone/>
            </a:pPr>
            <a:r>
              <a:rPr lang="en-US" sz="1200" b="1" dirty="0"/>
              <a:t>	</a:t>
            </a:r>
            <a:r>
              <a:rPr lang="en-US" sz="1200" dirty="0"/>
              <a:t>Menu: </a:t>
            </a:r>
            <a:r>
              <a:rPr lang="en-US" sz="1200" b="1" dirty="0"/>
              <a:t>Research and Scholarly Activities</a:t>
            </a:r>
          </a:p>
          <a:p>
            <a:pPr marL="0" indent="0">
              <a:buNone/>
            </a:pPr>
            <a:r>
              <a:rPr lang="en-US" sz="1200" b="1" dirty="0"/>
              <a:t>	</a:t>
            </a:r>
            <a:r>
              <a:rPr lang="en-US" sz="1200" dirty="0"/>
              <a:t>Page: </a:t>
            </a:r>
            <a:r>
              <a:rPr lang="en-US" sz="1200" b="1" dirty="0"/>
              <a:t>Presentations</a:t>
            </a:r>
          </a:p>
          <a:p>
            <a:pPr marL="0" indent="0">
              <a:buNone/>
            </a:pPr>
            <a:r>
              <a:rPr lang="en-US" sz="1200" b="1" dirty="0"/>
              <a:t>	</a:t>
            </a:r>
            <a:r>
              <a:rPr lang="en-US" sz="1200" dirty="0"/>
              <a:t>Type: </a:t>
            </a:r>
            <a:r>
              <a:rPr lang="en-US" sz="1200" b="1" dirty="0"/>
              <a:t>Invited Lecture</a:t>
            </a:r>
          </a:p>
          <a:p>
            <a:pPr marL="0" indent="0">
              <a:buNone/>
            </a:pPr>
            <a:r>
              <a:rPr lang="en-US" sz="1200" b="1" dirty="0"/>
              <a:t>	</a:t>
            </a:r>
            <a:r>
              <a:rPr lang="en-US" sz="1200" dirty="0"/>
              <a:t>Activity Role: </a:t>
            </a:r>
            <a:r>
              <a:rPr lang="en-US" sz="1200" b="1" dirty="0"/>
              <a:t>Invited Lecturer</a:t>
            </a:r>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20</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57C609-6179-403D-B3E5-03FF4908D559}" type="slidenum">
              <a:rPr lang="en-US"/>
              <a:pPr fontAlgn="base">
                <a:spcBef>
                  <a:spcPct val="0"/>
                </a:spcBef>
                <a:spcAft>
                  <a:spcPct val="0"/>
                </a:spcAft>
              </a:pPr>
              <a:t>21</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1190114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r>
              <a:rPr lang="en-US" dirty="0"/>
              <a:t>Data Entry Wizard</a:t>
            </a:r>
          </a:p>
          <a:p>
            <a:pPr>
              <a:spcBef>
                <a:spcPct val="0"/>
              </a:spcBef>
            </a:pPr>
            <a:endParaRPr lang="en-US" dirty="0"/>
          </a:p>
          <a:p>
            <a:pPr>
              <a:spcBef>
                <a:spcPct val="0"/>
              </a:spcBef>
            </a:pPr>
            <a:r>
              <a:rPr lang="en-US" dirty="0"/>
              <a:t>Located just below the Search bar is</a:t>
            </a:r>
            <a:r>
              <a:rPr lang="en-US" baseline="0" dirty="0"/>
              <a:t> a Wizard that should allow you to quickly answer several key questions and have you navigate directly to the Data Entry Page with those answers populated.</a:t>
            </a:r>
          </a:p>
          <a:p>
            <a:pPr>
              <a:spcBef>
                <a:spcPct val="0"/>
              </a:spcBef>
            </a:pPr>
            <a:endParaRPr lang="en-US" baseline="0" dirty="0"/>
          </a:p>
          <a:p>
            <a:pPr>
              <a:spcBef>
                <a:spcPct val="0"/>
              </a:spcBef>
            </a:pPr>
            <a:r>
              <a:rPr lang="en-US" baseline="0" dirty="0"/>
              <a:t>Questions have been organized in a way that you can choose the Faculty Member (if you manage more than one person’s data), choose the Activity date then answer some details about the activity.</a:t>
            </a:r>
          </a:p>
          <a:p>
            <a:pPr>
              <a:spcBef>
                <a:spcPct val="0"/>
              </a:spcBef>
            </a:pPr>
            <a:endParaRPr lang="en-US" baseline="0" dirty="0"/>
          </a:p>
          <a:p>
            <a:pPr>
              <a:spcBef>
                <a:spcPct val="0"/>
              </a:spcBef>
            </a:pPr>
            <a:r>
              <a:rPr lang="en-US" baseline="0" dirty="0"/>
              <a:t>The next page outlines the initial questions currently available</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2132892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endParaRPr lang="en-US" baseline="0"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318956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endParaRPr lang="en-US" baseline="0"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33890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r>
              <a:rPr lang="en-US" dirty="0"/>
              <a:t>Data Entry Wizard</a:t>
            </a:r>
          </a:p>
          <a:p>
            <a:pPr>
              <a:spcBef>
                <a:spcPct val="0"/>
              </a:spcBef>
            </a:pPr>
            <a:endParaRPr lang="en-US" dirty="0"/>
          </a:p>
          <a:p>
            <a:pPr>
              <a:spcBef>
                <a:spcPct val="0"/>
              </a:spcBef>
            </a:pPr>
            <a:r>
              <a:rPr lang="en-US" dirty="0"/>
              <a:t>Located just below the Search bar is</a:t>
            </a:r>
            <a:r>
              <a:rPr lang="en-US" baseline="0" dirty="0"/>
              <a:t> a Wizard that should allow you to quickly answer several key questions and have you navigate directly to the Data Entry Page with those answers populated.</a:t>
            </a:r>
          </a:p>
          <a:p>
            <a:pPr>
              <a:spcBef>
                <a:spcPct val="0"/>
              </a:spcBef>
            </a:pPr>
            <a:endParaRPr lang="en-US" baseline="0" dirty="0"/>
          </a:p>
          <a:p>
            <a:pPr>
              <a:spcBef>
                <a:spcPct val="0"/>
              </a:spcBef>
            </a:pPr>
            <a:r>
              <a:rPr lang="en-US" baseline="0" dirty="0"/>
              <a:t>Questions have been organized in a way that you can choose the Faculty Member (if you manage more than one person’s data), choose the Activity date then answer some details about the activity.</a:t>
            </a:r>
          </a:p>
          <a:p>
            <a:pPr>
              <a:spcBef>
                <a:spcPct val="0"/>
              </a:spcBef>
            </a:pPr>
            <a:endParaRPr lang="en-US" baseline="0" dirty="0"/>
          </a:p>
          <a:p>
            <a:pPr>
              <a:spcBef>
                <a:spcPct val="0"/>
              </a:spcBef>
            </a:pPr>
            <a:r>
              <a:rPr lang="en-US" baseline="0" dirty="0"/>
              <a:t>The next page outlines the initial questions currently available</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4268777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r>
              <a:rPr lang="en-US" dirty="0"/>
              <a:t>Data Entry Wizard</a:t>
            </a:r>
          </a:p>
          <a:p>
            <a:pPr>
              <a:spcBef>
                <a:spcPct val="0"/>
              </a:spcBef>
            </a:pPr>
            <a:endParaRPr lang="en-US" dirty="0"/>
          </a:p>
          <a:p>
            <a:pPr>
              <a:spcBef>
                <a:spcPct val="0"/>
              </a:spcBef>
            </a:pPr>
            <a:r>
              <a:rPr lang="en-US" dirty="0"/>
              <a:t>Located just below the Search bar is</a:t>
            </a:r>
            <a:r>
              <a:rPr lang="en-US" baseline="0" dirty="0"/>
              <a:t> a Wizard that should allow you to quickly answer several key questions and have you navigate directly to the Data Entry Page with those answers populated.</a:t>
            </a:r>
          </a:p>
          <a:p>
            <a:pPr>
              <a:spcBef>
                <a:spcPct val="0"/>
              </a:spcBef>
            </a:pPr>
            <a:endParaRPr lang="en-US" baseline="0" dirty="0"/>
          </a:p>
          <a:p>
            <a:pPr>
              <a:spcBef>
                <a:spcPct val="0"/>
              </a:spcBef>
            </a:pPr>
            <a:r>
              <a:rPr lang="en-US" baseline="0" dirty="0"/>
              <a:t>Questions have been organized in a way that you can choose the Faculty Member (if you manage more than one person’s data), choose the Activity date then answer some details about the activity.</a:t>
            </a:r>
          </a:p>
          <a:p>
            <a:pPr>
              <a:spcBef>
                <a:spcPct val="0"/>
              </a:spcBef>
            </a:pPr>
            <a:endParaRPr lang="en-US" baseline="0" dirty="0"/>
          </a:p>
          <a:p>
            <a:pPr>
              <a:spcBef>
                <a:spcPct val="0"/>
              </a:spcBef>
            </a:pPr>
            <a:r>
              <a:rPr lang="en-US" baseline="0" dirty="0"/>
              <a:t>The next page outlines the initial questions currently available</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4268777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27</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28</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1912720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B05BA97-AE01-4235-BBD2-B377D27DA48A}" type="slidenum">
              <a:rPr lang="en-US"/>
              <a:pPr fontAlgn="base">
                <a:spcBef>
                  <a:spcPct val="0"/>
                </a:spcBef>
                <a:spcAft>
                  <a:spcPct val="0"/>
                </a:spcAft>
              </a:pPr>
              <a:t>29</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238621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3</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264582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4</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400929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5</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54861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6</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u="sng" dirty="0"/>
              <a:t>Specific Goals are:</a:t>
            </a:r>
          </a:p>
          <a:p>
            <a:pPr marL="228600" indent="-228600" eaLnBrk="1" hangingPunct="1">
              <a:buAutoNum type="arabicPeriod"/>
            </a:pPr>
            <a:r>
              <a:rPr lang="en-CA" dirty="0"/>
              <a:t>To</a:t>
            </a:r>
            <a:r>
              <a:rPr lang="en-CA" baseline="0" dirty="0"/>
              <a:t> </a:t>
            </a:r>
            <a:r>
              <a:rPr lang="en-CA" dirty="0"/>
              <a:t>instruct faculty how to</a:t>
            </a:r>
            <a:r>
              <a:rPr lang="en-CA" baseline="0" dirty="0"/>
              <a:t> find the STAR portal and STAR application on the internet using Google and by navigating the SSMD home page.</a:t>
            </a:r>
          </a:p>
          <a:p>
            <a:pPr marL="228600" indent="-228600" eaLnBrk="1" hangingPunct="1">
              <a:buAutoNum type="arabicPeriod"/>
            </a:pPr>
            <a:r>
              <a:rPr lang="en-CA" baseline="0" dirty="0"/>
              <a:t>To demonstrate the interactive nature of the accordion menus, and show how clicking on content pages differs from clicking on menu pages.</a:t>
            </a:r>
          </a:p>
          <a:p>
            <a:pPr marL="228600" indent="-228600" eaLnBrk="1" hangingPunct="1">
              <a:buAutoNum type="arabicPeriod"/>
            </a:pPr>
            <a:r>
              <a:rPr lang="en-CA" baseline="0" dirty="0"/>
              <a:t>To show faculty members how to navigate to the report menu, and generate and print an .rtf report such as the SSMD Professional CV.</a:t>
            </a:r>
          </a:p>
          <a:p>
            <a:pPr marL="228600" indent="-228600" eaLnBrk="1" hangingPunct="1">
              <a:buAutoNum type="arabicPeriod"/>
            </a:pPr>
            <a:r>
              <a:rPr lang="en-CA" baseline="0" dirty="0"/>
              <a:t>To demonstrate to faculty members how to navigate to and access some of the most common data pages, then show how to make changes and save them.</a:t>
            </a:r>
          </a:p>
          <a:p>
            <a:pPr marL="228600" indent="-228600" eaLnBrk="1" hangingPunct="1">
              <a:buAutoNum type="arabicPeriod"/>
            </a:pPr>
            <a:r>
              <a:rPr lang="en-CA" baseline="0" dirty="0"/>
              <a:t>To give some specific helpful hints on how to ensure that the data entered into STAR is as complete and accurate as possible.</a:t>
            </a:r>
          </a:p>
          <a:p>
            <a:pPr marL="228600" indent="-228600" eaLnBrk="1" hangingPunct="1">
              <a:buAutoNum type="arabicPeriod"/>
            </a:pPr>
            <a:r>
              <a:rPr lang="en-CA" baseline="0" dirty="0"/>
              <a:t>To explain the online help, the documentation, training material and secondary contacts available to help a faculty member when they have questions.</a:t>
            </a:r>
          </a:p>
          <a:p>
            <a:pPr marL="228600" indent="-228600" eaLnBrk="1" hangingPunct="1">
              <a:buAutoNum type="arabicPeriod"/>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7838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Acuity STAR Faculty Development Workshop</a:t>
            </a:r>
            <a:endParaRPr lang="en-US" dirty="0"/>
          </a:p>
        </p:txBody>
      </p:sp>
      <p:sp>
        <p:nvSpPr>
          <p:cNvPr id="5" name="Slide Number Placeholder 4"/>
          <p:cNvSpPr>
            <a:spLocks noGrp="1"/>
          </p:cNvSpPr>
          <p:nvPr>
            <p:ph type="sldNum" sz="quarter" idx="11"/>
          </p:nvPr>
        </p:nvSpPr>
        <p:spPr/>
        <p:txBody>
          <a:bodyPr/>
          <a:lstStyle/>
          <a:p>
            <a:fld id="{FADC7D68-8AC4-0440-B1C1-67A64591BBB7}" type="slidenum">
              <a:rPr lang="en-US" smtClean="0"/>
              <a:t>7</a:t>
            </a:fld>
            <a:endParaRPr lang="en-US" dirty="0"/>
          </a:p>
        </p:txBody>
      </p:sp>
    </p:spTree>
    <p:extLst>
      <p:ext uri="{BB962C8B-B14F-4D97-AF65-F5344CB8AC3E}">
        <p14:creationId xmlns:p14="http://schemas.microsoft.com/office/powerpoint/2010/main" val="294632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Acuity STAR Faculty Development Workshop</a:t>
            </a:r>
            <a:endParaRPr lang="en-US" dirty="0"/>
          </a:p>
        </p:txBody>
      </p:sp>
      <p:sp>
        <p:nvSpPr>
          <p:cNvPr id="5" name="Slide Number Placeholder 4"/>
          <p:cNvSpPr>
            <a:spLocks noGrp="1"/>
          </p:cNvSpPr>
          <p:nvPr>
            <p:ph type="sldNum" sz="quarter" idx="11"/>
          </p:nvPr>
        </p:nvSpPr>
        <p:spPr/>
        <p:txBody>
          <a:bodyPr/>
          <a:lstStyle/>
          <a:p>
            <a:fld id="{FADC7D68-8AC4-0440-B1C1-67A64591BBB7}" type="slidenum">
              <a:rPr lang="en-US" smtClean="0"/>
              <a:t>8</a:t>
            </a:fld>
            <a:endParaRPr lang="en-US" dirty="0"/>
          </a:p>
        </p:txBody>
      </p:sp>
    </p:spTree>
    <p:extLst>
      <p:ext uri="{BB962C8B-B14F-4D97-AF65-F5344CB8AC3E}">
        <p14:creationId xmlns:p14="http://schemas.microsoft.com/office/powerpoint/2010/main" val="106152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a:t>
            </a:r>
            <a:r>
              <a:rPr lang="en-US" baseline="0" dirty="0"/>
              <a:t> use other browsers like Safari, Chrome, Internet Explorer or others, however there are known issues with some versions of these tools.  The current</a:t>
            </a:r>
            <a:r>
              <a:rPr lang="en-US" dirty="0"/>
              <a:t> version of </a:t>
            </a:r>
            <a:r>
              <a:rPr lang="en-US" baseline="0" dirty="0"/>
              <a:t>Firefox</a:t>
            </a:r>
            <a:r>
              <a:rPr lang="en-US" dirty="0"/>
              <a:t> works with all platforms (PC / Mac / </a:t>
            </a:r>
            <a:r>
              <a:rPr lang="en-US" dirty="0" err="1"/>
              <a:t>Etc</a:t>
            </a:r>
            <a:r>
              <a:rPr lang="en-US" dirty="0"/>
              <a:t>) and is the browser required for use with STAR if you need help troubleshooting a problem.</a:t>
            </a:r>
            <a:endParaRPr lang="en-US" baseline="0" dirty="0"/>
          </a:p>
          <a:p>
            <a:endParaRPr lang="en-US" baseline="0" dirty="0"/>
          </a:p>
          <a:p>
            <a:r>
              <a:rPr lang="en-US" baseline="0" dirty="0"/>
              <a:t>Regardless of which browser you choose, it is critical to disable popup blockers for Acuity STAR.  This needs to be done only once and the browser will remember your setting.</a:t>
            </a:r>
            <a:endParaRPr lang="en-US" dirty="0"/>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9</a:t>
            </a:fld>
            <a:endParaRPr lang="en-US" dirty="0"/>
          </a:p>
        </p:txBody>
      </p:sp>
    </p:spTree>
    <p:extLst>
      <p:ext uri="{BB962C8B-B14F-4D97-AF65-F5344CB8AC3E}">
        <p14:creationId xmlns:p14="http://schemas.microsoft.com/office/powerpoint/2010/main" val="315497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FA0E1BB-9A3A-436F-99F6-4D593121253C}" type="datetimeFigureOut">
              <a:rPr lang="en-US"/>
              <a:pPr>
                <a:defRPr/>
              </a:pPr>
              <a:t>4/8/2021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A54ADA-0141-40FC-BAB1-789B14C2162D}" type="slidenum">
              <a:rPr lang="en-US"/>
              <a:pPr>
                <a:defRPr/>
              </a:pPr>
              <a:t>‹#›</a:t>
            </a:fld>
            <a:endParaRPr lang="en-US" dirty="0"/>
          </a:p>
        </p:txBody>
      </p:sp>
    </p:spTree>
    <p:extLst>
      <p:ext uri="{BB962C8B-B14F-4D97-AF65-F5344CB8AC3E}">
        <p14:creationId xmlns:p14="http://schemas.microsoft.com/office/powerpoint/2010/main" val="273625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96551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114759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327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
        <p:nvSpPr>
          <p:cNvPr id="7" name="Title 6">
            <a:extLst>
              <a:ext uri="{FF2B5EF4-FFF2-40B4-BE49-F238E27FC236}">
                <a16:creationId xmlns:a16="http://schemas.microsoft.com/office/drawing/2014/main" id="{327F1C62-782A-4747-8BDC-5B63C0BFBF02}"/>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69774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272738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234958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108241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365337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119242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398918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6A34A24-CCD4-E849-8882-22BD847D2D41}" type="datetimeFigureOut">
              <a:rPr lang="en-US" smtClean="0"/>
              <a:t>4/8/2021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421566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76A34A24-CCD4-E849-8882-22BD847D2D41}" type="datetimeFigureOut">
              <a:rPr lang="en-US" smtClean="0"/>
              <a:t>4/8/2021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6A6F8058-3785-FA4E-971F-CD598328817B}" type="slidenum">
              <a:rPr lang="en-US" smtClean="0"/>
              <a:t>‹#›</a:t>
            </a:fld>
            <a:endParaRPr lang="en-US" dirty="0"/>
          </a:p>
        </p:txBody>
      </p:sp>
      <p:sp>
        <p:nvSpPr>
          <p:cNvPr id="7" name="TextBox 5"/>
          <p:cNvSpPr txBox="1">
            <a:spLocks noChangeArrowheads="1"/>
          </p:cNvSpPr>
          <p:nvPr userDrawn="1"/>
        </p:nvSpPr>
        <p:spPr bwMode="auto">
          <a:xfrm>
            <a:off x="5700713" y="104775"/>
            <a:ext cx="3189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r>
              <a:rPr lang="en-US" sz="1600" dirty="0">
                <a:solidFill>
                  <a:srgbClr val="4F2683"/>
                </a:solidFill>
                <a:latin typeface="Arial" charset="0"/>
              </a:rPr>
              <a:t>Acuity STAR Faculty Members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457200" rtl="0" fontAlgn="base">
        <a:spcBef>
          <a:spcPct val="0"/>
        </a:spcBef>
        <a:spcAft>
          <a:spcPts val="1200"/>
        </a:spcAft>
        <a:defRPr sz="5000" b="1" kern="1200">
          <a:solidFill>
            <a:srgbClr val="3C1B71"/>
          </a:solidFill>
          <a:latin typeface="Arial"/>
          <a:ea typeface="+mj-ea"/>
          <a:cs typeface="+mj-cs"/>
        </a:defRPr>
      </a:lvl1pPr>
      <a:lvl2pPr algn="l" defTabSz="457200" rtl="0" fontAlgn="base">
        <a:spcBef>
          <a:spcPct val="0"/>
        </a:spcBef>
        <a:spcAft>
          <a:spcPts val="1200"/>
        </a:spcAft>
        <a:defRPr sz="5000" b="1">
          <a:solidFill>
            <a:srgbClr val="3C1B71"/>
          </a:solidFill>
          <a:latin typeface="Arial" charset="0"/>
        </a:defRPr>
      </a:lvl2pPr>
      <a:lvl3pPr algn="l" defTabSz="457200" rtl="0" fontAlgn="base">
        <a:spcBef>
          <a:spcPct val="0"/>
        </a:spcBef>
        <a:spcAft>
          <a:spcPts val="1200"/>
        </a:spcAft>
        <a:defRPr sz="5000" b="1">
          <a:solidFill>
            <a:srgbClr val="3C1B71"/>
          </a:solidFill>
          <a:latin typeface="Arial" charset="0"/>
        </a:defRPr>
      </a:lvl3pPr>
      <a:lvl4pPr algn="l" defTabSz="457200" rtl="0" fontAlgn="base">
        <a:spcBef>
          <a:spcPct val="0"/>
        </a:spcBef>
        <a:spcAft>
          <a:spcPts val="1200"/>
        </a:spcAft>
        <a:defRPr sz="5000" b="1">
          <a:solidFill>
            <a:srgbClr val="3C1B71"/>
          </a:solidFill>
          <a:latin typeface="Arial" charset="0"/>
        </a:defRPr>
      </a:lvl4pPr>
      <a:lvl5pPr algn="l" defTabSz="457200" rtl="0" fontAlgn="base">
        <a:spcBef>
          <a:spcPct val="0"/>
        </a:spcBef>
        <a:spcAft>
          <a:spcPts val="1200"/>
        </a:spcAft>
        <a:defRPr sz="5000" b="1">
          <a:solidFill>
            <a:srgbClr val="3C1B71"/>
          </a:solidFill>
          <a:latin typeface="Arial" charset="0"/>
        </a:defRPr>
      </a:lvl5pPr>
      <a:lvl6pPr marL="457200" algn="l" defTabSz="457200" rtl="0" fontAlgn="base">
        <a:spcBef>
          <a:spcPct val="0"/>
        </a:spcBef>
        <a:spcAft>
          <a:spcPts val="1200"/>
        </a:spcAft>
        <a:defRPr sz="5000" b="1">
          <a:solidFill>
            <a:srgbClr val="3C1B71"/>
          </a:solidFill>
          <a:latin typeface="Arial" charset="0"/>
        </a:defRPr>
      </a:lvl6pPr>
      <a:lvl7pPr marL="914400" algn="l" defTabSz="457200" rtl="0" fontAlgn="base">
        <a:spcBef>
          <a:spcPct val="0"/>
        </a:spcBef>
        <a:spcAft>
          <a:spcPts val="1200"/>
        </a:spcAft>
        <a:defRPr sz="5000" b="1">
          <a:solidFill>
            <a:srgbClr val="3C1B71"/>
          </a:solidFill>
          <a:latin typeface="Arial" charset="0"/>
        </a:defRPr>
      </a:lvl7pPr>
      <a:lvl8pPr marL="1371600" algn="l" defTabSz="457200" rtl="0" fontAlgn="base">
        <a:spcBef>
          <a:spcPct val="0"/>
        </a:spcBef>
        <a:spcAft>
          <a:spcPts val="1200"/>
        </a:spcAft>
        <a:defRPr sz="5000" b="1">
          <a:solidFill>
            <a:srgbClr val="3C1B71"/>
          </a:solidFill>
          <a:latin typeface="Arial" charset="0"/>
        </a:defRPr>
      </a:lvl8pPr>
      <a:lvl9pPr marL="1828800" algn="l" defTabSz="457200" rtl="0" fontAlgn="base">
        <a:spcBef>
          <a:spcPct val="0"/>
        </a:spcBef>
        <a:spcAft>
          <a:spcPts val="1200"/>
        </a:spcAft>
        <a:defRPr sz="5000" b="1">
          <a:solidFill>
            <a:srgbClr val="3C1B71"/>
          </a:solidFill>
          <a:latin typeface="Arial" charset="0"/>
        </a:defRPr>
      </a:lvl9pPr>
    </p:titleStyle>
    <p:bodyStyle>
      <a:lvl1pPr marL="274320" indent="-274320" algn="l" defTabSz="457200" rtl="0" fontAlgn="base">
        <a:spcBef>
          <a:spcPts val="0"/>
        </a:spcBef>
        <a:spcAft>
          <a:spcPts val="0"/>
        </a:spcAft>
        <a:buSzPct val="75000"/>
        <a:buFont typeface="Arial" charset="0"/>
        <a:buChar char="•"/>
        <a:defRPr sz="2800" kern="1200">
          <a:solidFill>
            <a:srgbClr val="807F83"/>
          </a:solidFill>
          <a:latin typeface="Arial"/>
          <a:ea typeface="+mn-ea"/>
          <a:cs typeface="+mn-cs"/>
        </a:defRPr>
      </a:lvl1pPr>
      <a:lvl2pPr marL="742950" indent="-285750" algn="l" defTabSz="457200" rtl="0" fontAlgn="base">
        <a:spcBef>
          <a:spcPts val="0"/>
        </a:spcBef>
        <a:spcAft>
          <a:spcPts val="0"/>
        </a:spcAft>
        <a:buFont typeface="Arial" charset="0"/>
        <a:buChar char="–"/>
        <a:defRPr sz="2800" kern="1200">
          <a:solidFill>
            <a:srgbClr val="807F83"/>
          </a:solidFill>
          <a:latin typeface="+mn-lt"/>
          <a:ea typeface="+mn-ea"/>
          <a:cs typeface="+mn-cs"/>
        </a:defRPr>
      </a:lvl2pPr>
      <a:lvl3pPr marL="1143000" indent="-228600" algn="l" defTabSz="457200" rtl="0" fontAlgn="base">
        <a:spcBef>
          <a:spcPts val="0"/>
        </a:spcBef>
        <a:spcAft>
          <a:spcPts val="0"/>
        </a:spcAft>
        <a:buFont typeface="Arial" charset="0"/>
        <a:buChar char="•"/>
        <a:defRPr sz="2400" kern="1200">
          <a:solidFill>
            <a:srgbClr val="807F83"/>
          </a:solidFill>
          <a:latin typeface="+mn-lt"/>
          <a:ea typeface="+mn-ea"/>
          <a:cs typeface="+mn-cs"/>
        </a:defRPr>
      </a:lvl3pPr>
      <a:lvl4pPr marL="1600200" indent="-228600" algn="l" defTabSz="457200" rtl="0" fontAlgn="base">
        <a:spcBef>
          <a:spcPts val="0"/>
        </a:spcBef>
        <a:spcAft>
          <a:spcPts val="0"/>
        </a:spcAft>
        <a:buFont typeface="Arial" charset="0"/>
        <a:buChar char="–"/>
        <a:defRPr sz="2000" kern="1200">
          <a:solidFill>
            <a:srgbClr val="807F83"/>
          </a:solidFill>
          <a:latin typeface="+mn-lt"/>
          <a:ea typeface="+mn-ea"/>
          <a:cs typeface="+mn-cs"/>
        </a:defRPr>
      </a:lvl4pPr>
      <a:lvl5pPr marL="2057400" indent="-228600" algn="l" defTabSz="457200" rtl="0" fontAlgn="base">
        <a:spcBef>
          <a:spcPts val="0"/>
        </a:spcBef>
        <a:spcAft>
          <a:spcPts val="0"/>
        </a:spcAft>
        <a:buFont typeface="Arial" charset="0"/>
        <a:buChar char="»"/>
        <a:defRPr sz="2000" kern="1200">
          <a:solidFill>
            <a:srgbClr val="807F8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4.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5.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hulich.uwo.ca/sta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22.png"/><Relationship Id="rId5" Type="http://schemas.openxmlformats.org/officeDocument/2006/relationships/hyperlink" Target="https://www.schulich.uwo.ca/star/resources" TargetMode="Externa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tar.schulich.uwo.ca/" TargetMode="External"/><Relationship Id="rId5" Type="http://schemas.openxmlformats.org/officeDocument/2006/relationships/hyperlink" Target="https://www.schulich.uwo.ca/star/"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1" descr="main_page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88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title_page_medi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0" y="282682"/>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sz="5400" b="1" dirty="0">
                <a:solidFill>
                  <a:schemeClr val="bg1"/>
                </a:solidFill>
                <a:latin typeface="Arial" charset="0"/>
                <a:ea typeface="Arial Unicode MS" pitchFamily="34" charset="-128"/>
                <a:cs typeface="Arial Unicode MS" pitchFamily="34" charset="-128"/>
              </a:rPr>
              <a:t>Navigation Demo</a:t>
            </a:r>
          </a:p>
        </p:txBody>
      </p:sp>
      <p:sp>
        <p:nvSpPr>
          <p:cNvPr id="7172" name="TextBox 5"/>
          <p:cNvSpPr txBox="1">
            <a:spLocks noChangeArrowheads="1"/>
          </p:cNvSpPr>
          <p:nvPr/>
        </p:nvSpPr>
        <p:spPr bwMode="auto">
          <a:xfrm>
            <a:off x="5700713" y="104775"/>
            <a:ext cx="318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r>
              <a:rPr lang="en-US" sz="1600" dirty="0">
                <a:solidFill>
                  <a:srgbClr val="FFFFFF"/>
                </a:solidFill>
                <a:latin typeface="Arial" charset="0"/>
              </a:rPr>
              <a:t>Acuity STAR Faculty Members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224" y="1628800"/>
            <a:ext cx="6871552" cy="385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52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 y="260648"/>
            <a:ext cx="9144000" cy="1012974"/>
          </a:xfrm>
        </p:spPr>
        <p:txBody>
          <a:bodyPr/>
          <a:lstStyle/>
          <a:p>
            <a:pPr algn="ctr"/>
            <a:r>
              <a:rPr lang="en-US" dirty="0"/>
              <a:t>STAR Reports</a:t>
            </a:r>
          </a:p>
        </p:txBody>
      </p:sp>
      <p:sp>
        <p:nvSpPr>
          <p:cNvPr id="9" name="Content Placeholder 8"/>
          <p:cNvSpPr>
            <a:spLocks noGrp="1"/>
          </p:cNvSpPr>
          <p:nvPr>
            <p:ph sz="half" idx="1"/>
          </p:nvPr>
        </p:nvSpPr>
        <p:spPr>
          <a:xfrm>
            <a:off x="457200" y="3789040"/>
            <a:ext cx="8075240" cy="2692896"/>
          </a:xfrm>
        </p:spPr>
        <p:txBody>
          <a:bodyPr>
            <a:normAutofit/>
          </a:bodyPr>
          <a:lstStyle/>
          <a:p>
            <a:r>
              <a:rPr lang="en-US" dirty="0"/>
              <a:t>Biographical Sketch</a:t>
            </a:r>
          </a:p>
          <a:p>
            <a:r>
              <a:rPr lang="en-US" dirty="0"/>
              <a:t>Department of Psychiatry MBR </a:t>
            </a:r>
            <a:r>
              <a:rPr lang="en-US" sz="1800" dirty="0"/>
              <a:t>(Psychiatry only)</a:t>
            </a:r>
            <a:endParaRPr lang="en-US" dirty="0"/>
          </a:p>
          <a:p>
            <a:r>
              <a:rPr lang="en-US" b="1" dirty="0"/>
              <a:t>SSMD Professional CV</a:t>
            </a:r>
            <a:endParaRPr lang="en-US" sz="1800" dirty="0"/>
          </a:p>
          <a:p>
            <a:r>
              <a:rPr lang="en-US" dirty="0"/>
              <a:t>SSMD Promotion CV</a:t>
            </a:r>
            <a:endParaRPr lang="en-US" sz="1800" dirty="0"/>
          </a:p>
          <a:p>
            <a:r>
              <a:rPr lang="en-US" dirty="0"/>
              <a:t>SSMD Teaching Dossier</a:t>
            </a:r>
            <a:endParaRPr lang="en-US" sz="1800" dirty="0"/>
          </a:p>
        </p:txBody>
      </p:sp>
      <p:pic>
        <p:nvPicPr>
          <p:cNvPr id="4" name="Picture 3"/>
          <p:cNvPicPr>
            <a:picLocks noChangeAspect="1"/>
          </p:cNvPicPr>
          <p:nvPr/>
        </p:nvPicPr>
        <p:blipFill>
          <a:blip r:embed="rId3"/>
          <a:stretch>
            <a:fillRect/>
          </a:stretch>
        </p:blipFill>
        <p:spPr>
          <a:xfrm>
            <a:off x="226061" y="1566258"/>
            <a:ext cx="4170904" cy="1656184"/>
          </a:xfrm>
          <a:prstGeom prst="rect">
            <a:avLst/>
          </a:prstGeom>
          <a:effectLst>
            <a:innerShdw blurRad="114300">
              <a:prstClr val="black"/>
            </a:innerShdw>
          </a:effectLst>
        </p:spPr>
      </p:pic>
      <p:pic>
        <p:nvPicPr>
          <p:cNvPr id="5" name="Picture 4"/>
          <p:cNvPicPr>
            <a:picLocks noChangeAspect="1"/>
          </p:cNvPicPr>
          <p:nvPr/>
        </p:nvPicPr>
        <p:blipFill>
          <a:blip r:embed="rId4"/>
          <a:stretch>
            <a:fillRect/>
          </a:stretch>
        </p:blipFill>
        <p:spPr>
          <a:xfrm>
            <a:off x="4624559" y="1196752"/>
            <a:ext cx="4267921" cy="2957115"/>
          </a:xfrm>
          <a:prstGeom prst="rect">
            <a:avLst/>
          </a:prstGeom>
          <a:effectLst>
            <a:innerShdw blurRad="114300">
              <a:prstClr val="black"/>
            </a:innerShdw>
          </a:effectLst>
        </p:spPr>
      </p:pic>
      <p:sp>
        <p:nvSpPr>
          <p:cNvPr id="3" name="TextBox 2"/>
          <p:cNvSpPr txBox="1"/>
          <p:nvPr/>
        </p:nvSpPr>
        <p:spPr>
          <a:xfrm>
            <a:off x="7182651" y="3635732"/>
            <a:ext cx="1637821" cy="369332"/>
          </a:xfrm>
          <a:prstGeom prst="rect">
            <a:avLst/>
          </a:prstGeom>
          <a:noFill/>
        </p:spPr>
        <p:txBody>
          <a:bodyPr wrap="none" rtlCol="0">
            <a:spAutoFit/>
          </a:bodyPr>
          <a:lstStyle/>
          <a:p>
            <a:r>
              <a:rPr lang="en-US" dirty="0"/>
              <a:t>Abbreviated CV</a:t>
            </a:r>
          </a:p>
        </p:txBody>
      </p:sp>
    </p:spTree>
    <p:extLst>
      <p:ext uri="{BB962C8B-B14F-4D97-AF65-F5344CB8AC3E}">
        <p14:creationId xmlns:p14="http://schemas.microsoft.com/office/powerpoint/2010/main" val="202684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title_page_medi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0" y="476672"/>
            <a:ext cx="914399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sz="5000" b="1" dirty="0">
                <a:solidFill>
                  <a:schemeClr val="bg1"/>
                </a:solidFill>
                <a:latin typeface="Arial" charset="0"/>
                <a:ea typeface="Arial Unicode MS" pitchFamily="34" charset="-128"/>
                <a:cs typeface="Arial Unicode MS" pitchFamily="34" charset="-128"/>
              </a:rPr>
              <a:t>Common Activities</a:t>
            </a:r>
          </a:p>
        </p:txBody>
      </p:sp>
      <p:sp>
        <p:nvSpPr>
          <p:cNvPr id="7172" name="TextBox 5"/>
          <p:cNvSpPr txBox="1">
            <a:spLocks noChangeArrowheads="1"/>
          </p:cNvSpPr>
          <p:nvPr/>
        </p:nvSpPr>
        <p:spPr bwMode="auto">
          <a:xfrm>
            <a:off x="5700713" y="104775"/>
            <a:ext cx="318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r>
              <a:rPr lang="en-US" sz="1600" dirty="0">
                <a:solidFill>
                  <a:srgbClr val="FFFFFF"/>
                </a:solidFill>
                <a:latin typeface="Arial" charset="0"/>
              </a:rPr>
              <a:t>Acuity STAR Faculty Members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201" y="1628800"/>
            <a:ext cx="2602719" cy="382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14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79301"/>
            <a:ext cx="8229600" cy="4525963"/>
          </a:xfrm>
        </p:spPr>
        <p:txBody>
          <a:bodyPr>
            <a:normAutofit/>
          </a:bodyPr>
          <a:lstStyle/>
          <a:p>
            <a:pPr marL="514350" indent="-514350">
              <a:buFont typeface="+mj-lt"/>
              <a:buAutoNum type="arabicPeriod"/>
            </a:pPr>
            <a:r>
              <a:rPr lang="en-US" dirty="0"/>
              <a:t>Program Teaching </a:t>
            </a:r>
            <a:r>
              <a:rPr lang="en-US" sz="1800" dirty="0"/>
              <a:t>– UME, PME, CME</a:t>
            </a:r>
          </a:p>
          <a:p>
            <a:pPr marL="514350" indent="-514350">
              <a:buFont typeface="+mj-lt"/>
              <a:buAutoNum type="arabicPeriod"/>
            </a:pPr>
            <a:r>
              <a:rPr lang="en-US" dirty="0"/>
              <a:t>Supervision and Mentoring </a:t>
            </a:r>
            <a:r>
              <a:rPr lang="en-US" sz="1800" dirty="0"/>
              <a:t>– include names</a:t>
            </a:r>
            <a:br>
              <a:rPr lang="en-US" dirty="0"/>
            </a:br>
            <a:endParaRPr lang="en-US" dirty="0"/>
          </a:p>
          <a:p>
            <a:pPr marL="514350" indent="-514350">
              <a:buFont typeface="+mj-lt"/>
              <a:buAutoNum type="arabicPeriod"/>
            </a:pPr>
            <a:r>
              <a:rPr lang="en-US" dirty="0"/>
              <a:t>Publications</a:t>
            </a:r>
            <a:r>
              <a:rPr lang="en-US" sz="1800" dirty="0"/>
              <a:t> – use PubMed</a:t>
            </a:r>
          </a:p>
          <a:p>
            <a:pPr marL="514350" indent="-514350">
              <a:buFont typeface="+mj-lt"/>
              <a:buAutoNum type="arabicPeriod"/>
            </a:pPr>
            <a:r>
              <a:rPr lang="en-US" dirty="0"/>
              <a:t>Presentations</a:t>
            </a:r>
            <a:r>
              <a:rPr lang="en-US" sz="1800" dirty="0"/>
              <a:t> – includes teaching outside of Schulich</a:t>
            </a:r>
            <a:endParaRPr lang="en-US" sz="1800" b="1" dirty="0"/>
          </a:p>
          <a:p>
            <a:pPr marL="514350" indent="-514350">
              <a:buFont typeface="+mj-lt"/>
              <a:buAutoNum type="arabicPeriod"/>
            </a:pPr>
            <a:r>
              <a:rPr lang="en-US" dirty="0"/>
              <a:t>Grants and Clinical Funding</a:t>
            </a:r>
          </a:p>
          <a:p>
            <a:pPr marL="514350" indent="-514350">
              <a:buFont typeface="+mj-lt"/>
              <a:buAutoNum type="arabicPeriod"/>
            </a:pPr>
            <a:r>
              <a:rPr lang="en-US" dirty="0"/>
              <a:t>Peer Review Activities</a:t>
            </a:r>
          </a:p>
          <a:p>
            <a:pPr marL="514350" indent="-514350">
              <a:buFont typeface="+mj-lt"/>
              <a:buAutoNum type="arabicPeriod"/>
            </a:pPr>
            <a:endParaRPr lang="en-US" dirty="0"/>
          </a:p>
          <a:p>
            <a:pPr marL="514350" indent="-514350">
              <a:buFont typeface="+mj-lt"/>
              <a:buAutoNum type="arabicPeriod"/>
            </a:pPr>
            <a:r>
              <a:rPr lang="en-US" dirty="0"/>
              <a:t>Administrative Committees </a:t>
            </a:r>
            <a:r>
              <a:rPr lang="en-US" sz="1800" dirty="0"/>
              <a:t>- task force, working group </a:t>
            </a:r>
            <a:r>
              <a:rPr lang="en-US" sz="1800" dirty="0" err="1"/>
              <a:t>etc</a:t>
            </a:r>
            <a:endParaRPr lang="en-US" sz="1800" dirty="0"/>
          </a:p>
          <a:p>
            <a:pPr marL="514350" indent="-514350">
              <a:buFont typeface="+mj-lt"/>
              <a:buAutoNum type="arabicPeriod"/>
            </a:pPr>
            <a:r>
              <a:rPr lang="en-US" dirty="0"/>
              <a:t>Maintenance of Certification </a:t>
            </a:r>
            <a:r>
              <a:rPr lang="en-US" sz="1800" dirty="0"/>
              <a:t>- CPD Events</a:t>
            </a:r>
          </a:p>
          <a:p>
            <a:pPr marL="514350" indent="-514350">
              <a:buFont typeface="+mj-lt"/>
              <a:buAutoNum type="arabicPeriod"/>
            </a:pPr>
            <a:endParaRPr lang="en-US" sz="1800" dirty="0"/>
          </a:p>
          <a:p>
            <a:pPr marL="514350" indent="-514350">
              <a:buFont typeface="+mj-lt"/>
              <a:buAutoNum type="arabicPeriod"/>
            </a:pPr>
            <a:endParaRPr lang="en-US" dirty="0"/>
          </a:p>
          <a:p>
            <a:endParaRPr lang="en-US" dirty="0"/>
          </a:p>
        </p:txBody>
      </p:sp>
      <p:sp>
        <p:nvSpPr>
          <p:cNvPr id="5" name="Title 1"/>
          <p:cNvSpPr>
            <a:spLocks noGrp="1"/>
          </p:cNvSpPr>
          <p:nvPr>
            <p:ph type="title"/>
          </p:nvPr>
        </p:nvSpPr>
        <p:spPr>
          <a:xfrm>
            <a:off x="0" y="274638"/>
            <a:ext cx="9144000" cy="1143000"/>
          </a:xfrm>
        </p:spPr>
        <p:txBody>
          <a:bodyPr/>
          <a:lstStyle/>
          <a:p>
            <a:pPr algn="ctr"/>
            <a:r>
              <a:rPr lang="en-US" dirty="0"/>
              <a:t>Common Activities</a:t>
            </a:r>
          </a:p>
        </p:txBody>
      </p:sp>
    </p:spTree>
    <p:extLst>
      <p:ext uri="{BB962C8B-B14F-4D97-AF65-F5344CB8AC3E}">
        <p14:creationId xmlns:p14="http://schemas.microsoft.com/office/powerpoint/2010/main" val="375617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2776"/>
            <a:ext cx="8229600" cy="4525963"/>
          </a:xfrm>
        </p:spPr>
        <p:txBody>
          <a:bodyPr>
            <a:normAutofit/>
          </a:bodyPr>
          <a:lstStyle/>
          <a:p>
            <a:pPr marL="0" indent="0">
              <a:buNone/>
            </a:pPr>
            <a:r>
              <a:rPr lang="en-US" u="sng" dirty="0"/>
              <a:t>Program Teaching</a:t>
            </a:r>
          </a:p>
          <a:p>
            <a:r>
              <a:rPr lang="en-US" dirty="0"/>
              <a:t>Continuing, Undergraduate, and Postgraduate</a:t>
            </a:r>
            <a:endParaRPr lang="en-US" sz="1800" dirty="0"/>
          </a:p>
          <a:p>
            <a:endParaRPr lang="en-US" dirty="0"/>
          </a:p>
          <a:p>
            <a:r>
              <a:rPr lang="en-US" dirty="0"/>
              <a:t>Course activities are defined by Department</a:t>
            </a:r>
          </a:p>
          <a:p>
            <a:endParaRPr lang="en-US" dirty="0"/>
          </a:p>
          <a:p>
            <a:r>
              <a:rPr lang="en-US" dirty="0"/>
              <a:t>Total hours are calculated</a:t>
            </a:r>
          </a:p>
          <a:p>
            <a:endParaRPr lang="en-US" dirty="0"/>
          </a:p>
          <a:p>
            <a:r>
              <a:rPr lang="en-US" dirty="0"/>
              <a:t>Use Academic Year for repeated activities</a:t>
            </a:r>
          </a:p>
          <a:p>
            <a:endParaRPr lang="en-US" dirty="0"/>
          </a:p>
          <a:p>
            <a:r>
              <a:rPr lang="en-US" b="1" dirty="0"/>
              <a:t>‘/ Admin’</a:t>
            </a:r>
            <a:r>
              <a:rPr lang="en-US" dirty="0"/>
              <a:t> means course administration</a:t>
            </a:r>
          </a:p>
          <a:p>
            <a:pPr marL="0" indent="0">
              <a:buNone/>
            </a:pPr>
            <a:endParaRPr lang="en-US" u="sng" dirty="0"/>
          </a:p>
          <a:p>
            <a:pPr marL="0" indent="0">
              <a:buNone/>
            </a:pPr>
            <a:endParaRPr lang="en-US" dirty="0"/>
          </a:p>
          <a:p>
            <a:pPr lvl="1"/>
            <a:endParaRPr lang="en-US" dirty="0"/>
          </a:p>
          <a:p>
            <a:endParaRPr lang="en-US" dirty="0"/>
          </a:p>
          <a:p>
            <a:endParaRPr lang="en-US" dirty="0"/>
          </a:p>
        </p:txBody>
      </p:sp>
      <p:pic>
        <p:nvPicPr>
          <p:cNvPr id="3" name="Picture 2"/>
          <p:cNvPicPr>
            <a:picLocks noChangeAspect="1"/>
          </p:cNvPicPr>
          <p:nvPr/>
        </p:nvPicPr>
        <p:blipFill>
          <a:blip r:embed="rId5"/>
          <a:stretch>
            <a:fillRect/>
          </a:stretch>
        </p:blipFill>
        <p:spPr>
          <a:xfrm>
            <a:off x="5148064" y="3356992"/>
            <a:ext cx="3795423" cy="921642"/>
          </a:xfrm>
          <a:prstGeom prst="rect">
            <a:avLst/>
          </a:prstGeom>
          <a:effectLst>
            <a:innerShdw blurRad="114300">
              <a:prstClr val="black"/>
            </a:innerShdw>
          </a:effectLst>
        </p:spPr>
      </p:pic>
      <p:sp>
        <p:nvSpPr>
          <p:cNvPr id="6" name="Title 1"/>
          <p:cNvSpPr>
            <a:spLocks noGrp="1"/>
          </p:cNvSpPr>
          <p:nvPr>
            <p:ph type="title"/>
          </p:nvPr>
        </p:nvSpPr>
        <p:spPr>
          <a:xfrm>
            <a:off x="0" y="274638"/>
            <a:ext cx="9144000" cy="1143000"/>
          </a:xfrm>
        </p:spPr>
        <p:txBody>
          <a:bodyPr/>
          <a:lstStyle/>
          <a:p>
            <a:pPr algn="ctr"/>
            <a:r>
              <a:rPr lang="en-US" dirty="0"/>
              <a:t>Common Activities</a:t>
            </a:r>
          </a:p>
        </p:txBody>
      </p:sp>
    </p:spTree>
    <p:extLst>
      <p:ext uri="{BB962C8B-B14F-4D97-AF65-F5344CB8AC3E}">
        <p14:creationId xmlns:p14="http://schemas.microsoft.com/office/powerpoint/2010/main" val="251948431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2776"/>
            <a:ext cx="8229600" cy="4525963"/>
          </a:xfrm>
        </p:spPr>
        <p:txBody>
          <a:bodyPr>
            <a:normAutofit fontScale="92500" lnSpcReduction="20000"/>
          </a:bodyPr>
          <a:lstStyle/>
          <a:p>
            <a:pPr marL="0" indent="0">
              <a:buNone/>
            </a:pPr>
            <a:r>
              <a:rPr lang="en-US" u="sng" dirty="0"/>
              <a:t>Supervision Vs. Mentoring</a:t>
            </a:r>
          </a:p>
          <a:p>
            <a:endParaRPr lang="en-US" dirty="0"/>
          </a:p>
          <a:p>
            <a:r>
              <a:rPr lang="en-US" dirty="0"/>
              <a:t>Student / Faculty Name is mandatory</a:t>
            </a:r>
          </a:p>
          <a:p>
            <a:endParaRPr lang="en-US" dirty="0"/>
          </a:p>
          <a:p>
            <a:r>
              <a:rPr lang="en-US" dirty="0"/>
              <a:t>Supervision can be when you have an active role in reviewing performance</a:t>
            </a:r>
          </a:p>
          <a:p>
            <a:pPr lvl="1"/>
            <a:r>
              <a:rPr lang="en-US" dirty="0"/>
              <a:t>Formal; Medical Based Leadership</a:t>
            </a:r>
          </a:p>
          <a:p>
            <a:pPr lvl="1"/>
            <a:r>
              <a:rPr lang="en-US" dirty="0"/>
              <a:t>Resident Research Projects</a:t>
            </a:r>
          </a:p>
          <a:p>
            <a:endParaRPr lang="en-US" dirty="0"/>
          </a:p>
          <a:p>
            <a:r>
              <a:rPr lang="en-US" dirty="0"/>
              <a:t>Mentoring can be either a faculty to faculty process OR mentoring a student or group of students</a:t>
            </a:r>
          </a:p>
          <a:p>
            <a:pPr lvl="1"/>
            <a:r>
              <a:rPr lang="en-US" dirty="0"/>
              <a:t>Career Based Leadership</a:t>
            </a:r>
          </a:p>
          <a:p>
            <a:pPr lvl="1"/>
            <a:r>
              <a:rPr lang="en-US" dirty="0"/>
              <a:t>All Mentoring Content is Strictly Confidential </a:t>
            </a:r>
          </a:p>
          <a:p>
            <a:endParaRPr lang="en-US" dirty="0"/>
          </a:p>
        </p:txBody>
      </p:sp>
      <p:sp>
        <p:nvSpPr>
          <p:cNvPr id="5" name="Title 1"/>
          <p:cNvSpPr>
            <a:spLocks noGrp="1"/>
          </p:cNvSpPr>
          <p:nvPr>
            <p:ph type="title"/>
          </p:nvPr>
        </p:nvSpPr>
        <p:spPr>
          <a:xfrm>
            <a:off x="0" y="274638"/>
            <a:ext cx="9144000" cy="1143000"/>
          </a:xfrm>
        </p:spPr>
        <p:txBody>
          <a:bodyPr/>
          <a:lstStyle/>
          <a:p>
            <a:pPr algn="ctr"/>
            <a:r>
              <a:rPr lang="en-US" dirty="0"/>
              <a:t>Common Activities</a:t>
            </a:r>
          </a:p>
        </p:txBody>
      </p:sp>
    </p:spTree>
    <p:extLst>
      <p:ext uri="{BB962C8B-B14F-4D97-AF65-F5344CB8AC3E}">
        <p14:creationId xmlns:p14="http://schemas.microsoft.com/office/powerpoint/2010/main" val="421001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2776"/>
            <a:ext cx="8229600" cy="4525963"/>
          </a:xfrm>
        </p:spPr>
        <p:txBody>
          <a:bodyPr>
            <a:normAutofit/>
          </a:bodyPr>
          <a:lstStyle/>
          <a:p>
            <a:pPr marL="0" indent="0">
              <a:buNone/>
            </a:pPr>
            <a:r>
              <a:rPr lang="en-US" u="sng" dirty="0"/>
              <a:t>Publications</a:t>
            </a:r>
          </a:p>
          <a:p>
            <a:r>
              <a:rPr lang="en-US" dirty="0"/>
              <a:t>Use PubMed ID for accurate citation information</a:t>
            </a:r>
          </a:p>
          <a:p>
            <a:r>
              <a:rPr lang="en-US" dirty="0"/>
              <a:t>Role – principal author, senior responsible author, co-author…</a:t>
            </a:r>
          </a:p>
          <a:p>
            <a:r>
              <a:rPr lang="en-US" dirty="0"/>
              <a:t>Peer Reviewed publications are key</a:t>
            </a:r>
            <a:br>
              <a:rPr lang="en-US" dirty="0"/>
            </a:br>
            <a:endParaRPr lang="en-US" dirty="0"/>
          </a:p>
          <a:p>
            <a:pPr marL="0" indent="0">
              <a:buNone/>
            </a:pPr>
            <a:r>
              <a:rPr lang="en-US" u="sng" dirty="0"/>
              <a:t>Presentations</a:t>
            </a:r>
          </a:p>
          <a:p>
            <a:r>
              <a:rPr lang="en-US" dirty="0"/>
              <a:t>Presentation Type, Activity Type and Role </a:t>
            </a:r>
          </a:p>
          <a:p>
            <a:r>
              <a:rPr lang="en-US" dirty="0"/>
              <a:t>Visiting Professor and Invited Lecturer both appear on the Teaching Dossier</a:t>
            </a:r>
          </a:p>
          <a:p>
            <a:endParaRPr lang="en-US" u="sng" dirty="0"/>
          </a:p>
        </p:txBody>
      </p:sp>
      <p:sp>
        <p:nvSpPr>
          <p:cNvPr id="5" name="Title 1"/>
          <p:cNvSpPr>
            <a:spLocks noGrp="1"/>
          </p:cNvSpPr>
          <p:nvPr>
            <p:ph type="title"/>
          </p:nvPr>
        </p:nvSpPr>
        <p:spPr>
          <a:xfrm>
            <a:off x="0" y="274638"/>
            <a:ext cx="9144000" cy="1143000"/>
          </a:xfrm>
        </p:spPr>
        <p:txBody>
          <a:bodyPr/>
          <a:lstStyle/>
          <a:p>
            <a:pPr algn="ctr"/>
            <a:r>
              <a:rPr lang="en-US" dirty="0"/>
              <a:t>Common Activities</a:t>
            </a:r>
          </a:p>
        </p:txBody>
      </p:sp>
    </p:spTree>
    <p:extLst>
      <p:ext uri="{BB962C8B-B14F-4D97-AF65-F5344CB8AC3E}">
        <p14:creationId xmlns:p14="http://schemas.microsoft.com/office/powerpoint/2010/main" val="114565568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40768"/>
            <a:ext cx="8229600" cy="4525963"/>
          </a:xfrm>
        </p:spPr>
        <p:txBody>
          <a:bodyPr>
            <a:normAutofit/>
          </a:bodyPr>
          <a:lstStyle/>
          <a:p>
            <a:pPr marL="0" indent="0">
              <a:buNone/>
            </a:pPr>
            <a:r>
              <a:rPr lang="en-US" u="sng" dirty="0"/>
              <a:t>Abstracts</a:t>
            </a:r>
          </a:p>
          <a:p>
            <a:r>
              <a:rPr lang="en-US" sz="2400" dirty="0"/>
              <a:t>Both published and presented will print in a separate </a:t>
            </a:r>
            <a:r>
              <a:rPr lang="en-US" sz="2400" i="1" dirty="0"/>
              <a:t>Abstracts </a:t>
            </a:r>
            <a:r>
              <a:rPr lang="en-US" sz="2400" dirty="0"/>
              <a:t>section on CV</a:t>
            </a:r>
            <a:br>
              <a:rPr lang="en-US" sz="2400" dirty="0"/>
            </a:br>
            <a:endParaRPr lang="en-US" sz="2400" dirty="0"/>
          </a:p>
          <a:p>
            <a:r>
              <a:rPr lang="en-US" sz="2400" dirty="0"/>
              <a:t>Presentations</a:t>
            </a:r>
          </a:p>
          <a:p>
            <a:pPr lvl="1"/>
            <a:r>
              <a:rPr lang="en-US" sz="2400" dirty="0"/>
              <a:t>Abstract Presented</a:t>
            </a:r>
          </a:p>
          <a:p>
            <a:pPr lvl="1"/>
            <a:r>
              <a:rPr lang="en-US" sz="2400" dirty="0"/>
              <a:t>Poster Presented</a:t>
            </a:r>
            <a:br>
              <a:rPr lang="en-US" sz="2400" dirty="0"/>
            </a:br>
            <a:endParaRPr lang="en-US" sz="2400" dirty="0"/>
          </a:p>
          <a:p>
            <a:r>
              <a:rPr lang="en-US" sz="2400" dirty="0"/>
              <a:t>Publication</a:t>
            </a:r>
          </a:p>
          <a:p>
            <a:pPr lvl="1"/>
            <a:r>
              <a:rPr lang="en-US" sz="2400" dirty="0"/>
              <a:t>Published Abstract (conference proceedings)</a:t>
            </a:r>
          </a:p>
        </p:txBody>
      </p:sp>
      <p:sp>
        <p:nvSpPr>
          <p:cNvPr id="5" name="Title 1"/>
          <p:cNvSpPr txBox="1">
            <a:spLocks/>
          </p:cNvSpPr>
          <p:nvPr/>
        </p:nvSpPr>
        <p:spPr bwMode="auto">
          <a:xfrm>
            <a:off x="0" y="404664"/>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fontAlgn="base">
              <a:spcBef>
                <a:spcPct val="0"/>
              </a:spcBef>
              <a:spcAft>
                <a:spcPts val="1200"/>
              </a:spcAft>
              <a:defRPr sz="5000" b="1" kern="1200">
                <a:solidFill>
                  <a:srgbClr val="3C1B71"/>
                </a:solidFill>
                <a:latin typeface="Arial"/>
                <a:ea typeface="+mj-ea"/>
                <a:cs typeface="+mj-cs"/>
              </a:defRPr>
            </a:lvl1pPr>
            <a:lvl2pPr algn="l" defTabSz="457200" rtl="0" fontAlgn="base">
              <a:spcBef>
                <a:spcPct val="0"/>
              </a:spcBef>
              <a:spcAft>
                <a:spcPts val="1200"/>
              </a:spcAft>
              <a:defRPr sz="5000" b="1">
                <a:solidFill>
                  <a:srgbClr val="3C1B71"/>
                </a:solidFill>
                <a:latin typeface="Arial" charset="0"/>
              </a:defRPr>
            </a:lvl2pPr>
            <a:lvl3pPr algn="l" defTabSz="457200" rtl="0" fontAlgn="base">
              <a:spcBef>
                <a:spcPct val="0"/>
              </a:spcBef>
              <a:spcAft>
                <a:spcPts val="1200"/>
              </a:spcAft>
              <a:defRPr sz="5000" b="1">
                <a:solidFill>
                  <a:srgbClr val="3C1B71"/>
                </a:solidFill>
                <a:latin typeface="Arial" charset="0"/>
              </a:defRPr>
            </a:lvl3pPr>
            <a:lvl4pPr algn="l" defTabSz="457200" rtl="0" fontAlgn="base">
              <a:spcBef>
                <a:spcPct val="0"/>
              </a:spcBef>
              <a:spcAft>
                <a:spcPts val="1200"/>
              </a:spcAft>
              <a:defRPr sz="5000" b="1">
                <a:solidFill>
                  <a:srgbClr val="3C1B71"/>
                </a:solidFill>
                <a:latin typeface="Arial" charset="0"/>
              </a:defRPr>
            </a:lvl4pPr>
            <a:lvl5pPr algn="l" defTabSz="457200" rtl="0" fontAlgn="base">
              <a:spcBef>
                <a:spcPct val="0"/>
              </a:spcBef>
              <a:spcAft>
                <a:spcPts val="1200"/>
              </a:spcAft>
              <a:defRPr sz="5000" b="1">
                <a:solidFill>
                  <a:srgbClr val="3C1B71"/>
                </a:solidFill>
                <a:latin typeface="Arial" charset="0"/>
              </a:defRPr>
            </a:lvl5pPr>
            <a:lvl6pPr marL="457200" algn="l" defTabSz="457200" rtl="0" fontAlgn="base">
              <a:spcBef>
                <a:spcPct val="0"/>
              </a:spcBef>
              <a:spcAft>
                <a:spcPts val="1200"/>
              </a:spcAft>
              <a:defRPr sz="5000" b="1">
                <a:solidFill>
                  <a:srgbClr val="3C1B71"/>
                </a:solidFill>
                <a:latin typeface="Arial" charset="0"/>
              </a:defRPr>
            </a:lvl6pPr>
            <a:lvl7pPr marL="914400" algn="l" defTabSz="457200" rtl="0" fontAlgn="base">
              <a:spcBef>
                <a:spcPct val="0"/>
              </a:spcBef>
              <a:spcAft>
                <a:spcPts val="1200"/>
              </a:spcAft>
              <a:defRPr sz="5000" b="1">
                <a:solidFill>
                  <a:srgbClr val="3C1B71"/>
                </a:solidFill>
                <a:latin typeface="Arial" charset="0"/>
              </a:defRPr>
            </a:lvl7pPr>
            <a:lvl8pPr marL="1371600" algn="l" defTabSz="457200" rtl="0" fontAlgn="base">
              <a:spcBef>
                <a:spcPct val="0"/>
              </a:spcBef>
              <a:spcAft>
                <a:spcPts val="1200"/>
              </a:spcAft>
              <a:defRPr sz="5000" b="1">
                <a:solidFill>
                  <a:srgbClr val="3C1B71"/>
                </a:solidFill>
                <a:latin typeface="Arial" charset="0"/>
              </a:defRPr>
            </a:lvl8pPr>
            <a:lvl9pPr marL="1828800" algn="l" defTabSz="457200" rtl="0" fontAlgn="base">
              <a:spcBef>
                <a:spcPct val="0"/>
              </a:spcBef>
              <a:spcAft>
                <a:spcPts val="1200"/>
              </a:spcAft>
              <a:defRPr sz="5000" b="1">
                <a:solidFill>
                  <a:srgbClr val="3C1B71"/>
                </a:solidFill>
                <a:latin typeface="Arial" charset="0"/>
              </a:defRPr>
            </a:lvl9pPr>
          </a:lstStyle>
          <a:p>
            <a:pPr algn="ctr"/>
            <a:r>
              <a:rPr lang="en-US" dirty="0"/>
              <a:t>Common Activities</a:t>
            </a:r>
          </a:p>
        </p:txBody>
      </p:sp>
    </p:spTree>
    <p:extLst>
      <p:ext uri="{BB962C8B-B14F-4D97-AF65-F5344CB8AC3E}">
        <p14:creationId xmlns:p14="http://schemas.microsoft.com/office/powerpoint/2010/main" val="325027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t>Common Activities</a:t>
            </a:r>
          </a:p>
        </p:txBody>
      </p:sp>
      <p:sp>
        <p:nvSpPr>
          <p:cNvPr id="9" name="Content Placeholder 8"/>
          <p:cNvSpPr>
            <a:spLocks noGrp="1"/>
          </p:cNvSpPr>
          <p:nvPr>
            <p:ph idx="1"/>
          </p:nvPr>
        </p:nvSpPr>
        <p:spPr>
          <a:xfrm>
            <a:off x="457200" y="1585210"/>
            <a:ext cx="8229600" cy="4525963"/>
          </a:xfrm>
        </p:spPr>
        <p:txBody>
          <a:bodyPr>
            <a:normAutofit fontScale="77500" lnSpcReduction="20000"/>
          </a:bodyPr>
          <a:lstStyle/>
          <a:p>
            <a:pPr marL="0" indent="0">
              <a:buNone/>
            </a:pPr>
            <a:r>
              <a:rPr lang="en-US" sz="3600" u="sng" dirty="0"/>
              <a:t>Grants and Clinical Funding</a:t>
            </a:r>
          </a:p>
          <a:p>
            <a:endParaRPr lang="en-US" dirty="0"/>
          </a:p>
          <a:p>
            <a:r>
              <a:rPr lang="en-US" dirty="0"/>
              <a:t>Date, Status, PI, Co-PI, Short Title, Amount and Application Summary are all required</a:t>
            </a:r>
          </a:p>
          <a:p>
            <a:endParaRPr lang="en-US" dirty="0"/>
          </a:p>
          <a:p>
            <a:r>
              <a:rPr lang="en-US" dirty="0"/>
              <a:t>You can prorate $ across multiple years</a:t>
            </a:r>
          </a:p>
          <a:p>
            <a:endParaRPr lang="en-US" dirty="0"/>
          </a:p>
          <a:p>
            <a:r>
              <a:rPr lang="en-US" dirty="0"/>
              <a:t>Complete as much information as possible</a:t>
            </a:r>
          </a:p>
          <a:p>
            <a:endParaRPr lang="en-US" dirty="0"/>
          </a:p>
          <a:p>
            <a:r>
              <a:rPr lang="en-US" dirty="0"/>
              <a:t>Schulich would like to see all Grant Status’:</a:t>
            </a:r>
          </a:p>
          <a:p>
            <a:pPr lvl="1"/>
            <a:r>
              <a:rPr lang="en-US" dirty="0"/>
              <a:t>Applied   </a:t>
            </a:r>
            <a:r>
              <a:rPr lang="en-US" sz="2100" dirty="0"/>
              <a:t>(The grant application has been submitted for review)</a:t>
            </a:r>
          </a:p>
          <a:p>
            <a:pPr lvl="1"/>
            <a:r>
              <a:rPr lang="en-US" dirty="0"/>
              <a:t>Declined  </a:t>
            </a:r>
            <a:r>
              <a:rPr lang="en-US" sz="2100" dirty="0"/>
              <a:t>(This grant was approved / awarded but it was declined by the applicant)</a:t>
            </a:r>
          </a:p>
          <a:p>
            <a:pPr lvl="1"/>
            <a:r>
              <a:rPr lang="en-US" dirty="0"/>
              <a:t>Funded   </a:t>
            </a:r>
            <a:r>
              <a:rPr lang="en-US" sz="2100" dirty="0"/>
              <a:t>(This grant was approved / awarded)</a:t>
            </a:r>
          </a:p>
          <a:p>
            <a:pPr lvl="1"/>
            <a:r>
              <a:rPr lang="en-US" dirty="0"/>
              <a:t>Not-Funded </a:t>
            </a:r>
            <a:r>
              <a:rPr lang="en-US" sz="2100" dirty="0"/>
              <a:t>(The grant was approved but funding was not available)</a:t>
            </a:r>
          </a:p>
          <a:p>
            <a:pPr lvl="1"/>
            <a:r>
              <a:rPr lang="en-US" dirty="0"/>
              <a:t>Rejected </a:t>
            </a:r>
            <a:r>
              <a:rPr lang="en-US" sz="2100" dirty="0"/>
              <a:t>(The grant application was rejected)</a:t>
            </a:r>
            <a:endParaRPr lang="en-US" dirty="0"/>
          </a:p>
          <a:p>
            <a:endParaRPr lang="en-US" dirty="0"/>
          </a:p>
          <a:p>
            <a:endParaRPr lang="en-US" dirty="0"/>
          </a:p>
        </p:txBody>
      </p:sp>
    </p:spTree>
    <p:extLst>
      <p:ext uri="{BB962C8B-B14F-4D97-AF65-F5344CB8AC3E}">
        <p14:creationId xmlns:p14="http://schemas.microsoft.com/office/powerpoint/2010/main" val="320373052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t>Common Activities</a:t>
            </a:r>
          </a:p>
        </p:txBody>
      </p:sp>
      <p:sp>
        <p:nvSpPr>
          <p:cNvPr id="9" name="Content Placeholder 8"/>
          <p:cNvSpPr>
            <a:spLocks noGrp="1"/>
          </p:cNvSpPr>
          <p:nvPr>
            <p:ph idx="1"/>
          </p:nvPr>
        </p:nvSpPr>
        <p:spPr>
          <a:xfrm>
            <a:off x="457200" y="1340768"/>
            <a:ext cx="8229600" cy="4525963"/>
          </a:xfrm>
        </p:spPr>
        <p:txBody>
          <a:bodyPr>
            <a:normAutofit/>
          </a:bodyPr>
          <a:lstStyle/>
          <a:p>
            <a:pPr marL="0" indent="0">
              <a:buNone/>
            </a:pPr>
            <a:r>
              <a:rPr lang="en-US" u="sng" dirty="0"/>
              <a:t>Administrative Committees</a:t>
            </a:r>
          </a:p>
          <a:p>
            <a:endParaRPr lang="en-US" dirty="0"/>
          </a:p>
          <a:p>
            <a:r>
              <a:rPr lang="en-US" sz="2400" dirty="0"/>
              <a:t>Tracks the working groups or committees you are part of</a:t>
            </a:r>
          </a:p>
          <a:p>
            <a:endParaRPr lang="en-US" sz="2400" dirty="0"/>
          </a:p>
          <a:p>
            <a:r>
              <a:rPr lang="en-US" sz="2400" dirty="0"/>
              <a:t>Working Group, Task Force, Committee etc.</a:t>
            </a:r>
          </a:p>
          <a:p>
            <a:endParaRPr lang="en-US" sz="2400" dirty="0"/>
          </a:p>
          <a:p>
            <a:r>
              <a:rPr lang="en-US" sz="2400" dirty="0"/>
              <a:t>Main Activities and Contribution show your impact to the committee </a:t>
            </a:r>
          </a:p>
          <a:p>
            <a:endParaRPr lang="en-US" sz="2400" dirty="0"/>
          </a:p>
          <a:p>
            <a:r>
              <a:rPr lang="en-US" sz="2400" dirty="0"/>
              <a:t>Allocate hours per year</a:t>
            </a:r>
          </a:p>
          <a:p>
            <a:endParaRPr lang="en-US" dirty="0"/>
          </a:p>
        </p:txBody>
      </p:sp>
    </p:spTree>
    <p:extLst>
      <p:ext uri="{BB962C8B-B14F-4D97-AF65-F5344CB8AC3E}">
        <p14:creationId xmlns:p14="http://schemas.microsoft.com/office/powerpoint/2010/main" val="85614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ntro_title_page_medi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395536" y="620688"/>
            <a:ext cx="8062664" cy="2808311"/>
          </a:xfrm>
        </p:spPr>
        <p:txBody>
          <a:bodyPr/>
          <a:lstStyle/>
          <a:p>
            <a:pPr algn="ctr"/>
            <a:r>
              <a:rPr lang="en-US" sz="5400" dirty="0">
                <a:latin typeface="Arial" charset="0"/>
                <a:ea typeface="Arial Unicode MS" pitchFamily="34" charset="-128"/>
                <a:cs typeface="Arial Unicode MS" pitchFamily="34" charset="-128"/>
              </a:rPr>
              <a:t>Welcome to the </a:t>
            </a:r>
            <a:br>
              <a:rPr lang="en-US" sz="5400" dirty="0">
                <a:latin typeface="Arial" charset="0"/>
                <a:ea typeface="Arial Unicode MS" pitchFamily="34" charset="-128"/>
                <a:cs typeface="Arial Unicode MS" pitchFamily="34" charset="-128"/>
              </a:rPr>
            </a:br>
            <a:r>
              <a:rPr lang="en-US" sz="5400" dirty="0">
                <a:latin typeface="Arial" charset="0"/>
                <a:ea typeface="Arial Unicode MS" pitchFamily="34" charset="-128"/>
                <a:cs typeface="Arial Unicode MS" pitchFamily="34" charset="-128"/>
              </a:rPr>
              <a:t>Acuity STAR </a:t>
            </a:r>
            <a:br>
              <a:rPr lang="en-US" sz="5400" dirty="0">
                <a:latin typeface="Arial" charset="0"/>
                <a:ea typeface="Arial Unicode MS" pitchFamily="34" charset="-128"/>
                <a:cs typeface="Arial Unicode MS" pitchFamily="34" charset="-128"/>
              </a:rPr>
            </a:br>
            <a:r>
              <a:rPr lang="en-US" sz="5400" dirty="0">
                <a:latin typeface="Arial" charset="0"/>
                <a:ea typeface="Arial Unicode MS" pitchFamily="34" charset="-128"/>
                <a:cs typeface="Arial Unicode MS" pitchFamily="34" charset="-128"/>
              </a:rPr>
              <a:t>workshop for </a:t>
            </a:r>
            <a:br>
              <a:rPr lang="en-US" sz="5400" dirty="0">
                <a:latin typeface="Arial" charset="0"/>
                <a:ea typeface="Arial Unicode MS" pitchFamily="34" charset="-128"/>
                <a:cs typeface="Arial Unicode MS" pitchFamily="34" charset="-128"/>
              </a:rPr>
            </a:br>
            <a:r>
              <a:rPr lang="en-US" sz="5400" dirty="0">
                <a:latin typeface="Arial" charset="0"/>
                <a:ea typeface="Arial Unicode MS" pitchFamily="34" charset="-128"/>
                <a:cs typeface="Arial Unicode MS" pitchFamily="34" charset="-128"/>
              </a:rPr>
              <a:t>Faculty Development</a:t>
            </a:r>
            <a:endParaRPr lang="en-US" dirty="0"/>
          </a:p>
        </p:txBody>
      </p:sp>
      <p:sp>
        <p:nvSpPr>
          <p:cNvPr id="5" name="Subtitle 4"/>
          <p:cNvSpPr>
            <a:spLocks noGrp="1"/>
          </p:cNvSpPr>
          <p:nvPr>
            <p:ph type="subTitle" idx="1"/>
          </p:nvPr>
        </p:nvSpPr>
        <p:spPr>
          <a:xfrm>
            <a:off x="-12097" y="4149080"/>
            <a:ext cx="9144000" cy="1752600"/>
          </a:xfrm>
        </p:spPr>
        <p:txBody>
          <a:bodyPr/>
          <a:lstStyle/>
          <a:p>
            <a:r>
              <a:rPr lang="en-US" sz="2400" b="1" dirty="0"/>
              <a:t>Author: </a:t>
            </a:r>
            <a:r>
              <a:rPr lang="en-US" sz="2400" dirty="0"/>
              <a:t>Derrick Gould</a:t>
            </a:r>
          </a:p>
          <a:p>
            <a:r>
              <a:rPr lang="en-US" sz="2400" b="1" dirty="0"/>
              <a:t>Last Update: </a:t>
            </a:r>
            <a:r>
              <a:rPr lang="en-US" sz="2400" dirty="0"/>
              <a:t>March 2021</a:t>
            </a:r>
          </a:p>
          <a:p>
            <a:r>
              <a:rPr lang="en-US" sz="2400" b="1" dirty="0"/>
              <a:t>Course Duration: </a:t>
            </a:r>
            <a:r>
              <a:rPr lang="en-US" sz="2400" dirty="0"/>
              <a:t>1 Hour</a:t>
            </a:r>
          </a:p>
          <a:p>
            <a:r>
              <a:rPr lang="en-US" sz="2400" b="1" dirty="0"/>
              <a:t>Target Audience: </a:t>
            </a:r>
            <a:r>
              <a:rPr lang="en-US" sz="2400" dirty="0">
                <a:solidFill>
                  <a:srgbClr val="FF0000"/>
                </a:solidFill>
              </a:rPr>
              <a:t>Clinical</a:t>
            </a:r>
            <a:r>
              <a:rPr lang="en-US" sz="2400" b="1" dirty="0">
                <a:solidFill>
                  <a:srgbClr val="FF0000"/>
                </a:solidFill>
              </a:rPr>
              <a:t> </a:t>
            </a:r>
            <a:r>
              <a:rPr lang="en-US" sz="2400" dirty="0">
                <a:solidFill>
                  <a:srgbClr val="FF0000"/>
                </a:solidFill>
              </a:rPr>
              <a:t>Faculty Members</a:t>
            </a:r>
          </a:p>
          <a:p>
            <a:endParaRPr lang="en-US" dirty="0"/>
          </a:p>
        </p:txBody>
      </p:sp>
    </p:spTree>
    <p:extLst>
      <p:ext uri="{BB962C8B-B14F-4D97-AF65-F5344CB8AC3E}">
        <p14:creationId xmlns:p14="http://schemas.microsoft.com/office/powerpoint/2010/main" val="32480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t>Common Activities</a:t>
            </a:r>
          </a:p>
        </p:txBody>
      </p:sp>
      <p:sp>
        <p:nvSpPr>
          <p:cNvPr id="9" name="Content Placeholder 8"/>
          <p:cNvSpPr>
            <a:spLocks noGrp="1"/>
          </p:cNvSpPr>
          <p:nvPr>
            <p:ph idx="1"/>
          </p:nvPr>
        </p:nvSpPr>
        <p:spPr>
          <a:xfrm>
            <a:off x="457200" y="1495270"/>
            <a:ext cx="8229600" cy="4525963"/>
          </a:xfrm>
        </p:spPr>
        <p:txBody>
          <a:bodyPr>
            <a:normAutofit/>
          </a:bodyPr>
          <a:lstStyle/>
          <a:p>
            <a:pPr marL="0" indent="0">
              <a:buNone/>
            </a:pPr>
            <a:r>
              <a:rPr lang="en-US" u="sng" dirty="0"/>
              <a:t>Maintenance of Certification</a:t>
            </a:r>
          </a:p>
          <a:p>
            <a:r>
              <a:rPr lang="en-US" sz="2400" dirty="0"/>
              <a:t>Captures activities that can be claimed by either the Royal College or CFPC</a:t>
            </a:r>
            <a:br>
              <a:rPr lang="en-US" sz="2400" dirty="0"/>
            </a:br>
            <a:endParaRPr lang="en-US" sz="2400" dirty="0"/>
          </a:p>
          <a:p>
            <a:r>
              <a:rPr lang="en-US" sz="2400" dirty="0"/>
              <a:t>Scan and upload PDF copies of your credits</a:t>
            </a:r>
          </a:p>
          <a:p>
            <a:endParaRPr lang="en-US" sz="2400" dirty="0"/>
          </a:p>
          <a:p>
            <a:endParaRPr lang="en-US" sz="2400" dirty="0"/>
          </a:p>
          <a:p>
            <a:endParaRPr lang="en-US" sz="2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3758251"/>
            <a:ext cx="4868236" cy="2082462"/>
          </a:xfrm>
          <a:prstGeom prst="rect">
            <a:avLst/>
          </a:prstGeom>
          <a:ln w="15875">
            <a:solidFill>
              <a:schemeClr val="accent1"/>
            </a:solidFill>
          </a:ln>
        </p:spPr>
      </p:pic>
    </p:spTree>
    <p:extLst>
      <p:ext uri="{BB962C8B-B14F-4D97-AF65-F5344CB8AC3E}">
        <p14:creationId xmlns:p14="http://schemas.microsoft.com/office/powerpoint/2010/main" val="6725421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title_page_medi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4763" y="443329"/>
            <a:ext cx="91392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sz="5000" b="1" dirty="0">
                <a:solidFill>
                  <a:schemeClr val="bg1"/>
                </a:solidFill>
                <a:latin typeface="Arial" charset="0"/>
                <a:ea typeface="Arial Unicode MS" pitchFamily="34" charset="-128"/>
                <a:cs typeface="Arial Unicode MS" pitchFamily="34" charset="-128"/>
              </a:rPr>
              <a:t>STAR Tips &amp; Tricks</a:t>
            </a:r>
          </a:p>
        </p:txBody>
      </p:sp>
      <p:sp>
        <p:nvSpPr>
          <p:cNvPr id="7172" name="TextBox 5"/>
          <p:cNvSpPr txBox="1">
            <a:spLocks noChangeArrowheads="1"/>
          </p:cNvSpPr>
          <p:nvPr/>
        </p:nvSpPr>
        <p:spPr bwMode="auto">
          <a:xfrm>
            <a:off x="5700713" y="104775"/>
            <a:ext cx="318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r>
              <a:rPr lang="en-US" sz="1600" dirty="0">
                <a:solidFill>
                  <a:srgbClr val="FFFFFF"/>
                </a:solidFill>
                <a:latin typeface="Arial" charset="0"/>
              </a:rPr>
              <a:t>Acuity STAR Faculty Members</a:t>
            </a:r>
          </a:p>
        </p:txBody>
      </p:sp>
    </p:spTree>
    <p:extLst>
      <p:ext uri="{BB962C8B-B14F-4D97-AF65-F5344CB8AC3E}">
        <p14:creationId xmlns:p14="http://schemas.microsoft.com/office/powerpoint/2010/main" val="162898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74638"/>
            <a:ext cx="9144000" cy="1143000"/>
          </a:xfrm>
        </p:spPr>
        <p:txBody>
          <a:bodyPr/>
          <a:lstStyle/>
          <a:p>
            <a:pPr algn="ctr"/>
            <a:r>
              <a:rPr lang="en-US" dirty="0">
                <a:solidFill>
                  <a:schemeClr val="accent4">
                    <a:lumMod val="75000"/>
                  </a:schemeClr>
                </a:solidFill>
              </a:rPr>
              <a:t>Acuity STAR Portal</a:t>
            </a:r>
          </a:p>
        </p:txBody>
      </p:sp>
      <p:sp>
        <p:nvSpPr>
          <p:cNvPr id="9" name="TextBox 8"/>
          <p:cNvSpPr txBox="1"/>
          <p:nvPr/>
        </p:nvSpPr>
        <p:spPr>
          <a:xfrm>
            <a:off x="2329137" y="5661248"/>
            <a:ext cx="4186808" cy="400110"/>
          </a:xfrm>
          <a:prstGeom prst="rect">
            <a:avLst/>
          </a:prstGeom>
          <a:noFill/>
        </p:spPr>
        <p:txBody>
          <a:bodyPr wrap="square" rtlCol="0">
            <a:spAutoFit/>
          </a:bodyPr>
          <a:lstStyle/>
          <a:p>
            <a:r>
              <a:rPr lang="en-US" sz="2000" b="1" dirty="0">
                <a:hlinkClick r:id="rId3"/>
              </a:rPr>
              <a:t>https://www.schulich.uwo.ca/star/</a:t>
            </a:r>
            <a:r>
              <a:rPr lang="en-US" sz="2000" b="1" dirty="0"/>
              <a:t> </a:t>
            </a:r>
          </a:p>
        </p:txBody>
      </p:sp>
      <p:pic>
        <p:nvPicPr>
          <p:cNvPr id="4098" name="Picture 2" descr="C:\Downloads\New_portal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290" y="1268760"/>
            <a:ext cx="5810502" cy="434711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1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69057"/>
            <a:ext cx="9144000" cy="1143000"/>
          </a:xfrm>
        </p:spPr>
        <p:txBody>
          <a:bodyPr/>
          <a:lstStyle/>
          <a:p>
            <a:pPr algn="ctr"/>
            <a:r>
              <a:rPr lang="en-US" dirty="0">
                <a:solidFill>
                  <a:schemeClr val="accent4">
                    <a:lumMod val="75000"/>
                  </a:schemeClr>
                </a:solidFill>
              </a:rPr>
              <a:t>Monthly Update Sheet</a:t>
            </a:r>
          </a:p>
        </p:txBody>
      </p:sp>
      <p:sp>
        <p:nvSpPr>
          <p:cNvPr id="2" name="Content Placeholder 1"/>
          <p:cNvSpPr>
            <a:spLocks noGrp="1"/>
          </p:cNvSpPr>
          <p:nvPr>
            <p:ph idx="1"/>
          </p:nvPr>
        </p:nvSpPr>
        <p:spPr>
          <a:xfrm>
            <a:off x="179512" y="1340768"/>
            <a:ext cx="8229600" cy="4525963"/>
          </a:xfrm>
        </p:spPr>
        <p:txBody>
          <a:bodyPr/>
          <a:lstStyle/>
          <a:p>
            <a:r>
              <a:rPr lang="en-US" dirty="0"/>
              <a:t>2 Pages - Print double sided Legal paper</a:t>
            </a:r>
          </a:p>
          <a:p>
            <a:r>
              <a:rPr lang="en-US" dirty="0"/>
              <a:t>Intended as a template</a:t>
            </a:r>
          </a:p>
          <a:p>
            <a:r>
              <a:rPr lang="en-US" dirty="0"/>
              <a:t>Frequent activities</a:t>
            </a:r>
          </a:p>
          <a:p>
            <a:r>
              <a:rPr lang="en-US" dirty="0"/>
              <a:t>All required fields</a:t>
            </a:r>
          </a:p>
        </p:txBody>
      </p:sp>
      <p:pic>
        <p:nvPicPr>
          <p:cNvPr id="5" name="Picture 4"/>
          <p:cNvPicPr>
            <a:picLocks noChangeAspect="1"/>
          </p:cNvPicPr>
          <p:nvPr/>
        </p:nvPicPr>
        <p:blipFill>
          <a:blip r:embed="rId3"/>
          <a:stretch>
            <a:fillRect/>
          </a:stretch>
        </p:blipFill>
        <p:spPr>
          <a:xfrm>
            <a:off x="1979712" y="3140968"/>
            <a:ext cx="4876558" cy="2983922"/>
          </a:xfrm>
          <a:prstGeom prst="rect">
            <a:avLst/>
          </a:prstGeom>
          <a:effectLst>
            <a:innerShdw blurRad="114300">
              <a:prstClr val="black"/>
            </a:innerShdw>
          </a:effectLst>
        </p:spPr>
      </p:pic>
    </p:spTree>
    <p:extLst>
      <p:ext uri="{BB962C8B-B14F-4D97-AF65-F5344CB8AC3E}">
        <p14:creationId xmlns:p14="http://schemas.microsoft.com/office/powerpoint/2010/main" val="198537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ctr"/>
            <a:r>
              <a:rPr lang="en-US" dirty="0">
                <a:solidFill>
                  <a:schemeClr val="accent4">
                    <a:lumMod val="75000"/>
                  </a:schemeClr>
                </a:solidFill>
              </a:rPr>
              <a:t>Last Modified</a:t>
            </a:r>
          </a:p>
        </p:txBody>
      </p:sp>
      <p:sp>
        <p:nvSpPr>
          <p:cNvPr id="2" name="Content Placeholder 1"/>
          <p:cNvSpPr>
            <a:spLocks noGrp="1"/>
          </p:cNvSpPr>
          <p:nvPr>
            <p:ph idx="1"/>
          </p:nvPr>
        </p:nvSpPr>
        <p:spPr/>
        <p:txBody>
          <a:bodyPr/>
          <a:lstStyle/>
          <a:p>
            <a:r>
              <a:rPr lang="en-US" dirty="0"/>
              <a:t>Each data grid has two fields, Last Modified User and Last Modified Date</a:t>
            </a:r>
          </a:p>
          <a:p>
            <a:r>
              <a:rPr lang="en-US" dirty="0"/>
              <a:t>Quickly locate who made changes and when</a:t>
            </a:r>
          </a:p>
          <a:p>
            <a:r>
              <a:rPr lang="en-US" dirty="0"/>
              <a:t>Useful to sort (down arrow) on Modified 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645024"/>
            <a:ext cx="5716922" cy="2122713"/>
          </a:xfrm>
          <a:prstGeom prst="rect">
            <a:avLst/>
          </a:prstGeom>
          <a:effectLst>
            <a:innerShdw blurRad="114300">
              <a:prstClr val="black"/>
            </a:innerShdw>
          </a:effectLst>
        </p:spPr>
      </p:pic>
    </p:spTree>
    <p:extLst>
      <p:ext uri="{BB962C8B-B14F-4D97-AF65-F5344CB8AC3E}">
        <p14:creationId xmlns:p14="http://schemas.microsoft.com/office/powerpoint/2010/main" val="421737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ctr"/>
            <a:r>
              <a:rPr lang="en-US" dirty="0">
                <a:solidFill>
                  <a:schemeClr val="accent4">
                    <a:lumMod val="75000"/>
                  </a:schemeClr>
                </a:solidFill>
              </a:rPr>
              <a:t>Data Entry Wizard</a:t>
            </a:r>
          </a:p>
        </p:txBody>
      </p:sp>
      <p:pic>
        <p:nvPicPr>
          <p:cNvPr id="5" name="Content Placeholder 4"/>
          <p:cNvPicPr>
            <a:picLocks noGrp="1" noChangeAspect="1"/>
          </p:cNvPicPr>
          <p:nvPr>
            <p:ph idx="1"/>
          </p:nvPr>
        </p:nvPicPr>
        <p:blipFill>
          <a:blip r:embed="rId3"/>
          <a:stretch>
            <a:fillRect/>
          </a:stretch>
        </p:blipFill>
        <p:spPr>
          <a:xfrm>
            <a:off x="683568" y="2830445"/>
            <a:ext cx="2249689" cy="3132856"/>
          </a:xfrm>
          <a:prstGeom prst="rect">
            <a:avLst/>
          </a:prstGeom>
          <a:effectLst>
            <a:innerShdw blurRad="114300">
              <a:prstClr val="black"/>
            </a:innerShdw>
          </a:effectLst>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419872" y="2843224"/>
            <a:ext cx="4734586" cy="3286584"/>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1431228"/>
            <a:ext cx="8040150" cy="923330"/>
          </a:xfrm>
          <a:prstGeom prst="rect">
            <a:avLst/>
          </a:prstGeom>
          <a:noFill/>
        </p:spPr>
        <p:txBody>
          <a:bodyPr wrap="none" rtlCol="0">
            <a:spAutoFit/>
          </a:bodyPr>
          <a:lstStyle/>
          <a:p>
            <a:r>
              <a:rPr lang="en-US" dirty="0"/>
              <a:t>This feature will allow novice users to enter information into STAR without a base</a:t>
            </a:r>
          </a:p>
          <a:p>
            <a:r>
              <a:rPr lang="en-US" dirty="0"/>
              <a:t>understanding of the activities themselves.  The wizard will walk the user through a </a:t>
            </a:r>
          </a:p>
          <a:p>
            <a:r>
              <a:rPr lang="en-US" dirty="0"/>
              <a:t>series of questions and then determine which page in STAR is most appropriate.</a:t>
            </a:r>
          </a:p>
        </p:txBody>
      </p:sp>
    </p:spTree>
    <p:extLst>
      <p:ext uri="{BB962C8B-B14F-4D97-AF65-F5344CB8AC3E}">
        <p14:creationId xmlns:p14="http://schemas.microsoft.com/office/powerpoint/2010/main" val="3416790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675" y="285701"/>
            <a:ext cx="9144000" cy="1143000"/>
          </a:xfrm>
        </p:spPr>
        <p:txBody>
          <a:bodyPr/>
          <a:lstStyle/>
          <a:p>
            <a:pPr algn="ctr"/>
            <a:r>
              <a:rPr lang="en-US" dirty="0">
                <a:solidFill>
                  <a:schemeClr val="accent4">
                    <a:lumMod val="75000"/>
                  </a:schemeClr>
                </a:solidFill>
              </a:rPr>
              <a:t>Searching STAR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08920"/>
            <a:ext cx="5717506" cy="3402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06602" y="1547664"/>
            <a:ext cx="8486490" cy="923330"/>
          </a:xfrm>
          <a:prstGeom prst="rect">
            <a:avLst/>
          </a:prstGeom>
          <a:noFill/>
        </p:spPr>
        <p:txBody>
          <a:bodyPr wrap="none" rtlCol="0">
            <a:spAutoFit/>
          </a:bodyPr>
          <a:lstStyle/>
          <a:p>
            <a:r>
              <a:rPr lang="en-US" dirty="0"/>
              <a:t>This feature will search through a members data to find the instance or instances of</a:t>
            </a:r>
          </a:p>
          <a:p>
            <a:r>
              <a:rPr lang="en-US" dirty="0"/>
              <a:t>specified key words, and present that information grouped by which pages the keywords</a:t>
            </a:r>
          </a:p>
          <a:p>
            <a:r>
              <a:rPr lang="en-US" dirty="0"/>
              <a:t>were found in.</a:t>
            </a:r>
          </a:p>
        </p:txBody>
      </p:sp>
    </p:spTree>
    <p:extLst>
      <p:ext uri="{BB962C8B-B14F-4D97-AF65-F5344CB8AC3E}">
        <p14:creationId xmlns:p14="http://schemas.microsoft.com/office/powerpoint/2010/main" val="3581519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en-US" dirty="0"/>
              <a:t>Tips for Complete Data</a:t>
            </a:r>
          </a:p>
        </p:txBody>
      </p:sp>
      <p:sp>
        <p:nvSpPr>
          <p:cNvPr id="9" name="Content Placeholder 8"/>
          <p:cNvSpPr>
            <a:spLocks noGrp="1"/>
          </p:cNvSpPr>
          <p:nvPr>
            <p:ph idx="1"/>
          </p:nvPr>
        </p:nvSpPr>
        <p:spPr>
          <a:xfrm>
            <a:off x="457200" y="1412776"/>
            <a:ext cx="8229600" cy="4525963"/>
          </a:xfrm>
        </p:spPr>
        <p:txBody>
          <a:bodyPr>
            <a:normAutofit/>
          </a:bodyPr>
          <a:lstStyle/>
          <a:p>
            <a:pPr marL="0" indent="0">
              <a:buNone/>
            </a:pPr>
            <a:r>
              <a:rPr lang="en-US" sz="3000" u="sng" dirty="0"/>
              <a:t>Things to do</a:t>
            </a:r>
          </a:p>
          <a:p>
            <a:r>
              <a:rPr lang="en-US" sz="2400" dirty="0"/>
              <a:t>Clone records from data grid OR Save/Clone</a:t>
            </a:r>
          </a:p>
          <a:p>
            <a:r>
              <a:rPr lang="en-US" sz="2400" dirty="0"/>
              <a:t>Geographic Scope</a:t>
            </a:r>
          </a:p>
          <a:p>
            <a:pPr lvl="1"/>
            <a:r>
              <a:rPr lang="en-US" sz="2400" dirty="0"/>
              <a:t>Sponsoring organization, not the physical location</a:t>
            </a:r>
          </a:p>
          <a:p>
            <a:r>
              <a:rPr lang="en-US" sz="2400" dirty="0"/>
              <a:t>Span dates across Academic Year</a:t>
            </a:r>
          </a:p>
          <a:p>
            <a:r>
              <a:rPr lang="en-US" sz="2400" dirty="0"/>
              <a:t>Use STAR monthly update form</a:t>
            </a:r>
          </a:p>
          <a:p>
            <a:r>
              <a:rPr lang="en-US" sz="2400" dirty="0"/>
              <a:t>Contact STAR coordinator</a:t>
            </a:r>
          </a:p>
          <a:p>
            <a:pPr marL="0" indent="0">
              <a:buNone/>
            </a:pPr>
            <a:endParaRPr lang="en-US" u="sng" dirty="0"/>
          </a:p>
          <a:p>
            <a:pPr marL="0" indent="0">
              <a:buNone/>
            </a:pPr>
            <a:r>
              <a:rPr lang="en-US" sz="3000" u="sng" dirty="0"/>
              <a:t>Things to avoid</a:t>
            </a:r>
          </a:p>
          <a:p>
            <a:r>
              <a:rPr lang="en-US" sz="2400" dirty="0"/>
              <a:t>Use the ‘Other – specify’ values (Wherever Possible)</a:t>
            </a:r>
          </a:p>
          <a:p>
            <a:r>
              <a:rPr lang="en-US" sz="2400" dirty="0"/>
              <a:t>Use acronyms (ATLC, UWO, etc.)</a:t>
            </a:r>
          </a:p>
          <a:p>
            <a:pPr marL="0" indent="0">
              <a:buNone/>
            </a:pPr>
            <a:endParaRPr lang="en-US" dirty="0">
              <a:hlinkClick r:id="rId5"/>
            </a:endParaRPr>
          </a:p>
          <a:p>
            <a:endParaRPr lang="en-US" dirty="0"/>
          </a:p>
          <a:p>
            <a:endParaRPr lang="en-US" dirty="0"/>
          </a:p>
        </p:txBody>
      </p:sp>
      <p:pic>
        <p:nvPicPr>
          <p:cNvPr id="1026" name="Picture 2" descr="Print on Legal 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3356992"/>
            <a:ext cx="2156389" cy="1311028"/>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9028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260648"/>
            <a:ext cx="8229600" cy="883858"/>
          </a:xfrm>
        </p:spPr>
        <p:txBody>
          <a:bodyPr>
            <a:normAutofit/>
          </a:bodyPr>
          <a:lstStyle/>
          <a:p>
            <a:pPr algn="ctr" eaLnBrk="1" fontAlgn="auto" hangingPunct="1">
              <a:spcAft>
                <a:spcPts val="0"/>
              </a:spcAft>
              <a:defRPr/>
            </a:pPr>
            <a:r>
              <a:rPr lang="en-US" dirty="0"/>
              <a:t>Course Review</a:t>
            </a:r>
          </a:p>
        </p:txBody>
      </p:sp>
      <p:sp>
        <p:nvSpPr>
          <p:cNvPr id="2" name="Content Placeholder 1"/>
          <p:cNvSpPr>
            <a:spLocks noGrp="1"/>
          </p:cNvSpPr>
          <p:nvPr>
            <p:ph idx="1"/>
          </p:nvPr>
        </p:nvSpPr>
        <p:spPr>
          <a:xfrm>
            <a:off x="107504" y="1268761"/>
            <a:ext cx="8928992" cy="3600400"/>
          </a:xfrm>
        </p:spPr>
        <p:txBody>
          <a:bodyPr>
            <a:noAutofit/>
          </a:bodyPr>
          <a:lstStyle/>
          <a:p>
            <a:pPr marL="0" indent="0">
              <a:spcBef>
                <a:spcPts val="0"/>
              </a:spcBef>
              <a:spcAft>
                <a:spcPts val="0"/>
              </a:spcAft>
              <a:buNone/>
            </a:pPr>
            <a:r>
              <a:rPr lang="en-US" u="sng" dirty="0"/>
              <a:t>Have we covered these knowledge areas?:</a:t>
            </a:r>
          </a:p>
          <a:p>
            <a:pPr marL="457200" indent="-457200">
              <a:buAutoNum type="arabicPeriod"/>
            </a:pPr>
            <a:endParaRPr lang="en-US" dirty="0"/>
          </a:p>
          <a:p>
            <a:pPr marL="457200" indent="-457200">
              <a:buAutoNum type="arabicPeriod"/>
            </a:pPr>
            <a:r>
              <a:rPr lang="en-US" dirty="0"/>
              <a:t>Know the overall goal of STAR</a:t>
            </a:r>
          </a:p>
          <a:p>
            <a:pPr marL="457200" indent="-457200">
              <a:buAutoNum type="arabicPeriod"/>
            </a:pPr>
            <a:r>
              <a:rPr lang="en-US" dirty="0"/>
              <a:t>How STAR connects and supports Schulich</a:t>
            </a:r>
          </a:p>
          <a:p>
            <a:pPr marL="457200" indent="-457200">
              <a:buAutoNum type="arabicPeriod"/>
            </a:pPr>
            <a:r>
              <a:rPr lang="en-US" dirty="0"/>
              <a:t>How to access STAR from anywhere</a:t>
            </a:r>
          </a:p>
          <a:p>
            <a:pPr marL="457200" indent="-457200">
              <a:buAutoNum type="arabicPeriod"/>
            </a:pPr>
            <a:r>
              <a:rPr lang="en-US" dirty="0"/>
              <a:t>How to navigate through the STAR menus</a:t>
            </a:r>
          </a:p>
          <a:p>
            <a:pPr marL="457200" indent="-457200">
              <a:buFont typeface="Arial" charset="0"/>
              <a:buAutoNum type="arabicPeriod"/>
            </a:pPr>
            <a:r>
              <a:rPr lang="en-US" dirty="0"/>
              <a:t>How to generate STAR Reports</a:t>
            </a:r>
          </a:p>
          <a:p>
            <a:pPr marL="457200" indent="-457200">
              <a:buFont typeface="Arial" charset="0"/>
              <a:buAutoNum type="arabicPeriod"/>
            </a:pPr>
            <a:r>
              <a:rPr lang="en-US" dirty="0"/>
              <a:t>How to enter some common activities</a:t>
            </a:r>
          </a:p>
          <a:p>
            <a:pPr marL="457200" indent="-457200">
              <a:buFont typeface="Arial" charset="0"/>
              <a:buAutoNum type="arabicPeriod"/>
            </a:pPr>
            <a:r>
              <a:rPr lang="en-US" dirty="0"/>
              <a:t>Some tips and tricks for ensuring data completeness</a:t>
            </a:r>
          </a:p>
        </p:txBody>
      </p:sp>
    </p:spTree>
    <p:extLst>
      <p:ext uri="{BB962C8B-B14F-4D97-AF65-F5344CB8AC3E}">
        <p14:creationId xmlns:p14="http://schemas.microsoft.com/office/powerpoint/2010/main" val="2964450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18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25760"/>
            <a:ext cx="9144000" cy="1143000"/>
          </a:xfrm>
        </p:spPr>
        <p:txBody>
          <a:bodyPr>
            <a:normAutofit/>
          </a:bodyPr>
          <a:lstStyle/>
          <a:p>
            <a:pPr algn="ctr" eaLnBrk="1" fontAlgn="auto" hangingPunct="1">
              <a:spcAft>
                <a:spcPts val="0"/>
              </a:spcAft>
              <a:defRPr/>
            </a:pPr>
            <a:r>
              <a:rPr lang="en-US" sz="4000" dirty="0"/>
              <a:t>Agenda</a:t>
            </a:r>
          </a:p>
        </p:txBody>
      </p:sp>
      <p:sp>
        <p:nvSpPr>
          <p:cNvPr id="2" name="Content Placeholder 1"/>
          <p:cNvSpPr>
            <a:spLocks noGrp="1"/>
          </p:cNvSpPr>
          <p:nvPr>
            <p:ph idx="1"/>
          </p:nvPr>
        </p:nvSpPr>
        <p:spPr>
          <a:xfrm>
            <a:off x="107504" y="1279301"/>
            <a:ext cx="8928992" cy="4525963"/>
          </a:xfrm>
        </p:spPr>
        <p:txBody>
          <a:bodyPr>
            <a:noAutofit/>
          </a:bodyPr>
          <a:lstStyle/>
          <a:p>
            <a:r>
              <a:rPr lang="en-US" sz="2400" dirty="0"/>
              <a:t>Welcome, Introductions &amp; Housekeeping</a:t>
            </a:r>
          </a:p>
          <a:p>
            <a:r>
              <a:rPr lang="en-US" sz="2400" dirty="0"/>
              <a:t>Disclosures</a:t>
            </a:r>
          </a:p>
          <a:p>
            <a:r>
              <a:rPr lang="en-US" sz="2400" dirty="0"/>
              <a:t>Learning Objectives</a:t>
            </a:r>
          </a:p>
          <a:p>
            <a:r>
              <a:rPr lang="en-US" sz="2400" dirty="0"/>
              <a:t>Interfaces with STAR</a:t>
            </a:r>
          </a:p>
          <a:p>
            <a:r>
              <a:rPr lang="en-US" sz="2400" dirty="0"/>
              <a:t>STAR Reports</a:t>
            </a:r>
          </a:p>
          <a:p>
            <a:r>
              <a:rPr lang="en-US" sz="2400" dirty="0"/>
              <a:t>Logging into STAR</a:t>
            </a:r>
          </a:p>
          <a:p>
            <a:r>
              <a:rPr lang="en-US" sz="2400" dirty="0"/>
              <a:t>Navigation Demo</a:t>
            </a:r>
          </a:p>
          <a:p>
            <a:r>
              <a:rPr lang="en-US" sz="2400" dirty="0"/>
              <a:t>Common Activities</a:t>
            </a:r>
          </a:p>
          <a:p>
            <a:r>
              <a:rPr lang="en-US" sz="2400" dirty="0"/>
              <a:t>Tips &amp; Tricks</a:t>
            </a:r>
          </a:p>
          <a:p>
            <a:r>
              <a:rPr lang="en-US" sz="2400" dirty="0"/>
              <a:t>STAR Portal</a:t>
            </a:r>
          </a:p>
          <a:p>
            <a:r>
              <a:rPr lang="en-US" sz="2400" dirty="0"/>
              <a:t>STAR Resources</a:t>
            </a:r>
          </a:p>
          <a:p>
            <a:r>
              <a:rPr lang="en-US" sz="2400" dirty="0"/>
              <a:t>Monthly Tracking Sheet</a:t>
            </a:r>
          </a:p>
          <a:p>
            <a:r>
              <a:rPr lang="en-US" sz="2400" dirty="0"/>
              <a:t>Course Review</a:t>
            </a:r>
          </a:p>
          <a:p>
            <a:endParaRPr lang="en-US" sz="1800" dirty="0"/>
          </a:p>
          <a:p>
            <a:endParaRPr lang="en-US" sz="1800" dirty="0"/>
          </a:p>
        </p:txBody>
      </p:sp>
      <p:sp>
        <p:nvSpPr>
          <p:cNvPr id="3" name="TextBox 2"/>
          <p:cNvSpPr txBox="1"/>
          <p:nvPr/>
        </p:nvSpPr>
        <p:spPr>
          <a:xfrm>
            <a:off x="2555776" y="6330252"/>
            <a:ext cx="3320076" cy="369332"/>
          </a:xfrm>
          <a:prstGeom prst="rect">
            <a:avLst/>
          </a:prstGeom>
          <a:noFill/>
        </p:spPr>
        <p:txBody>
          <a:bodyPr wrap="none" rtlCol="0">
            <a:spAutoFit/>
          </a:bodyPr>
          <a:lstStyle/>
          <a:p>
            <a:r>
              <a:rPr lang="en-US" b="1" dirty="0">
                <a:solidFill>
                  <a:schemeClr val="bg1"/>
                </a:solidFill>
              </a:rPr>
              <a:t>* This course is 100% interactive.</a:t>
            </a:r>
          </a:p>
        </p:txBody>
      </p:sp>
    </p:spTree>
    <p:extLst>
      <p:ext uri="{BB962C8B-B14F-4D97-AF65-F5344CB8AC3E}">
        <p14:creationId xmlns:p14="http://schemas.microsoft.com/office/powerpoint/2010/main" val="8000045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25760"/>
            <a:ext cx="9144000" cy="1143000"/>
          </a:xfrm>
        </p:spPr>
        <p:txBody>
          <a:bodyPr>
            <a:normAutofit/>
          </a:bodyPr>
          <a:lstStyle/>
          <a:p>
            <a:pPr algn="ctr" eaLnBrk="1" fontAlgn="auto" hangingPunct="1">
              <a:spcAft>
                <a:spcPts val="0"/>
              </a:spcAft>
              <a:defRPr/>
            </a:pPr>
            <a:r>
              <a:rPr lang="en-US" sz="4000" dirty="0"/>
              <a:t>Presenter Disclosure</a:t>
            </a:r>
          </a:p>
        </p:txBody>
      </p:sp>
      <p:sp>
        <p:nvSpPr>
          <p:cNvPr id="2" name="Content Placeholder 1"/>
          <p:cNvSpPr>
            <a:spLocks noGrp="1"/>
          </p:cNvSpPr>
          <p:nvPr>
            <p:ph idx="1"/>
          </p:nvPr>
        </p:nvSpPr>
        <p:spPr>
          <a:xfrm>
            <a:off x="107504" y="1279301"/>
            <a:ext cx="8928992" cy="4525963"/>
          </a:xfrm>
        </p:spPr>
        <p:txBody>
          <a:bodyPr>
            <a:noAutofit/>
          </a:bodyPr>
          <a:lstStyle/>
          <a:p>
            <a:pPr marL="0" indent="0">
              <a:spcBef>
                <a:spcPts val="0"/>
              </a:spcBef>
              <a:spcAft>
                <a:spcPts val="0"/>
              </a:spcAft>
              <a:buNone/>
            </a:pPr>
            <a:r>
              <a:rPr lang="en-US" sz="2400" u="sng" dirty="0"/>
              <a:t>Presenter:</a:t>
            </a:r>
            <a:r>
              <a:rPr lang="en-US" sz="2400" dirty="0"/>
              <a:t> </a:t>
            </a:r>
            <a:r>
              <a:rPr lang="en-US" sz="2400" b="1" dirty="0"/>
              <a:t>Derrick Gould</a:t>
            </a:r>
          </a:p>
          <a:p>
            <a:pPr marL="0" indent="0">
              <a:spcBef>
                <a:spcPts val="0"/>
              </a:spcBef>
              <a:spcAft>
                <a:spcPts val="0"/>
              </a:spcAft>
              <a:buNone/>
            </a:pPr>
            <a:endParaRPr lang="en-US" sz="2400" dirty="0"/>
          </a:p>
          <a:p>
            <a:pPr marL="0" indent="0">
              <a:spcBef>
                <a:spcPts val="0"/>
              </a:spcBef>
              <a:spcAft>
                <a:spcPts val="0"/>
              </a:spcAft>
              <a:buNone/>
            </a:pPr>
            <a:r>
              <a:rPr lang="en-US" sz="2400" dirty="0"/>
              <a:t>I disclose that I have </a:t>
            </a:r>
            <a:r>
              <a:rPr lang="en-US" sz="2400" b="1" dirty="0"/>
              <a:t>no commercial interests </a:t>
            </a:r>
            <a:r>
              <a:rPr lang="en-US" sz="2400" dirty="0"/>
              <a:t>whatsoever with this course including:</a:t>
            </a:r>
          </a:p>
          <a:p>
            <a:pPr marL="0" indent="0">
              <a:spcBef>
                <a:spcPts val="0"/>
              </a:spcBef>
              <a:spcAft>
                <a:spcPts val="0"/>
              </a:spcAft>
              <a:buNone/>
            </a:pPr>
            <a:endParaRPr lang="en-US" sz="2400" dirty="0"/>
          </a:p>
          <a:p>
            <a:pPr lvl="1"/>
            <a:r>
              <a:rPr lang="en-US" sz="2400" dirty="0"/>
              <a:t>Grants/Research Support: none           </a:t>
            </a:r>
          </a:p>
          <a:p>
            <a:pPr lvl="1"/>
            <a:r>
              <a:rPr lang="en-US" sz="2400" dirty="0"/>
              <a:t>Speaker Bureau/Honoraria: none</a:t>
            </a:r>
          </a:p>
          <a:p>
            <a:pPr lvl="1"/>
            <a:r>
              <a:rPr lang="en-US" sz="2400" dirty="0"/>
              <a:t>Consulting Fees: none</a:t>
            </a:r>
          </a:p>
          <a:p>
            <a:pPr lvl="1"/>
            <a:r>
              <a:rPr lang="en-US" sz="2400" dirty="0"/>
              <a:t>Other: none</a:t>
            </a:r>
          </a:p>
        </p:txBody>
      </p:sp>
    </p:spTree>
    <p:extLst>
      <p:ext uri="{BB962C8B-B14F-4D97-AF65-F5344CB8AC3E}">
        <p14:creationId xmlns:p14="http://schemas.microsoft.com/office/powerpoint/2010/main" val="3603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25760"/>
            <a:ext cx="9144000" cy="1143000"/>
          </a:xfrm>
        </p:spPr>
        <p:txBody>
          <a:bodyPr>
            <a:normAutofit/>
          </a:bodyPr>
          <a:lstStyle/>
          <a:p>
            <a:pPr algn="ctr" eaLnBrk="1" fontAlgn="auto" hangingPunct="1">
              <a:spcAft>
                <a:spcPts val="0"/>
              </a:spcAft>
              <a:defRPr/>
            </a:pPr>
            <a:r>
              <a:rPr lang="en-US" sz="4000" dirty="0"/>
              <a:t>Disclosure of Commercial Support</a:t>
            </a:r>
          </a:p>
        </p:txBody>
      </p:sp>
      <p:sp>
        <p:nvSpPr>
          <p:cNvPr id="2" name="Content Placeholder 1"/>
          <p:cNvSpPr>
            <a:spLocks noGrp="1"/>
          </p:cNvSpPr>
          <p:nvPr>
            <p:ph idx="1"/>
          </p:nvPr>
        </p:nvSpPr>
        <p:spPr>
          <a:xfrm>
            <a:off x="107504" y="1279301"/>
            <a:ext cx="8928992" cy="4525963"/>
          </a:xfrm>
        </p:spPr>
        <p:txBody>
          <a:bodyPr>
            <a:noAutofit/>
          </a:bodyPr>
          <a:lstStyle/>
          <a:p>
            <a:pPr marL="0" indent="0">
              <a:buNone/>
            </a:pPr>
            <a:r>
              <a:rPr lang="en-US" sz="2400" dirty="0"/>
              <a:t>This program has </a:t>
            </a:r>
            <a:r>
              <a:rPr lang="en-US" sz="2400" b="1" dirty="0"/>
              <a:t>not</a:t>
            </a:r>
            <a:r>
              <a:rPr lang="en-US" sz="2400" dirty="0"/>
              <a:t> received any </a:t>
            </a:r>
            <a:r>
              <a:rPr lang="en-US" sz="2400" b="1" dirty="0"/>
              <a:t>commercial</a:t>
            </a:r>
            <a:r>
              <a:rPr lang="en-US" sz="2400" dirty="0"/>
              <a:t> support of any sort from any organization</a:t>
            </a:r>
          </a:p>
          <a:p>
            <a:pPr marL="0" indent="0">
              <a:buNone/>
            </a:pPr>
            <a:endParaRPr lang="en-US" sz="2400" dirty="0"/>
          </a:p>
          <a:p>
            <a:pPr marL="0" indent="0">
              <a:buNone/>
            </a:pPr>
            <a:r>
              <a:rPr lang="en-US" sz="2400" dirty="0"/>
              <a:t>This program has </a:t>
            </a:r>
            <a:r>
              <a:rPr lang="en-US" sz="2400" b="1" dirty="0"/>
              <a:t>not</a:t>
            </a:r>
            <a:r>
              <a:rPr lang="en-US" sz="2400" dirty="0"/>
              <a:t> received any </a:t>
            </a:r>
            <a:r>
              <a:rPr lang="en-US" sz="2400" b="1" dirty="0"/>
              <a:t>in-kind support </a:t>
            </a:r>
            <a:r>
              <a:rPr lang="en-US" sz="2400" dirty="0"/>
              <a:t>of any sort from any organization</a:t>
            </a:r>
          </a:p>
          <a:p>
            <a:pPr marL="0" indent="0">
              <a:buNone/>
            </a:pPr>
            <a:endParaRPr lang="en-US" sz="2400" dirty="0"/>
          </a:p>
          <a:p>
            <a:pPr marL="0" indent="0">
              <a:buNone/>
            </a:pPr>
            <a:r>
              <a:rPr lang="en-US" sz="2400" dirty="0"/>
              <a:t>There is </a:t>
            </a:r>
            <a:r>
              <a:rPr lang="en-US" sz="2400" b="1" dirty="0"/>
              <a:t>no</a:t>
            </a:r>
            <a:r>
              <a:rPr lang="en-US" sz="2400" dirty="0"/>
              <a:t> perceived or potential </a:t>
            </a:r>
            <a:r>
              <a:rPr lang="en-US" sz="2400" b="1" dirty="0"/>
              <a:t>conflict of interest </a:t>
            </a:r>
            <a:r>
              <a:rPr lang="en-US" sz="2400" dirty="0"/>
              <a:t>for Derrick Gould or any member of the course planning committee for delivery of this program material</a:t>
            </a:r>
          </a:p>
          <a:p>
            <a:pPr lvl="1"/>
            <a:endParaRPr lang="en-US" sz="2400" dirty="0"/>
          </a:p>
          <a:p>
            <a:pPr marL="0" indent="0">
              <a:buNone/>
            </a:pPr>
            <a:r>
              <a:rPr lang="en-US" sz="2400" dirty="0"/>
              <a:t>There is no need to mitigate any </a:t>
            </a:r>
            <a:r>
              <a:rPr lang="en-US" sz="2400" b="1" dirty="0"/>
              <a:t>potential bias </a:t>
            </a:r>
            <a:r>
              <a:rPr lang="en-US" sz="2400" dirty="0"/>
              <a:t>for this course.</a:t>
            </a:r>
          </a:p>
          <a:p>
            <a:pPr marL="0" indent="0">
              <a:spcBef>
                <a:spcPts val="0"/>
              </a:spcBef>
              <a:spcAft>
                <a:spcPts val="0"/>
              </a:spcAft>
              <a:buNone/>
            </a:pPr>
            <a:endParaRPr lang="en-US" dirty="0"/>
          </a:p>
        </p:txBody>
      </p:sp>
    </p:spTree>
    <p:extLst>
      <p:ext uri="{BB962C8B-B14F-4D97-AF65-F5344CB8AC3E}">
        <p14:creationId xmlns:p14="http://schemas.microsoft.com/office/powerpoint/2010/main" val="220989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88640"/>
            <a:ext cx="9144000" cy="955866"/>
          </a:xfrm>
        </p:spPr>
        <p:txBody>
          <a:bodyPr>
            <a:normAutofit/>
          </a:bodyPr>
          <a:lstStyle/>
          <a:p>
            <a:pPr algn="ctr" eaLnBrk="1" fontAlgn="auto" hangingPunct="1">
              <a:spcAft>
                <a:spcPts val="0"/>
              </a:spcAft>
              <a:defRPr/>
            </a:pPr>
            <a:r>
              <a:rPr lang="en-US" dirty="0"/>
              <a:t>Learning Objectives</a:t>
            </a:r>
          </a:p>
        </p:txBody>
      </p:sp>
      <p:sp>
        <p:nvSpPr>
          <p:cNvPr id="2" name="Content Placeholder 1"/>
          <p:cNvSpPr>
            <a:spLocks noGrp="1"/>
          </p:cNvSpPr>
          <p:nvPr>
            <p:ph idx="1"/>
          </p:nvPr>
        </p:nvSpPr>
        <p:spPr>
          <a:xfrm>
            <a:off x="107504" y="980728"/>
            <a:ext cx="8928992" cy="4525963"/>
          </a:xfrm>
        </p:spPr>
        <p:txBody>
          <a:bodyPr>
            <a:noAutofit/>
          </a:bodyPr>
          <a:lstStyle/>
          <a:p>
            <a:pPr marL="0" indent="0">
              <a:spcBef>
                <a:spcPts val="0"/>
              </a:spcBef>
              <a:spcAft>
                <a:spcPts val="0"/>
              </a:spcAft>
              <a:buNone/>
            </a:pPr>
            <a:endParaRPr lang="en-US" u="sng" dirty="0"/>
          </a:p>
          <a:p>
            <a:pPr marL="0" indent="0">
              <a:spcBef>
                <a:spcPts val="0"/>
              </a:spcBef>
              <a:spcAft>
                <a:spcPts val="0"/>
              </a:spcAft>
              <a:buNone/>
            </a:pPr>
            <a:r>
              <a:rPr lang="en-US" u="sng" dirty="0"/>
              <a:t>By the end of today’s session participants will </a:t>
            </a:r>
            <a:r>
              <a:rPr lang="en-US" b="1" u="sng" dirty="0"/>
              <a:t>know</a:t>
            </a:r>
            <a:r>
              <a:rPr lang="en-US" u="sng" dirty="0"/>
              <a:t>:</a:t>
            </a:r>
          </a:p>
          <a:p>
            <a:pPr marL="457200" indent="-457200">
              <a:buAutoNum type="arabicPeriod"/>
            </a:pPr>
            <a:endParaRPr lang="en-US" dirty="0"/>
          </a:p>
          <a:p>
            <a:pPr marL="457200" indent="-457200">
              <a:buAutoNum type="arabicPeriod"/>
            </a:pPr>
            <a:r>
              <a:rPr lang="en-US" dirty="0"/>
              <a:t>The overall goal of using STAR</a:t>
            </a:r>
          </a:p>
          <a:p>
            <a:pPr marL="457200" indent="-457200">
              <a:buAutoNum type="arabicPeriod"/>
            </a:pPr>
            <a:r>
              <a:rPr lang="en-US" dirty="0"/>
              <a:t>How STAR connects and supports Schulich</a:t>
            </a:r>
          </a:p>
          <a:p>
            <a:pPr marL="457200" indent="-457200">
              <a:buAutoNum type="arabicPeriod"/>
            </a:pPr>
            <a:r>
              <a:rPr lang="en-US" dirty="0"/>
              <a:t>How to access STAR from anywhere</a:t>
            </a:r>
          </a:p>
          <a:p>
            <a:pPr marL="457200" indent="-457200">
              <a:buAutoNum type="arabicPeriod"/>
            </a:pPr>
            <a:r>
              <a:rPr lang="en-US" dirty="0"/>
              <a:t>How to navigate through the STAR menus</a:t>
            </a:r>
          </a:p>
          <a:p>
            <a:pPr marL="457200" indent="-457200">
              <a:buFont typeface="Arial" charset="0"/>
              <a:buAutoNum type="arabicPeriod"/>
            </a:pPr>
            <a:r>
              <a:rPr lang="en-US" dirty="0"/>
              <a:t>How to generate STAR Reports</a:t>
            </a:r>
          </a:p>
          <a:p>
            <a:pPr marL="457200" indent="-457200">
              <a:buFont typeface="Arial" charset="0"/>
              <a:buAutoNum type="arabicPeriod"/>
            </a:pPr>
            <a:r>
              <a:rPr lang="en-US" dirty="0"/>
              <a:t>How to enter some common activities</a:t>
            </a:r>
          </a:p>
          <a:p>
            <a:pPr marL="457200" indent="-457200">
              <a:buFont typeface="Arial" charset="0"/>
              <a:buAutoNum type="arabicPeriod"/>
            </a:pPr>
            <a:r>
              <a:rPr lang="en-US" dirty="0"/>
              <a:t>Some tips and tricks for ensuring data completeness</a:t>
            </a:r>
          </a:p>
          <a:p>
            <a:pPr>
              <a:spcBef>
                <a:spcPts val="0"/>
              </a:spcBef>
              <a:spcAft>
                <a:spcPts val="0"/>
              </a:spcAft>
            </a:pPr>
            <a:endParaRPr lang="en-US" dirty="0"/>
          </a:p>
        </p:txBody>
      </p:sp>
    </p:spTree>
    <p:extLst>
      <p:ext uri="{BB962C8B-B14F-4D97-AF65-F5344CB8AC3E}">
        <p14:creationId xmlns:p14="http://schemas.microsoft.com/office/powerpoint/2010/main" val="124203955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ediasphere.com.au/files/image/22269597.jp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9562" y="754835"/>
            <a:ext cx="8524875" cy="5482477"/>
          </a:xfrm>
          <a:prstGeom prst="rect">
            <a:avLst/>
          </a:prstGeom>
          <a:solidFill>
            <a:schemeClr val="accent1"/>
          </a:solidFill>
        </p:spPr>
      </p:pic>
      <p:sp>
        <p:nvSpPr>
          <p:cNvPr id="2" name="Title 1"/>
          <p:cNvSpPr>
            <a:spLocks noGrp="1"/>
          </p:cNvSpPr>
          <p:nvPr>
            <p:ph type="title"/>
          </p:nvPr>
        </p:nvSpPr>
        <p:spPr>
          <a:xfrm>
            <a:off x="457200" y="261569"/>
            <a:ext cx="8229600" cy="935183"/>
          </a:xfrm>
        </p:spPr>
        <p:txBody>
          <a:bodyPr/>
          <a:lstStyle/>
          <a:p>
            <a:pPr algn="ctr"/>
            <a:r>
              <a:rPr lang="en-US" dirty="0"/>
              <a:t>Acuity STAR Interfaces</a:t>
            </a:r>
          </a:p>
        </p:txBody>
      </p:sp>
      <p:sp>
        <p:nvSpPr>
          <p:cNvPr id="6" name="TextBox 5"/>
          <p:cNvSpPr txBox="1"/>
          <p:nvPr/>
        </p:nvSpPr>
        <p:spPr>
          <a:xfrm>
            <a:off x="3275856" y="1815207"/>
            <a:ext cx="2191947" cy="523220"/>
          </a:xfrm>
          <a:prstGeom prst="rect">
            <a:avLst/>
          </a:prstGeom>
          <a:noFill/>
        </p:spPr>
        <p:txBody>
          <a:bodyPr wrap="none" rtlCol="0">
            <a:spAutoFit/>
          </a:bodyPr>
          <a:lstStyle/>
          <a:p>
            <a:r>
              <a:rPr lang="en-US" sz="2800" b="1" dirty="0">
                <a:solidFill>
                  <a:schemeClr val="bg1"/>
                </a:solidFill>
              </a:rPr>
              <a:t>  Acuity STAR </a:t>
            </a:r>
          </a:p>
        </p:txBody>
      </p:sp>
      <p:sp>
        <p:nvSpPr>
          <p:cNvPr id="8" name="TextBox 7"/>
          <p:cNvSpPr txBox="1"/>
          <p:nvPr/>
        </p:nvSpPr>
        <p:spPr>
          <a:xfrm>
            <a:off x="3377086" y="1260665"/>
            <a:ext cx="930063" cy="461665"/>
          </a:xfrm>
          <a:prstGeom prst="rect">
            <a:avLst/>
          </a:prstGeom>
          <a:noFill/>
        </p:spPr>
        <p:txBody>
          <a:bodyPr wrap="none" rtlCol="0">
            <a:spAutoFit/>
          </a:bodyPr>
          <a:lstStyle/>
          <a:p>
            <a:r>
              <a:rPr lang="en-US" sz="2400" b="1" dirty="0">
                <a:solidFill>
                  <a:schemeClr val="bg1"/>
                </a:solidFill>
              </a:rPr>
              <a:t>Other</a:t>
            </a:r>
          </a:p>
        </p:txBody>
      </p:sp>
      <p:sp>
        <p:nvSpPr>
          <p:cNvPr id="9" name="TextBox 8"/>
          <p:cNvSpPr txBox="1"/>
          <p:nvPr/>
        </p:nvSpPr>
        <p:spPr>
          <a:xfrm>
            <a:off x="1586146" y="1741129"/>
            <a:ext cx="816249" cy="461665"/>
          </a:xfrm>
          <a:prstGeom prst="rect">
            <a:avLst/>
          </a:prstGeom>
          <a:noFill/>
        </p:spPr>
        <p:txBody>
          <a:bodyPr wrap="none" rtlCol="0">
            <a:spAutoFit/>
          </a:bodyPr>
          <a:lstStyle/>
          <a:p>
            <a:r>
              <a:rPr lang="en-US" sz="2400" b="1" dirty="0">
                <a:solidFill>
                  <a:schemeClr val="bg1"/>
                </a:solidFill>
              </a:rPr>
              <a:t>CFPC</a:t>
            </a:r>
          </a:p>
        </p:txBody>
      </p:sp>
      <p:sp>
        <p:nvSpPr>
          <p:cNvPr id="10" name="TextBox 9"/>
          <p:cNvSpPr txBox="1"/>
          <p:nvPr/>
        </p:nvSpPr>
        <p:spPr>
          <a:xfrm>
            <a:off x="6949602" y="2947043"/>
            <a:ext cx="1268296" cy="461665"/>
          </a:xfrm>
          <a:prstGeom prst="rect">
            <a:avLst/>
          </a:prstGeom>
          <a:noFill/>
        </p:spPr>
        <p:txBody>
          <a:bodyPr wrap="none" rtlCol="0">
            <a:spAutoFit/>
          </a:bodyPr>
          <a:lstStyle/>
          <a:p>
            <a:r>
              <a:rPr lang="en-US" sz="2400" b="1" dirty="0">
                <a:solidFill>
                  <a:schemeClr val="bg1"/>
                </a:solidFill>
              </a:rPr>
              <a:t>PubMed</a:t>
            </a:r>
          </a:p>
        </p:txBody>
      </p:sp>
      <p:sp>
        <p:nvSpPr>
          <p:cNvPr id="11" name="TextBox 10"/>
          <p:cNvSpPr txBox="1"/>
          <p:nvPr/>
        </p:nvSpPr>
        <p:spPr>
          <a:xfrm>
            <a:off x="5573104" y="1332305"/>
            <a:ext cx="658578" cy="461665"/>
          </a:xfrm>
          <a:prstGeom prst="rect">
            <a:avLst/>
          </a:prstGeom>
          <a:noFill/>
        </p:spPr>
        <p:txBody>
          <a:bodyPr wrap="none" rtlCol="0">
            <a:spAutoFit/>
          </a:bodyPr>
          <a:lstStyle/>
          <a:p>
            <a:r>
              <a:rPr lang="en-US" sz="2400" b="1" dirty="0">
                <a:solidFill>
                  <a:schemeClr val="bg1"/>
                </a:solidFill>
              </a:rPr>
              <a:t>SAS</a:t>
            </a:r>
          </a:p>
        </p:txBody>
      </p:sp>
      <p:sp>
        <p:nvSpPr>
          <p:cNvPr id="12" name="TextBox 11"/>
          <p:cNvSpPr txBox="1"/>
          <p:nvPr/>
        </p:nvSpPr>
        <p:spPr>
          <a:xfrm>
            <a:off x="5045992" y="3846648"/>
            <a:ext cx="1024639" cy="461665"/>
          </a:xfrm>
          <a:prstGeom prst="rect">
            <a:avLst/>
          </a:prstGeom>
          <a:noFill/>
        </p:spPr>
        <p:txBody>
          <a:bodyPr wrap="none" rtlCol="0">
            <a:spAutoFit/>
          </a:bodyPr>
          <a:lstStyle/>
          <a:p>
            <a:r>
              <a:rPr lang="en-US" sz="2400" b="1" dirty="0">
                <a:solidFill>
                  <a:schemeClr val="bg1"/>
                </a:solidFill>
              </a:rPr>
              <a:t>One45</a:t>
            </a:r>
          </a:p>
        </p:txBody>
      </p:sp>
      <p:sp>
        <p:nvSpPr>
          <p:cNvPr id="13" name="TextBox 12"/>
          <p:cNvSpPr txBox="1"/>
          <p:nvPr/>
        </p:nvSpPr>
        <p:spPr>
          <a:xfrm>
            <a:off x="1586147" y="3686516"/>
            <a:ext cx="1381019" cy="830997"/>
          </a:xfrm>
          <a:prstGeom prst="rect">
            <a:avLst/>
          </a:prstGeom>
          <a:noFill/>
        </p:spPr>
        <p:txBody>
          <a:bodyPr wrap="none" rtlCol="0">
            <a:spAutoFit/>
          </a:bodyPr>
          <a:lstStyle/>
          <a:p>
            <a:r>
              <a:rPr lang="en-US" dirty="0">
                <a:solidFill>
                  <a:schemeClr val="bg1"/>
                </a:solidFill>
              </a:rPr>
              <a:t>  </a:t>
            </a:r>
            <a:r>
              <a:rPr lang="en-US" sz="2400" b="1" dirty="0">
                <a:solidFill>
                  <a:schemeClr val="bg1"/>
                </a:solidFill>
              </a:rPr>
              <a:t>Grants</a:t>
            </a:r>
          </a:p>
          <a:p>
            <a:r>
              <a:rPr lang="en-US" sz="2400" b="1" dirty="0">
                <a:solidFill>
                  <a:schemeClr val="bg1"/>
                </a:solidFill>
              </a:rPr>
              <a:t>Database</a:t>
            </a:r>
          </a:p>
        </p:txBody>
      </p:sp>
      <p:sp>
        <p:nvSpPr>
          <p:cNvPr id="14" name="TextBox 13"/>
          <p:cNvSpPr txBox="1"/>
          <p:nvPr/>
        </p:nvSpPr>
        <p:spPr>
          <a:xfrm>
            <a:off x="743875" y="2716210"/>
            <a:ext cx="991938" cy="461665"/>
          </a:xfrm>
          <a:prstGeom prst="rect">
            <a:avLst/>
          </a:prstGeom>
          <a:noFill/>
        </p:spPr>
        <p:txBody>
          <a:bodyPr wrap="none" rtlCol="0">
            <a:spAutoFit/>
          </a:bodyPr>
          <a:lstStyle/>
          <a:p>
            <a:r>
              <a:rPr lang="en-US" sz="2400" b="1" dirty="0">
                <a:solidFill>
                  <a:schemeClr val="bg1"/>
                </a:solidFill>
              </a:rPr>
              <a:t>RCPSC</a:t>
            </a:r>
          </a:p>
        </p:txBody>
      </p:sp>
      <p:sp>
        <p:nvSpPr>
          <p:cNvPr id="15" name="TextBox 14"/>
          <p:cNvSpPr txBox="1"/>
          <p:nvPr/>
        </p:nvSpPr>
        <p:spPr>
          <a:xfrm>
            <a:off x="6876256" y="1883055"/>
            <a:ext cx="694421" cy="461665"/>
          </a:xfrm>
          <a:prstGeom prst="rect">
            <a:avLst/>
          </a:prstGeom>
          <a:noFill/>
        </p:spPr>
        <p:txBody>
          <a:bodyPr wrap="none" rtlCol="0">
            <a:spAutoFit/>
          </a:bodyPr>
          <a:lstStyle/>
          <a:p>
            <a:r>
              <a:rPr lang="en-US" sz="2400" b="1" dirty="0">
                <a:solidFill>
                  <a:schemeClr val="bg1"/>
                </a:solidFill>
              </a:rPr>
              <a:t>CCV</a:t>
            </a:r>
          </a:p>
        </p:txBody>
      </p:sp>
    </p:spTree>
    <p:extLst>
      <p:ext uri="{BB962C8B-B14F-4D97-AF65-F5344CB8AC3E}">
        <p14:creationId xmlns:p14="http://schemas.microsoft.com/office/powerpoint/2010/main" val="170969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88"/>
            <a:ext cx="8229600" cy="852056"/>
          </a:xfrm>
        </p:spPr>
        <p:txBody>
          <a:bodyPr/>
          <a:lstStyle/>
          <a:p>
            <a:pPr algn="ctr"/>
            <a:r>
              <a:rPr lang="en-US" dirty="0"/>
              <a:t>Acuity STAR Reports</a:t>
            </a:r>
          </a:p>
        </p:txBody>
      </p:sp>
      <p:sp>
        <p:nvSpPr>
          <p:cNvPr id="17" name="TextBox 16"/>
          <p:cNvSpPr txBox="1"/>
          <p:nvPr/>
        </p:nvSpPr>
        <p:spPr>
          <a:xfrm>
            <a:off x="1340833" y="2079807"/>
            <a:ext cx="1425390" cy="369332"/>
          </a:xfrm>
          <a:prstGeom prst="rect">
            <a:avLst/>
          </a:prstGeom>
          <a:noFill/>
        </p:spPr>
        <p:txBody>
          <a:bodyPr wrap="none" rtlCol="0">
            <a:spAutoFit/>
          </a:bodyPr>
          <a:lstStyle/>
          <a:p>
            <a:r>
              <a:rPr lang="en-US" b="1" dirty="0"/>
              <a:t>CDP Support</a:t>
            </a:r>
          </a:p>
        </p:txBody>
      </p:sp>
      <p:sp>
        <p:nvSpPr>
          <p:cNvPr id="18" name="TextBox 17"/>
          <p:cNvSpPr txBox="1"/>
          <p:nvPr/>
        </p:nvSpPr>
        <p:spPr>
          <a:xfrm>
            <a:off x="6427188" y="2076489"/>
            <a:ext cx="1855764" cy="369332"/>
          </a:xfrm>
          <a:prstGeom prst="rect">
            <a:avLst/>
          </a:prstGeom>
          <a:noFill/>
        </p:spPr>
        <p:txBody>
          <a:bodyPr wrap="none" rtlCol="0">
            <a:spAutoFit/>
          </a:bodyPr>
          <a:lstStyle/>
          <a:p>
            <a:r>
              <a:rPr lang="en-US" b="1" dirty="0"/>
              <a:t>ARC Performance</a:t>
            </a:r>
          </a:p>
        </p:txBody>
      </p:sp>
      <p:sp>
        <p:nvSpPr>
          <p:cNvPr id="19" name="TextBox 18"/>
          <p:cNvSpPr txBox="1"/>
          <p:nvPr/>
        </p:nvSpPr>
        <p:spPr>
          <a:xfrm>
            <a:off x="3419872" y="1887215"/>
            <a:ext cx="2191947" cy="523220"/>
          </a:xfrm>
          <a:prstGeom prst="rect">
            <a:avLst/>
          </a:prstGeom>
          <a:noFill/>
        </p:spPr>
        <p:txBody>
          <a:bodyPr wrap="none" rtlCol="0">
            <a:spAutoFit/>
          </a:bodyPr>
          <a:lstStyle/>
          <a:p>
            <a:r>
              <a:rPr lang="en-US" sz="2800" b="1" dirty="0">
                <a:solidFill>
                  <a:schemeClr val="bg1"/>
                </a:solidFill>
              </a:rPr>
              <a:t>  Acuity STAR </a:t>
            </a:r>
          </a:p>
        </p:txBody>
      </p:sp>
      <p:sp>
        <p:nvSpPr>
          <p:cNvPr id="20" name="TextBox 19"/>
          <p:cNvSpPr txBox="1"/>
          <p:nvPr/>
        </p:nvSpPr>
        <p:spPr>
          <a:xfrm>
            <a:off x="206484" y="3670741"/>
            <a:ext cx="2330638" cy="369332"/>
          </a:xfrm>
          <a:prstGeom prst="rect">
            <a:avLst/>
          </a:prstGeom>
          <a:noFill/>
        </p:spPr>
        <p:txBody>
          <a:bodyPr wrap="none" rtlCol="0">
            <a:spAutoFit/>
          </a:bodyPr>
          <a:lstStyle/>
          <a:p>
            <a:r>
              <a:rPr lang="en-US" b="1" dirty="0"/>
              <a:t>Department MBP/PBR</a:t>
            </a:r>
          </a:p>
        </p:txBody>
      </p:sp>
      <p:sp>
        <p:nvSpPr>
          <p:cNvPr id="21" name="TextBox 20"/>
          <p:cNvSpPr txBox="1"/>
          <p:nvPr/>
        </p:nvSpPr>
        <p:spPr>
          <a:xfrm>
            <a:off x="829817" y="5226483"/>
            <a:ext cx="2730809" cy="369332"/>
          </a:xfrm>
          <a:prstGeom prst="rect">
            <a:avLst/>
          </a:prstGeom>
          <a:noFill/>
        </p:spPr>
        <p:txBody>
          <a:bodyPr wrap="square" rtlCol="0">
            <a:spAutoFit/>
          </a:bodyPr>
          <a:lstStyle/>
          <a:p>
            <a:r>
              <a:rPr lang="en-US" b="1" dirty="0"/>
              <a:t>Research Report</a:t>
            </a:r>
          </a:p>
        </p:txBody>
      </p:sp>
      <p:sp>
        <p:nvSpPr>
          <p:cNvPr id="22" name="TextBox 21"/>
          <p:cNvSpPr txBox="1"/>
          <p:nvPr/>
        </p:nvSpPr>
        <p:spPr>
          <a:xfrm>
            <a:off x="6732240" y="3791399"/>
            <a:ext cx="2334742" cy="369332"/>
          </a:xfrm>
          <a:prstGeom prst="rect">
            <a:avLst/>
          </a:prstGeom>
          <a:noFill/>
        </p:spPr>
        <p:txBody>
          <a:bodyPr wrap="none" rtlCol="0">
            <a:spAutoFit/>
          </a:bodyPr>
          <a:lstStyle/>
          <a:p>
            <a:r>
              <a:rPr lang="en-US" b="1" dirty="0"/>
              <a:t>Departmental Funding</a:t>
            </a:r>
          </a:p>
        </p:txBody>
      </p:sp>
      <p:sp>
        <p:nvSpPr>
          <p:cNvPr id="23" name="TextBox 22"/>
          <p:cNvSpPr txBox="1"/>
          <p:nvPr/>
        </p:nvSpPr>
        <p:spPr>
          <a:xfrm>
            <a:off x="5558236" y="5598339"/>
            <a:ext cx="2342180" cy="369332"/>
          </a:xfrm>
          <a:prstGeom prst="rect">
            <a:avLst/>
          </a:prstGeom>
          <a:noFill/>
        </p:spPr>
        <p:txBody>
          <a:bodyPr wrap="none" rtlCol="0">
            <a:spAutoFit/>
          </a:bodyPr>
          <a:lstStyle/>
          <a:p>
            <a:r>
              <a:rPr lang="en-US" b="1" dirty="0"/>
              <a:t>Promotion Documents</a:t>
            </a:r>
          </a:p>
        </p:txBody>
      </p:sp>
      <p:sp>
        <p:nvSpPr>
          <p:cNvPr id="24" name="TextBox 23"/>
          <p:cNvSpPr txBox="1"/>
          <p:nvPr/>
        </p:nvSpPr>
        <p:spPr>
          <a:xfrm>
            <a:off x="3805931" y="5877272"/>
            <a:ext cx="1662186" cy="369332"/>
          </a:xfrm>
          <a:prstGeom prst="rect">
            <a:avLst/>
          </a:prstGeom>
          <a:noFill/>
        </p:spPr>
        <p:txBody>
          <a:bodyPr wrap="none" rtlCol="0">
            <a:spAutoFit/>
          </a:bodyPr>
          <a:lstStyle/>
          <a:p>
            <a:r>
              <a:rPr lang="en-US" b="1" dirty="0"/>
              <a:t>Professional CV</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3497735" y="1499279"/>
            <a:ext cx="2533589" cy="2934034"/>
          </a:xfrm>
          <a:prstGeom prst="rect">
            <a:avLst/>
          </a:prstGeom>
          <a:effectLst>
            <a:innerShdw blurRad="114300">
              <a:prstClr val="black"/>
            </a:innerShdw>
          </a:effectLst>
        </p:spPr>
      </p:pic>
      <p:pic>
        <p:nvPicPr>
          <p:cNvPr id="7" name="Picture 6"/>
          <p:cNvPicPr>
            <a:picLocks noChangeAspect="1"/>
          </p:cNvPicPr>
          <p:nvPr/>
        </p:nvPicPr>
        <p:blipFill>
          <a:blip r:embed="rId5"/>
          <a:stretch>
            <a:fillRect/>
          </a:stretch>
        </p:blipFill>
        <p:spPr>
          <a:xfrm>
            <a:off x="1688999" y="4196738"/>
            <a:ext cx="866775" cy="1047750"/>
          </a:xfrm>
          <a:prstGeom prst="rect">
            <a:avLst/>
          </a:prstGeom>
        </p:spPr>
      </p:pic>
      <p:pic>
        <p:nvPicPr>
          <p:cNvPr id="32" name="Picture 31"/>
          <p:cNvPicPr>
            <a:picLocks noChangeAspect="1"/>
          </p:cNvPicPr>
          <p:nvPr/>
        </p:nvPicPr>
        <p:blipFill>
          <a:blip r:embed="rId5"/>
          <a:stretch>
            <a:fillRect/>
          </a:stretch>
        </p:blipFill>
        <p:spPr>
          <a:xfrm>
            <a:off x="974624" y="2556015"/>
            <a:ext cx="866775" cy="1047750"/>
          </a:xfrm>
          <a:prstGeom prst="rect">
            <a:avLst/>
          </a:prstGeom>
        </p:spPr>
      </p:pic>
      <p:pic>
        <p:nvPicPr>
          <p:cNvPr id="33" name="Picture 32"/>
          <p:cNvPicPr>
            <a:picLocks noChangeAspect="1"/>
          </p:cNvPicPr>
          <p:nvPr/>
        </p:nvPicPr>
        <p:blipFill>
          <a:blip r:embed="rId5"/>
          <a:stretch>
            <a:fillRect/>
          </a:stretch>
        </p:blipFill>
        <p:spPr>
          <a:xfrm>
            <a:off x="1584121" y="1086926"/>
            <a:ext cx="866775" cy="1047750"/>
          </a:xfrm>
          <a:prstGeom prst="rect">
            <a:avLst/>
          </a:prstGeom>
        </p:spPr>
      </p:pic>
      <p:pic>
        <p:nvPicPr>
          <p:cNvPr id="34" name="Picture 33"/>
          <p:cNvPicPr>
            <a:picLocks noChangeAspect="1"/>
          </p:cNvPicPr>
          <p:nvPr/>
        </p:nvPicPr>
        <p:blipFill>
          <a:blip r:embed="rId5"/>
          <a:stretch>
            <a:fillRect/>
          </a:stretch>
        </p:blipFill>
        <p:spPr>
          <a:xfrm>
            <a:off x="6814756" y="1028739"/>
            <a:ext cx="866775" cy="1047750"/>
          </a:xfrm>
          <a:prstGeom prst="rect">
            <a:avLst/>
          </a:prstGeom>
        </p:spPr>
      </p:pic>
      <p:pic>
        <p:nvPicPr>
          <p:cNvPr id="35" name="Picture 34"/>
          <p:cNvPicPr>
            <a:picLocks noChangeAspect="1"/>
          </p:cNvPicPr>
          <p:nvPr/>
        </p:nvPicPr>
        <p:blipFill>
          <a:blip r:embed="rId5"/>
          <a:stretch>
            <a:fillRect/>
          </a:stretch>
        </p:blipFill>
        <p:spPr>
          <a:xfrm>
            <a:off x="7448539" y="2694875"/>
            <a:ext cx="866775" cy="1047750"/>
          </a:xfrm>
          <a:prstGeom prst="rect">
            <a:avLst/>
          </a:prstGeom>
        </p:spPr>
      </p:pic>
      <p:pic>
        <p:nvPicPr>
          <p:cNvPr id="36" name="Picture 35"/>
          <p:cNvPicPr>
            <a:picLocks noChangeAspect="1"/>
          </p:cNvPicPr>
          <p:nvPr/>
        </p:nvPicPr>
        <p:blipFill>
          <a:blip r:embed="rId5"/>
          <a:stretch>
            <a:fillRect/>
          </a:stretch>
        </p:blipFill>
        <p:spPr>
          <a:xfrm>
            <a:off x="5865465" y="4493222"/>
            <a:ext cx="866775" cy="1047750"/>
          </a:xfrm>
          <a:prstGeom prst="rect">
            <a:avLst/>
          </a:prstGeom>
        </p:spPr>
      </p:pic>
      <p:pic>
        <p:nvPicPr>
          <p:cNvPr id="37" name="Picture 36"/>
          <p:cNvPicPr>
            <a:picLocks noChangeAspect="1"/>
          </p:cNvPicPr>
          <p:nvPr/>
        </p:nvPicPr>
        <p:blipFill>
          <a:blip r:embed="rId5"/>
          <a:stretch>
            <a:fillRect/>
          </a:stretch>
        </p:blipFill>
        <p:spPr>
          <a:xfrm>
            <a:off x="6814756" y="4509120"/>
            <a:ext cx="866775" cy="1047750"/>
          </a:xfrm>
          <a:prstGeom prst="rect">
            <a:avLst/>
          </a:prstGeom>
        </p:spPr>
      </p:pic>
      <p:pic>
        <p:nvPicPr>
          <p:cNvPr id="38" name="Picture 37"/>
          <p:cNvPicPr>
            <a:picLocks noChangeAspect="1"/>
          </p:cNvPicPr>
          <p:nvPr/>
        </p:nvPicPr>
        <p:blipFill>
          <a:blip r:embed="rId5"/>
          <a:stretch>
            <a:fillRect/>
          </a:stretch>
        </p:blipFill>
        <p:spPr>
          <a:xfrm>
            <a:off x="4196471" y="4927825"/>
            <a:ext cx="866775" cy="1047750"/>
          </a:xfrm>
          <a:prstGeom prst="rect">
            <a:avLst/>
          </a:prstGeom>
        </p:spPr>
      </p:pic>
      <p:cxnSp>
        <p:nvCxnSpPr>
          <p:cNvPr id="9" name="Straight Arrow Connector 8"/>
          <p:cNvCxnSpPr>
            <a:endCxn id="34" idx="1"/>
          </p:cNvCxnSpPr>
          <p:nvPr/>
        </p:nvCxnSpPr>
        <p:spPr>
          <a:xfrm flipV="1">
            <a:off x="5611819" y="1552614"/>
            <a:ext cx="1202937" cy="1372330"/>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39" name="Straight Arrow Connector 38"/>
          <p:cNvCxnSpPr>
            <a:endCxn id="35" idx="1"/>
          </p:cNvCxnSpPr>
          <p:nvPr/>
        </p:nvCxnSpPr>
        <p:spPr>
          <a:xfrm>
            <a:off x="5764219" y="3077344"/>
            <a:ext cx="1684320" cy="141406"/>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5011916" y="3798048"/>
            <a:ext cx="1594463" cy="664887"/>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H="1">
            <a:off x="4483375" y="3987195"/>
            <a:ext cx="85946" cy="1133834"/>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H="1">
            <a:off x="2601043" y="3763704"/>
            <a:ext cx="1204888" cy="745416"/>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a:off x="1919262" y="3120270"/>
            <a:ext cx="1894412" cy="3392"/>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flipV="1">
            <a:off x="2492466" y="1795875"/>
            <a:ext cx="1680223" cy="582354"/>
          </a:xfrm>
          <a:prstGeom prst="straightConnector1">
            <a:avLst/>
          </a:prstGeom>
          <a:ln w="60325">
            <a:solidFill>
              <a:srgbClr val="FF0000"/>
            </a:solidFill>
            <a:tailEnd type="stealth"/>
          </a:ln>
          <a:effectLst>
            <a:outerShdw blurRad="40000" dist="23000" dir="5400000" rotWithShape="0">
              <a:srgbClr val="FF0000">
                <a:alpha val="35000"/>
              </a:srgb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879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84" y="1138569"/>
            <a:ext cx="3243712" cy="2431972"/>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60648"/>
            <a:ext cx="9144000" cy="904010"/>
          </a:xfrm>
        </p:spPr>
        <p:txBody>
          <a:bodyPr/>
          <a:lstStyle/>
          <a:p>
            <a:pPr algn="ctr"/>
            <a:r>
              <a:rPr lang="en-US" dirty="0"/>
              <a:t>Logging Into STAR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165348"/>
            <a:ext cx="3303917" cy="2105961"/>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2184" y="3664331"/>
            <a:ext cx="3625801" cy="369332"/>
          </a:xfrm>
          <a:prstGeom prst="rect">
            <a:avLst/>
          </a:prstGeom>
          <a:noFill/>
        </p:spPr>
        <p:txBody>
          <a:bodyPr wrap="none" rtlCol="0">
            <a:spAutoFit/>
          </a:bodyPr>
          <a:lstStyle/>
          <a:p>
            <a:pPr marL="0" lvl="1"/>
            <a:r>
              <a:rPr lang="en-US" b="1" dirty="0">
                <a:hlinkClick r:id="rId5"/>
              </a:rPr>
              <a:t>https://www.schulich.uwo.ca/star/</a:t>
            </a:r>
            <a:r>
              <a:rPr lang="en-US" b="1" dirty="0"/>
              <a:t> </a:t>
            </a:r>
          </a:p>
        </p:txBody>
      </p:sp>
      <p:sp>
        <p:nvSpPr>
          <p:cNvPr id="4" name="TextBox 3"/>
          <p:cNvSpPr txBox="1"/>
          <p:nvPr/>
        </p:nvSpPr>
        <p:spPr>
          <a:xfrm>
            <a:off x="5292080" y="5278066"/>
            <a:ext cx="2850011" cy="369332"/>
          </a:xfrm>
          <a:prstGeom prst="rect">
            <a:avLst/>
          </a:prstGeom>
          <a:noFill/>
        </p:spPr>
        <p:txBody>
          <a:bodyPr wrap="none" rtlCol="0">
            <a:spAutoFit/>
          </a:bodyPr>
          <a:lstStyle/>
          <a:p>
            <a:r>
              <a:rPr lang="en-US" b="1" dirty="0">
                <a:hlinkClick r:id="rId6"/>
              </a:rPr>
              <a:t>https://star.schulich.uwo.ca</a:t>
            </a:r>
            <a:endParaRPr lang="en-US" b="1" dirty="0"/>
          </a:p>
        </p:txBody>
      </p:sp>
      <p:sp>
        <p:nvSpPr>
          <p:cNvPr id="5" name="TextBox 4"/>
          <p:cNvSpPr txBox="1"/>
          <p:nvPr/>
        </p:nvSpPr>
        <p:spPr>
          <a:xfrm>
            <a:off x="3877804" y="1119077"/>
            <a:ext cx="5266196" cy="1323439"/>
          </a:xfrm>
          <a:prstGeom prst="rect">
            <a:avLst/>
          </a:prstGeom>
          <a:noFill/>
        </p:spPr>
        <p:txBody>
          <a:bodyPr wrap="square" rtlCol="0">
            <a:spAutoFit/>
          </a:bodyPr>
          <a:lstStyle/>
          <a:p>
            <a:pPr marL="342900" indent="-342900">
              <a:buFontTx/>
              <a:buAutoNum type="arabicPeriod"/>
            </a:pPr>
            <a:r>
              <a:rPr lang="en-US" sz="1600" dirty="0">
                <a:solidFill>
                  <a:srgbClr val="807F83"/>
                </a:solidFill>
                <a:latin typeface="Arial"/>
              </a:rPr>
              <a:t>Google: </a:t>
            </a:r>
            <a:r>
              <a:rPr lang="en-US" sz="1600" b="1" dirty="0">
                <a:solidFill>
                  <a:srgbClr val="807F83"/>
                </a:solidFill>
                <a:latin typeface="Arial"/>
              </a:rPr>
              <a:t>UWO STAR</a:t>
            </a:r>
          </a:p>
          <a:p>
            <a:pPr marL="342900" indent="-342900">
              <a:buAutoNum type="arabicPeriod"/>
            </a:pPr>
            <a:r>
              <a:rPr lang="en-US" sz="1600" dirty="0">
                <a:solidFill>
                  <a:srgbClr val="807F83"/>
                </a:solidFill>
                <a:latin typeface="Arial"/>
              </a:rPr>
              <a:t>Add these two sites to your bookmarks</a:t>
            </a:r>
          </a:p>
          <a:p>
            <a:pPr marL="342900" indent="-342900">
              <a:buAutoNum type="arabicPeriod"/>
            </a:pPr>
            <a:r>
              <a:rPr lang="en-US" sz="1600" dirty="0">
                <a:solidFill>
                  <a:srgbClr val="807F83"/>
                </a:solidFill>
                <a:latin typeface="Arial"/>
              </a:rPr>
              <a:t>Disable Pop-Up Blocker for the STAR application</a:t>
            </a:r>
          </a:p>
          <a:p>
            <a:pPr marL="342900" indent="-342900">
              <a:buAutoNum type="arabicPeriod"/>
            </a:pPr>
            <a:r>
              <a:rPr lang="en-US" sz="1600" dirty="0">
                <a:solidFill>
                  <a:srgbClr val="807F83"/>
                </a:solidFill>
                <a:latin typeface="Arial"/>
              </a:rPr>
              <a:t>Check with your STAR Coordinator if you need a password</a:t>
            </a:r>
          </a:p>
        </p:txBody>
      </p:sp>
      <p:cxnSp>
        <p:nvCxnSpPr>
          <p:cNvPr id="7" name="Straight Arrow Connector 6"/>
          <p:cNvCxnSpPr/>
          <p:nvPr/>
        </p:nvCxnSpPr>
        <p:spPr>
          <a:xfrm>
            <a:off x="2074450" y="2060848"/>
            <a:ext cx="2929598" cy="1296144"/>
          </a:xfrm>
          <a:prstGeom prst="straightConnector1">
            <a:avLst/>
          </a:prstGeom>
          <a:ln w="66675" cap="rnd">
            <a:solidFill>
              <a:srgbClr val="FF0000"/>
            </a:solidFill>
            <a:miter lim="8000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14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5788</TotalTime>
  <Words>3100</Words>
  <Application>Microsoft Office PowerPoint</Application>
  <PresentationFormat>On-screen Show (4:3)</PresentationFormat>
  <Paragraphs>415</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Welcome to the  Acuity STAR  workshop for  Faculty Development</vt:lpstr>
      <vt:lpstr>Agenda</vt:lpstr>
      <vt:lpstr>Presenter Disclosure</vt:lpstr>
      <vt:lpstr>Disclosure of Commercial Support</vt:lpstr>
      <vt:lpstr>Learning Objectives</vt:lpstr>
      <vt:lpstr>Acuity STAR Interfaces</vt:lpstr>
      <vt:lpstr>Acuity STAR Reports</vt:lpstr>
      <vt:lpstr>Logging Into STAR</vt:lpstr>
      <vt:lpstr>PowerPoint Presentation</vt:lpstr>
      <vt:lpstr>STAR Reports</vt:lpstr>
      <vt:lpstr>PowerPoint Presentation</vt:lpstr>
      <vt:lpstr>Common Activities</vt:lpstr>
      <vt:lpstr>Common Activities</vt:lpstr>
      <vt:lpstr>Common Activities</vt:lpstr>
      <vt:lpstr>Common Activities</vt:lpstr>
      <vt:lpstr>PowerPoint Presentation</vt:lpstr>
      <vt:lpstr>Common Activities</vt:lpstr>
      <vt:lpstr>Common Activities</vt:lpstr>
      <vt:lpstr>Common Activities</vt:lpstr>
      <vt:lpstr>PowerPoint Presentation</vt:lpstr>
      <vt:lpstr>Acuity STAR Portal</vt:lpstr>
      <vt:lpstr>Monthly Update Sheet</vt:lpstr>
      <vt:lpstr>Last Modified</vt:lpstr>
      <vt:lpstr>Data Entry Wizard</vt:lpstr>
      <vt:lpstr>Searching STAR</vt:lpstr>
      <vt:lpstr>Tips for Complete Data</vt:lpstr>
      <vt:lpstr>Course Review</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Wilson</dc:creator>
  <cp:lastModifiedBy>Derrick Gould</cp:lastModifiedBy>
  <cp:revision>325</cp:revision>
  <cp:lastPrinted>2015-03-11T13:42:23Z</cp:lastPrinted>
  <dcterms:created xsi:type="dcterms:W3CDTF">2011-12-23T15:22:14Z</dcterms:created>
  <dcterms:modified xsi:type="dcterms:W3CDTF">2021-04-08T21:03:10Z</dcterms:modified>
</cp:coreProperties>
</file>