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38"/>
  </p:notesMasterIdLst>
  <p:handoutMasterIdLst>
    <p:handoutMasterId r:id="rId39"/>
  </p:handoutMasterIdLst>
  <p:sldIdLst>
    <p:sldId id="256" r:id="rId3"/>
    <p:sldId id="268" r:id="rId4"/>
    <p:sldId id="1564" r:id="rId5"/>
    <p:sldId id="257" r:id="rId6"/>
    <p:sldId id="1574" r:id="rId7"/>
    <p:sldId id="259" r:id="rId8"/>
    <p:sldId id="261" r:id="rId9"/>
    <p:sldId id="262" r:id="rId10"/>
    <p:sldId id="267" r:id="rId11"/>
    <p:sldId id="263" r:id="rId12"/>
    <p:sldId id="264" r:id="rId13"/>
    <p:sldId id="1575" r:id="rId14"/>
    <p:sldId id="266" r:id="rId15"/>
    <p:sldId id="1576" r:id="rId16"/>
    <p:sldId id="1577" r:id="rId17"/>
    <p:sldId id="270" r:id="rId18"/>
    <p:sldId id="271" r:id="rId19"/>
    <p:sldId id="273" r:id="rId20"/>
    <p:sldId id="274" r:id="rId21"/>
    <p:sldId id="1578" r:id="rId22"/>
    <p:sldId id="1579" r:id="rId23"/>
    <p:sldId id="1580" r:id="rId24"/>
    <p:sldId id="1581" r:id="rId25"/>
    <p:sldId id="1582" r:id="rId26"/>
    <p:sldId id="1583" r:id="rId27"/>
    <p:sldId id="1584" r:id="rId28"/>
    <p:sldId id="1585" r:id="rId29"/>
    <p:sldId id="1587" r:id="rId30"/>
    <p:sldId id="1588" r:id="rId31"/>
    <p:sldId id="1589" r:id="rId32"/>
    <p:sldId id="1590" r:id="rId33"/>
    <p:sldId id="1591" r:id="rId34"/>
    <p:sldId id="1561" r:id="rId35"/>
    <p:sldId id="1592" r:id="rId36"/>
    <p:sldId id="265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55E0FE-6CBA-9D4E-AAAF-E65E3383E4D2}" name="Tammy Quigley" initials="TQ" userId="S::tammy.quigley@lhsc.on.ca::2575b751-2309-4170-b039-7157ab6b79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B71"/>
    <a:srgbClr val="4F2683"/>
    <a:srgbClr val="F6AC41"/>
    <a:srgbClr val="DE3B3C"/>
    <a:srgbClr val="ABC61F"/>
    <a:srgbClr val="1573BD"/>
    <a:srgbClr val="80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D5AA8-BEF2-1B45-3B55-81599C24CED2}" v="15" dt="2024-03-18T18:16:47.896"/>
    <p1510:client id="{338A459A-92BB-6EB9-C321-FCFD906E7779}" v="34" dt="2024-03-19T15:19:59.873"/>
    <p1510:client id="{390AE783-4664-5B06-39CF-874ADA464FB6}" v="12" dt="2024-03-18T17:27:37.421"/>
    <p1510:client id="{7D43ADFE-71CE-D14C-C8A4-DDE0B11951A4}" v="11" dt="2024-03-19T15:23:01.462"/>
    <p1510:client id="{80198EBE-2643-643C-B3AC-6317EED10448}" v="1" dt="2024-03-18T12:36:31.481"/>
    <p1510:client id="{A02BE82F-4F3E-D9D2-C949-607057940C0E}" v="781" dt="2024-03-18T14:59:28.692"/>
    <p1510:client id="{BF65FA71-C513-47BE-80C7-9D7B9468251E}" v="1792" dt="2024-03-18T17:49:43.499"/>
    <p1510:client id="{D28F451E-64A1-310C-7BB5-306831C899D8}" v="27" dt="2024-03-19T19:17:58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53" autoAdjust="0"/>
  </p:normalViewPr>
  <p:slideViewPr>
    <p:cSldViewPr snapToGrid="0">
      <p:cViewPr varScale="1">
        <p:scale>
          <a:sx n="91" d="100"/>
          <a:sy n="91" d="100"/>
        </p:scale>
        <p:origin x="121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7E02-177F-1742-9B54-4359DFA80663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D64E-5987-2D4B-9D87-3BA09D935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7568-298B-6740-9B9F-550E69FACD2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7D68-8AC4-0440-B1C1-67A64591BB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9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36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7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78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56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34746E-C76B-4D6D-ADF1-182975FF64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3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3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5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8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5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3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0D8AF-3913-454C-9EA4-5204296DE8C9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9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AE81-51C9-4148-8581-D4A8A2EC5EA3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3955-A305-4914-9F58-A5260C678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1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D3CB-1B0C-4805-A592-DDA2709E0C06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DB4E-E3A3-489C-AE90-44DF056B7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65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6847-886F-4484-8719-B22BEFEE0613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E27D-D538-4456-9115-7A51878F1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02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B490-2006-47A7-B733-5382CB1046F0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F4A4-F3DF-4B3A-9BE7-D8CC33AB0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1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D206-8CB2-4DA3-BBF1-B3DEC8A6F580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ACF7-0C85-43C0-8744-D94DF0F69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7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6AE-CF97-4654-8D1A-C82DCBC5781D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DD5D-6DDE-4ECB-85F7-D79271019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12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B2E5D-BAE6-4664-8D1B-6FC2A28D399D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7DFA-CEC9-45BD-9F54-7C6DCF7787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5234-90D9-4266-9599-2F8C6DDA60A3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EA75-824A-4265-A6C1-B56D383B5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9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36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1A0E-3960-4234-A91A-7784D2203459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2F12-6964-485E-95E6-F89B996B5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83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7C77-FC9A-4AE5-950C-8001FBC7D2BF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0895-9078-4827-8B51-54B1D4DD8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65A05-012C-49EF-BF86-1AFC58B6418B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1193-6003-4888-B56A-EE0870780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3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spcAft>
          <a:spcPts val="1200"/>
        </a:spcAft>
        <a:buNone/>
        <a:defRPr sz="4000" b="1" i="0" kern="1200" baseline="0">
          <a:solidFill>
            <a:srgbClr val="3C1B71"/>
          </a:solidFill>
          <a:latin typeface="Arial"/>
          <a:ea typeface="+mj-ea"/>
          <a:cs typeface="+mj-cs"/>
        </a:defRPr>
      </a:lvl1pPr>
    </p:titleStyle>
    <p:bodyStyle>
      <a:lvl1pPr marL="687600" indent="-687600" algn="l" defTabSz="457200" rtl="0" eaLnBrk="1" latinLnBrk="0" hangingPunct="1">
        <a:spcBef>
          <a:spcPts val="0"/>
        </a:spcBef>
        <a:spcAft>
          <a:spcPts val="2400"/>
        </a:spcAft>
        <a:buSzPct val="75000"/>
        <a:buFont typeface="Arial"/>
        <a:buChar char="•"/>
        <a:defRPr sz="2400" kern="1200" baseline="0">
          <a:solidFill>
            <a:srgbClr val="807F83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807F8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807F8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807F8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807F8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43CA3-1746-4CDF-BE88-BECD72D387BE}" type="datetimeFigureOut">
              <a:rPr lang="en-US"/>
              <a:pPr>
                <a:defRPr/>
              </a:pPr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3C8F1-7933-4AD4-93EB-6040A944D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4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342900" rtl="0" fontAlgn="base">
        <a:spcBef>
          <a:spcPct val="0"/>
        </a:spcBef>
        <a:spcAft>
          <a:spcPts val="900"/>
        </a:spcAft>
        <a:defRPr sz="3750" b="1" kern="1200">
          <a:solidFill>
            <a:srgbClr val="3C1B71"/>
          </a:solidFill>
          <a:latin typeface="Arial"/>
          <a:ea typeface="+mj-ea"/>
          <a:cs typeface="+mj-cs"/>
        </a:defRPr>
      </a:lvl1pPr>
      <a:lvl2pPr algn="l" defTabSz="342900" rtl="0" fontAlgn="base">
        <a:spcBef>
          <a:spcPct val="0"/>
        </a:spcBef>
        <a:spcAft>
          <a:spcPts val="900"/>
        </a:spcAft>
        <a:defRPr sz="3750" b="1">
          <a:solidFill>
            <a:srgbClr val="3C1B71"/>
          </a:solidFill>
          <a:latin typeface="Arial" pitchFamily="34" charset="0"/>
        </a:defRPr>
      </a:lvl2pPr>
      <a:lvl3pPr algn="l" defTabSz="342900" rtl="0" fontAlgn="base">
        <a:spcBef>
          <a:spcPct val="0"/>
        </a:spcBef>
        <a:spcAft>
          <a:spcPts val="900"/>
        </a:spcAft>
        <a:defRPr sz="3750" b="1">
          <a:solidFill>
            <a:srgbClr val="3C1B71"/>
          </a:solidFill>
          <a:latin typeface="Arial" pitchFamily="34" charset="0"/>
        </a:defRPr>
      </a:lvl3pPr>
      <a:lvl4pPr algn="l" defTabSz="342900" rtl="0" fontAlgn="base">
        <a:spcBef>
          <a:spcPct val="0"/>
        </a:spcBef>
        <a:spcAft>
          <a:spcPts val="900"/>
        </a:spcAft>
        <a:defRPr sz="3750" b="1">
          <a:solidFill>
            <a:srgbClr val="3C1B71"/>
          </a:solidFill>
          <a:latin typeface="Arial" pitchFamily="34" charset="0"/>
        </a:defRPr>
      </a:lvl4pPr>
      <a:lvl5pPr algn="l" defTabSz="342900" rtl="0" fontAlgn="base">
        <a:spcBef>
          <a:spcPct val="0"/>
        </a:spcBef>
        <a:spcAft>
          <a:spcPts val="900"/>
        </a:spcAft>
        <a:defRPr sz="3750" b="1">
          <a:solidFill>
            <a:srgbClr val="3C1B71"/>
          </a:solidFill>
          <a:latin typeface="Arial" pitchFamily="34" charset="0"/>
        </a:defRPr>
      </a:lvl5pPr>
      <a:lvl6pPr marL="342900" algn="l" defTabSz="342900" rtl="0" fontAlgn="base">
        <a:spcBef>
          <a:spcPct val="0"/>
        </a:spcBef>
        <a:spcAft>
          <a:spcPts val="900"/>
        </a:spcAft>
        <a:defRPr sz="3750" b="1">
          <a:solidFill>
            <a:srgbClr val="3C1B71"/>
          </a:solidFill>
          <a:latin typeface="Arial" pitchFamily="34" charset="0"/>
        </a:defRPr>
      </a:lvl6pPr>
      <a:lvl7pPr marL="685800" algn="l" defTabSz="342900" rtl="0" fontAlgn="base">
        <a:spcBef>
          <a:spcPct val="0"/>
        </a:spcBef>
        <a:spcAft>
          <a:spcPts val="900"/>
        </a:spcAft>
        <a:defRPr sz="3750" b="1">
          <a:solidFill>
            <a:srgbClr val="3C1B71"/>
          </a:solidFill>
          <a:latin typeface="Arial" pitchFamily="34" charset="0"/>
        </a:defRPr>
      </a:lvl7pPr>
      <a:lvl8pPr marL="1028700" algn="l" defTabSz="342900" rtl="0" fontAlgn="base">
        <a:spcBef>
          <a:spcPct val="0"/>
        </a:spcBef>
        <a:spcAft>
          <a:spcPts val="900"/>
        </a:spcAft>
        <a:defRPr sz="3750" b="1">
          <a:solidFill>
            <a:srgbClr val="3C1B71"/>
          </a:solidFill>
          <a:latin typeface="Arial" pitchFamily="34" charset="0"/>
        </a:defRPr>
      </a:lvl8pPr>
      <a:lvl9pPr marL="1371600" algn="l" defTabSz="342900" rtl="0" fontAlgn="base">
        <a:spcBef>
          <a:spcPct val="0"/>
        </a:spcBef>
        <a:spcAft>
          <a:spcPts val="900"/>
        </a:spcAft>
        <a:defRPr sz="3750" b="1">
          <a:solidFill>
            <a:srgbClr val="3C1B71"/>
          </a:solidFill>
          <a:latin typeface="Arial" pitchFamily="34" charset="0"/>
        </a:defRPr>
      </a:lvl9pPr>
    </p:titleStyle>
    <p:bodyStyle>
      <a:lvl1pPr marL="515541" indent="-515541" algn="l" defTabSz="342900" rtl="0" fontAlgn="base">
        <a:spcBef>
          <a:spcPct val="0"/>
        </a:spcBef>
        <a:spcAft>
          <a:spcPts val="1800"/>
        </a:spcAft>
        <a:buSzPct val="75000"/>
        <a:buFont typeface="Arial" pitchFamily="34" charset="0"/>
        <a:buChar char="•"/>
        <a:defRPr sz="2100" kern="1200">
          <a:solidFill>
            <a:srgbClr val="807F83"/>
          </a:solidFill>
          <a:latin typeface="Arial"/>
          <a:ea typeface="+mn-ea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rgbClr val="807F83"/>
          </a:solidFill>
          <a:latin typeface="+mn-lt"/>
          <a:ea typeface="+mn-ea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807F83"/>
          </a:solidFill>
          <a:latin typeface="+mn-lt"/>
          <a:ea typeface="+mn-ea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rgbClr val="807F83"/>
          </a:solidFill>
          <a:latin typeface="+mn-lt"/>
          <a:ea typeface="+mn-ea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rgbClr val="807F83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0"/>
            <a:ext cx="91348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02" y="0"/>
            <a:ext cx="8125795" cy="4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7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59" y="0"/>
            <a:ext cx="8237482" cy="44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2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83" y="0"/>
            <a:ext cx="8134634" cy="44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4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0"/>
            <a:ext cx="7515225" cy="44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4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0" y="0"/>
            <a:ext cx="8336320" cy="44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7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04" y="0"/>
            <a:ext cx="831959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1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1" y="0"/>
            <a:ext cx="8124657" cy="44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08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09" y="0"/>
            <a:ext cx="8092381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5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F2683"/>
                </a:solidFill>
              </a:rPr>
              <a:t>Decision Making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956"/>
            <a:ext cx="8229600" cy="37361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CanERA places increased emphasis on CQI</a:t>
            </a:r>
          </a:p>
          <a:p>
            <a:pPr marL="742950" lvl="2" indent="-3429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Entrusting institutions to drive their own CQI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given to:</a:t>
            </a:r>
          </a:p>
          <a:p>
            <a:pPr marL="656550" lvl="2" indent="-342900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Persistence of areas for improvement (AFIs)</a:t>
            </a:r>
          </a:p>
          <a:p>
            <a:pPr marL="656550" lvl="2" indent="-342900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AFIs on learning environment</a:t>
            </a:r>
          </a:p>
          <a:p>
            <a:pPr marL="656550" lvl="2" indent="-342900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AFIs on the integrity of the institution</a:t>
            </a:r>
          </a:p>
          <a:p>
            <a:pPr marL="656550" lvl="2" indent="-342900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and robustness of the institution’s IR process</a:t>
            </a:r>
          </a:p>
          <a:p>
            <a:pPr marL="342900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7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/>
              <a:t>Call Out To Program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0106"/>
            <a:ext cx="8229600" cy="3394472"/>
          </a:xfrm>
        </p:spPr>
        <p:txBody>
          <a:bodyPr>
            <a:normAutofit/>
          </a:bodyPr>
          <a:lstStyle/>
          <a:p>
            <a:pPr marL="342000" indent="-3420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Please sign-up as faculty reps for the IR process!</a:t>
            </a:r>
          </a:p>
          <a:p>
            <a:pPr marL="342000" indent="-3420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Great learning experience</a:t>
            </a:r>
          </a:p>
          <a:p>
            <a:pPr marL="342000" indent="-3420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Helps improve your own program</a:t>
            </a:r>
          </a:p>
          <a:p>
            <a:pPr marL="342000" indent="-3420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Share best practices &amp; innovations (e.g. hidden curriculum, trainee selection, CQI, etc.)</a:t>
            </a:r>
          </a:p>
          <a:p>
            <a:pPr marL="342000" indent="-3420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Learn how to generate a report (as Chair)</a:t>
            </a:r>
          </a:p>
        </p:txBody>
      </p:sp>
    </p:spTree>
    <p:extLst>
      <p:ext uri="{BB962C8B-B14F-4D97-AF65-F5344CB8AC3E}">
        <p14:creationId xmlns:p14="http://schemas.microsoft.com/office/powerpoint/2010/main" val="316905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311944" y="1517615"/>
            <a:ext cx="6520113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4F2683"/>
                </a:solidFill>
                <a:latin typeface="Arial"/>
                <a:cs typeface="Arial"/>
              </a:rPr>
              <a:t>PGME Committee Meeting</a:t>
            </a:r>
          </a:p>
          <a:p>
            <a:pPr algn="ctr"/>
            <a:r>
              <a:rPr lang="en-US" sz="3200" b="1" dirty="0">
                <a:solidFill>
                  <a:srgbClr val="4F2683"/>
                </a:solidFill>
                <a:latin typeface="Arial"/>
                <a:cs typeface="Arial"/>
              </a:rPr>
              <a:t>Wednesday, March 20, 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0"/>
            <a:ext cx="8193881" cy="857250"/>
          </a:xfrm>
        </p:spPr>
        <p:txBody>
          <a:bodyPr>
            <a:normAutofit/>
          </a:bodyPr>
          <a:lstStyle/>
          <a:p>
            <a:r>
              <a:rPr lang="en-CA" sz="3200" dirty="0">
                <a:cs typeface="Arial"/>
              </a:rPr>
              <a:t>Internal Review: Surveyor Perspective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55C73-5820-4EF1-D1FE-C30DE47221C5}"/>
              </a:ext>
            </a:extLst>
          </p:cNvPr>
          <p:cNvSpPr txBox="1"/>
          <p:nvPr/>
        </p:nvSpPr>
        <p:spPr>
          <a:xfrm>
            <a:off x="475059" y="857250"/>
            <a:ext cx="8280000" cy="27007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000" indent="-3420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Overview of accreditation process</a:t>
            </a:r>
          </a:p>
          <a:p>
            <a:pPr marL="342000" indent="-3420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CanAMS documentation / review</a:t>
            </a:r>
          </a:p>
          <a:p>
            <a:pPr marL="342000" indent="-3420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What surveyors like / don’t like </a:t>
            </a:r>
          </a:p>
          <a:p>
            <a:pPr marL="342000" indent="-3420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Deciding if an indicator has been met</a:t>
            </a:r>
          </a:p>
          <a:p>
            <a:pPr marL="342000" indent="-3420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Value of participating in accreditation process</a:t>
            </a:r>
            <a:endParaRPr lang="en-US" dirty="0">
              <a:solidFill>
                <a:srgbClr val="FF0000"/>
              </a:solidFill>
              <a:latin typeface="Arial"/>
              <a:ea typeface="Calibri"/>
              <a:cs typeface="Arial"/>
            </a:endParaRPr>
          </a:p>
          <a:p>
            <a:pPr marL="214313" indent="-214313">
              <a:buFont typeface="Arial"/>
              <a:buChar char="•"/>
            </a:pPr>
            <a:endParaRPr lang="en-US" sz="1350" b="1" dirty="0">
              <a:latin typeface="Arial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46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0"/>
            <a:ext cx="8193881" cy="757238"/>
          </a:xfrm>
        </p:spPr>
        <p:txBody>
          <a:bodyPr>
            <a:normAutofit/>
          </a:bodyPr>
          <a:lstStyle/>
          <a:p>
            <a:r>
              <a:rPr lang="en-CA" sz="3200" dirty="0">
                <a:cs typeface="Arial"/>
              </a:rPr>
              <a:t>Overview of Accreditation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55C73-5820-4EF1-D1FE-C30DE47221C5}"/>
              </a:ext>
            </a:extLst>
          </p:cNvPr>
          <p:cNvSpPr txBox="1"/>
          <p:nvPr/>
        </p:nvSpPr>
        <p:spPr>
          <a:xfrm>
            <a:off x="388940" y="686618"/>
            <a:ext cx="8280000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/>
                <a:ea typeface="Calibri"/>
                <a:cs typeface="Arial"/>
              </a:rPr>
              <a:t>Accreditation is a review process to determine if educational programs meet defined standard of quality</a:t>
            </a:r>
          </a:p>
          <a:p>
            <a:pPr marL="342900" indent="-3429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/>
                <a:ea typeface="Calibri"/>
                <a:cs typeface="Arial"/>
              </a:rPr>
              <a:t>CQI process</a:t>
            </a:r>
          </a:p>
          <a:p>
            <a:pPr marL="342900" indent="-3429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/>
                <a:ea typeface="Calibri"/>
                <a:cs typeface="Arial"/>
              </a:rPr>
              <a:t>CanERA </a:t>
            </a:r>
            <a:r>
              <a:rPr lang="en-US" sz="2200" dirty="0">
                <a:latin typeface="Arial"/>
                <a:ea typeface="Calibri"/>
                <a:cs typeface="Arial"/>
              </a:rPr>
              <a:t>(since July 2019), CanRAC, CanAMS (Dr. Iyer)</a:t>
            </a:r>
          </a:p>
          <a:p>
            <a:pPr marL="342900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/>
                <a:ea typeface="Calibri"/>
                <a:cs typeface="Arial"/>
              </a:rPr>
              <a:t>Two levels:</a:t>
            </a:r>
          </a:p>
          <a:p>
            <a:pPr marL="9153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/>
                <a:ea typeface="Calibri"/>
                <a:cs typeface="Arial"/>
              </a:rPr>
              <a:t>Institution (PGME) accreditation standards</a:t>
            </a:r>
          </a:p>
          <a:p>
            <a:pPr marL="9153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/>
                <a:ea typeface="Calibri"/>
                <a:cs typeface="Arial"/>
              </a:rPr>
              <a:t>Residency Program (or AFC) accreditation</a:t>
            </a:r>
          </a:p>
          <a:p>
            <a:pPr marL="1257300" lvl="2" indent="-3429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ea typeface="Calibri"/>
                <a:cs typeface="Arial"/>
              </a:rPr>
              <a:t>General standards – modified as of July 2024? </a:t>
            </a:r>
          </a:p>
          <a:p>
            <a:pPr marL="1257300" lvl="2" indent="-3429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ea typeface="Calibri"/>
                <a:cs typeface="Arial"/>
              </a:rPr>
              <a:t>Specialty specific standards</a:t>
            </a:r>
          </a:p>
        </p:txBody>
      </p:sp>
    </p:spTree>
    <p:extLst>
      <p:ext uri="{BB962C8B-B14F-4D97-AF65-F5344CB8AC3E}">
        <p14:creationId xmlns:p14="http://schemas.microsoft.com/office/powerpoint/2010/main" val="1769449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67" y="0"/>
            <a:ext cx="8193881" cy="526795"/>
          </a:xfrm>
        </p:spPr>
        <p:txBody>
          <a:bodyPr>
            <a:noAutofit/>
          </a:bodyPr>
          <a:lstStyle/>
          <a:p>
            <a:r>
              <a:rPr lang="en-CA" sz="3200" dirty="0">
                <a:cs typeface="Arial"/>
              </a:rPr>
              <a:t>Who is Involved (Regular Review)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9E935-3880-D634-3D53-DB8C0D147BD7}"/>
              </a:ext>
            </a:extLst>
          </p:cNvPr>
          <p:cNvSpPr txBox="1"/>
          <p:nvPr/>
        </p:nvSpPr>
        <p:spPr>
          <a:xfrm>
            <a:off x="2371472" y="634517"/>
            <a:ext cx="3387257" cy="338554"/>
          </a:xfrm>
          <a:prstGeom prst="rect">
            <a:avLst/>
          </a:prstGeom>
          <a:solidFill>
            <a:srgbClr val="002777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Royal College Survey Team </a:t>
            </a:r>
            <a:endParaRPr lang="en-CA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4F181-6BD3-BDA2-8117-6851DC4A20B7}"/>
              </a:ext>
            </a:extLst>
          </p:cNvPr>
          <p:cNvSpPr txBox="1"/>
          <p:nvPr/>
        </p:nvSpPr>
        <p:spPr>
          <a:xfrm>
            <a:off x="179567" y="758510"/>
            <a:ext cx="1828800" cy="85725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University (Institution) review team</a:t>
            </a:r>
            <a:endParaRPr lang="en-CA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65A609-7D0F-CF17-6617-22BD11EB19F1}"/>
              </a:ext>
            </a:extLst>
          </p:cNvPr>
          <p:cNvSpPr txBox="1"/>
          <p:nvPr/>
        </p:nvSpPr>
        <p:spPr>
          <a:xfrm>
            <a:off x="2485111" y="1213529"/>
            <a:ext cx="30321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Residency Programs review team</a:t>
            </a:r>
            <a:endParaRPr lang="en-CA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932C9-A8FB-062A-6F94-2AE3D8B03ABD}"/>
              </a:ext>
            </a:extLst>
          </p:cNvPr>
          <p:cNvSpPr txBox="1"/>
          <p:nvPr/>
        </p:nvSpPr>
        <p:spPr>
          <a:xfrm>
            <a:off x="3086761" y="1747831"/>
            <a:ext cx="1828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2+/-1 Surveyors</a:t>
            </a:r>
            <a:endParaRPr lang="en-CA" sz="16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ED4ED5-9B09-30BF-FCCB-AFCDE128F205}"/>
              </a:ext>
            </a:extLst>
          </p:cNvPr>
          <p:cNvSpPr txBox="1"/>
          <p:nvPr/>
        </p:nvSpPr>
        <p:spPr>
          <a:xfrm>
            <a:off x="3086761" y="2124108"/>
            <a:ext cx="18288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Your Program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</a:rPr>
              <a:t>Documents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</a:rPr>
              <a:t>Onsite</a:t>
            </a:r>
            <a:endParaRPr lang="en-CA" sz="1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568BF-7B2B-E85B-084A-E94BF3BCD622}"/>
              </a:ext>
            </a:extLst>
          </p:cNvPr>
          <p:cNvSpPr txBox="1"/>
          <p:nvPr/>
        </p:nvSpPr>
        <p:spPr>
          <a:xfrm>
            <a:off x="6121835" y="951918"/>
            <a:ext cx="256164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Vote on outcome/status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</a:rPr>
              <a:t>RR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</a:rPr>
              <a:t>APOR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</a:rPr>
              <a:t>External review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</a:rPr>
              <a:t>Notice (External review)</a:t>
            </a:r>
            <a:endParaRPr lang="en-CA" sz="1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3253B-C1FD-22C5-79A9-30BC8CA1535B}"/>
              </a:ext>
            </a:extLst>
          </p:cNvPr>
          <p:cNvSpPr txBox="1"/>
          <p:nvPr/>
        </p:nvSpPr>
        <p:spPr>
          <a:xfrm>
            <a:off x="3577416" y="3087841"/>
            <a:ext cx="2544419" cy="830997"/>
          </a:xfrm>
          <a:prstGeom prst="rect">
            <a:avLst/>
          </a:prstGeom>
          <a:solidFill>
            <a:srgbClr val="002777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600" dirty="0">
                <a:solidFill>
                  <a:schemeClr val="bg1"/>
                </a:solidFill>
                <a:latin typeface="+mj-lt"/>
              </a:rPr>
              <a:t>RC Res-AC committee ( 20+ PGME ) </a:t>
            </a:r>
          </a:p>
          <a:p>
            <a:pPr algn="ctr">
              <a:defRPr/>
            </a:pPr>
            <a:r>
              <a:rPr lang="en-CA" sz="1600" dirty="0">
                <a:solidFill>
                  <a:schemeClr val="bg1"/>
                </a:solidFill>
                <a:latin typeface="+mj-lt"/>
              </a:rPr>
              <a:t>Feb-May-Oct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A8C72-F9B1-BA9B-B2FE-620994002784}"/>
              </a:ext>
            </a:extLst>
          </p:cNvPr>
          <p:cNvSpPr txBox="1"/>
          <p:nvPr/>
        </p:nvSpPr>
        <p:spPr>
          <a:xfrm>
            <a:off x="6321950" y="2322335"/>
            <a:ext cx="18288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Survey Report &amp; Recommendation</a:t>
            </a:r>
            <a:endParaRPr lang="en-CA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A5025-26BD-8574-9037-F02679EFEBE4}"/>
              </a:ext>
            </a:extLst>
          </p:cNvPr>
          <p:cNvSpPr txBox="1"/>
          <p:nvPr/>
        </p:nvSpPr>
        <p:spPr>
          <a:xfrm>
            <a:off x="3717723" y="4150480"/>
            <a:ext cx="237744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2 Res-AC members' independent review</a:t>
            </a:r>
            <a:endParaRPr lang="en-CA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1D4A1-EA60-3615-ADA2-A304C31F69F0}"/>
              </a:ext>
            </a:extLst>
          </p:cNvPr>
          <p:cNvSpPr txBox="1"/>
          <p:nvPr/>
        </p:nvSpPr>
        <p:spPr>
          <a:xfrm>
            <a:off x="128207" y="3764950"/>
            <a:ext cx="18288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Final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Recommendation</a:t>
            </a:r>
            <a:endParaRPr lang="en-CA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E1BDE5-42AA-863A-D52A-5D7E331AC3DD}"/>
              </a:ext>
            </a:extLst>
          </p:cNvPr>
          <p:cNvSpPr txBox="1"/>
          <p:nvPr/>
        </p:nvSpPr>
        <p:spPr>
          <a:xfrm>
            <a:off x="1556136" y="2035155"/>
            <a:ext cx="1073426" cy="5539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Specialty Committee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Input</a:t>
            </a:r>
            <a:endParaRPr lang="en-CA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DEA3F-E83A-221F-2B33-88E5A1535683}"/>
              </a:ext>
            </a:extLst>
          </p:cNvPr>
          <p:cNvSpPr txBox="1"/>
          <p:nvPr/>
        </p:nvSpPr>
        <p:spPr>
          <a:xfrm>
            <a:off x="6699637" y="3633471"/>
            <a:ext cx="1073426" cy="5539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Specialty Committee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Input</a:t>
            </a:r>
            <a:endParaRPr lang="en-CA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791D6D-D17B-CDA2-4E84-A11FC1E5AACA}"/>
              </a:ext>
            </a:extLst>
          </p:cNvPr>
          <p:cNvSpPr txBox="1"/>
          <p:nvPr/>
        </p:nvSpPr>
        <p:spPr>
          <a:xfrm>
            <a:off x="6699637" y="3103230"/>
            <a:ext cx="1073426" cy="55399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latin typeface="+mj-lt"/>
              </a:rPr>
              <a:t>Program Response (errors of fact)</a:t>
            </a:r>
            <a:endParaRPr lang="en-CA" sz="10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4C325-0351-F5F7-0DFD-6B6823D1B3C6}"/>
              </a:ext>
            </a:extLst>
          </p:cNvPr>
          <p:cNvSpPr txBox="1"/>
          <p:nvPr/>
        </p:nvSpPr>
        <p:spPr>
          <a:xfrm>
            <a:off x="2300652" y="3641839"/>
            <a:ext cx="107342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latin typeface="+mj-lt"/>
              </a:rPr>
              <a:t>Institution Report  &amp; Internal Review Process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A0F483-7167-BCFF-64F8-B5E180686D00}"/>
              </a:ext>
            </a:extLst>
          </p:cNvPr>
          <p:cNvCxnSpPr>
            <a:cxnSpLocks/>
          </p:cNvCxnSpPr>
          <p:nvPr/>
        </p:nvCxnSpPr>
        <p:spPr>
          <a:xfrm>
            <a:off x="4065100" y="973071"/>
            <a:ext cx="0" cy="217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F6BAE1-B7CF-23F1-D878-83E1DBC59F17}"/>
              </a:ext>
            </a:extLst>
          </p:cNvPr>
          <p:cNvCxnSpPr>
            <a:stCxn id="3" idx="1"/>
            <a:endCxn id="5" idx="3"/>
          </p:cNvCxnSpPr>
          <p:nvPr/>
        </p:nvCxnSpPr>
        <p:spPr>
          <a:xfrm flipH="1">
            <a:off x="2008367" y="803794"/>
            <a:ext cx="363105" cy="383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04358A-40AB-604F-4CF8-E7AE661F13D9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4001161" y="1552083"/>
            <a:ext cx="0" cy="195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EF567597-2611-8F33-B0EA-99946925830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915561" y="1570944"/>
            <a:ext cx="244836" cy="93788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C46E7A-1411-FA67-9453-624EB77AC9A8}"/>
              </a:ext>
            </a:extLst>
          </p:cNvPr>
          <p:cNvCxnSpPr>
            <a:stCxn id="6" idx="3"/>
          </p:cNvCxnSpPr>
          <p:nvPr/>
        </p:nvCxnSpPr>
        <p:spPr>
          <a:xfrm>
            <a:off x="5517211" y="1382806"/>
            <a:ext cx="6046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2F7B03-9509-7DA6-804B-798B8D498007}"/>
              </a:ext>
            </a:extLst>
          </p:cNvPr>
          <p:cNvCxnSpPr>
            <a:stCxn id="9" idx="2"/>
          </p:cNvCxnSpPr>
          <p:nvPr/>
        </p:nvCxnSpPr>
        <p:spPr>
          <a:xfrm>
            <a:off x="7402659" y="2152247"/>
            <a:ext cx="0" cy="170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956435-682C-AD9B-CDB5-9EE8784DC204}"/>
              </a:ext>
            </a:extLst>
          </p:cNvPr>
          <p:cNvCxnSpPr>
            <a:endCxn id="10" idx="3"/>
          </p:cNvCxnSpPr>
          <p:nvPr/>
        </p:nvCxnSpPr>
        <p:spPr>
          <a:xfrm flipH="1">
            <a:off x="6121835" y="2907110"/>
            <a:ext cx="477748" cy="596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DE99FB-9378-5F37-8E56-24822A724797}"/>
              </a:ext>
            </a:extLst>
          </p:cNvPr>
          <p:cNvCxnSpPr>
            <a:stCxn id="17" idx="1"/>
          </p:cNvCxnSpPr>
          <p:nvPr/>
        </p:nvCxnSpPr>
        <p:spPr>
          <a:xfrm flipH="1">
            <a:off x="6171862" y="3380229"/>
            <a:ext cx="527775" cy="189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63C555-11C5-197C-1CEB-46B2C1148FAB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6146848" y="3699460"/>
            <a:ext cx="552789" cy="211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F8E261-2AE3-BF1F-1C83-F83629ADF7FE}"/>
              </a:ext>
            </a:extLst>
          </p:cNvPr>
          <p:cNvCxnSpPr>
            <a:stCxn id="10" idx="2"/>
          </p:cNvCxnSpPr>
          <p:nvPr/>
        </p:nvCxnSpPr>
        <p:spPr>
          <a:xfrm flipH="1">
            <a:off x="4760463" y="3918838"/>
            <a:ext cx="89163" cy="231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2F6C836-DE41-44F3-7642-93256A8DAF77}"/>
              </a:ext>
            </a:extLst>
          </p:cNvPr>
          <p:cNvCxnSpPr>
            <a:stCxn id="12" idx="1"/>
            <a:endCxn id="18" idx="3"/>
          </p:cNvCxnSpPr>
          <p:nvPr/>
        </p:nvCxnSpPr>
        <p:spPr>
          <a:xfrm flipH="1" flipV="1">
            <a:off x="3374078" y="3995782"/>
            <a:ext cx="343645" cy="447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DE5F3D-F21D-F7E5-27CA-A309F9F9E82B}"/>
              </a:ext>
            </a:extLst>
          </p:cNvPr>
          <p:cNvCxnSpPr>
            <a:stCxn id="18" idx="1"/>
            <a:endCxn id="13" idx="3"/>
          </p:cNvCxnSpPr>
          <p:nvPr/>
        </p:nvCxnSpPr>
        <p:spPr>
          <a:xfrm flipH="1">
            <a:off x="1957007" y="3995782"/>
            <a:ext cx="343645" cy="61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953F9C2-86E6-A8F9-CED5-023BFC591FAD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673299" y="1917108"/>
            <a:ext cx="413462" cy="320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D0F99F9-56EE-15E1-6ADA-4053320897E8}"/>
              </a:ext>
            </a:extLst>
          </p:cNvPr>
          <p:cNvCxnSpPr>
            <a:endCxn id="8" idx="1"/>
          </p:cNvCxnSpPr>
          <p:nvPr/>
        </p:nvCxnSpPr>
        <p:spPr>
          <a:xfrm>
            <a:off x="2673299" y="2282133"/>
            <a:ext cx="413462" cy="226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399ED1F-819B-0C24-B2AC-A093C01E375B}"/>
              </a:ext>
            </a:extLst>
          </p:cNvPr>
          <p:cNvCxnSpPr/>
          <p:nvPr/>
        </p:nvCxnSpPr>
        <p:spPr>
          <a:xfrm flipV="1">
            <a:off x="1042607" y="1649957"/>
            <a:ext cx="0" cy="2049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D115DFE-4B1B-5C40-0CC9-01133E8A62E9}"/>
              </a:ext>
            </a:extLst>
          </p:cNvPr>
          <p:cNvCxnSpPr/>
          <p:nvPr/>
        </p:nvCxnSpPr>
        <p:spPr>
          <a:xfrm flipV="1">
            <a:off x="1093967" y="2893549"/>
            <a:ext cx="1992794" cy="805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1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107C5-65C5-F575-8316-031420C3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0"/>
            <a:ext cx="8193881" cy="528638"/>
          </a:xfrm>
        </p:spPr>
        <p:txBody>
          <a:bodyPr>
            <a:noAutofit/>
          </a:bodyPr>
          <a:lstStyle/>
          <a:p>
            <a:r>
              <a:rPr lang="en-CA" sz="3200" dirty="0">
                <a:cs typeface="Arial"/>
              </a:rPr>
              <a:t>Role of Specialty Committee</a:t>
            </a:r>
          </a:p>
        </p:txBody>
      </p:sp>
      <p:pic>
        <p:nvPicPr>
          <p:cNvPr id="6" name="Picture 5" descr="A diagram of a variety of words&#10;&#10;Description automatically generated with medium confidence">
            <a:extLst>
              <a:ext uri="{FF2B5EF4-FFF2-40B4-BE49-F238E27FC236}">
                <a16:creationId xmlns:a16="http://schemas.microsoft.com/office/drawing/2014/main" id="{B7F9C56C-7A8A-9F95-08AD-502E1CA6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26" y="606431"/>
            <a:ext cx="7772400" cy="3273455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21FF007A-963F-418C-A563-1F04FDF19915}"/>
              </a:ext>
            </a:extLst>
          </p:cNvPr>
          <p:cNvSpPr/>
          <p:nvPr/>
        </p:nvSpPr>
        <p:spPr>
          <a:xfrm rot="16200000">
            <a:off x="3721298" y="3245506"/>
            <a:ext cx="381312" cy="14751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7DB7C-7797-AD90-0014-68FC6A239850}"/>
              </a:ext>
            </a:extLst>
          </p:cNvPr>
          <p:cNvSpPr txBox="1"/>
          <p:nvPr/>
        </p:nvSpPr>
        <p:spPr>
          <a:xfrm>
            <a:off x="3174382" y="4187668"/>
            <a:ext cx="1475144" cy="8925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Specialty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Committee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Input</a:t>
            </a:r>
            <a:endParaRPr lang="en-CA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7075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107C5-65C5-F575-8316-031420C3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0"/>
            <a:ext cx="8193881" cy="807244"/>
          </a:xfrm>
        </p:spPr>
        <p:txBody>
          <a:bodyPr>
            <a:normAutofit/>
          </a:bodyPr>
          <a:lstStyle/>
          <a:p>
            <a:r>
              <a:rPr lang="en-CA" sz="3200" dirty="0">
                <a:cs typeface="Arial"/>
              </a:rPr>
              <a:t>Possible Outcomes</a:t>
            </a:r>
          </a:p>
        </p:txBody>
      </p:sp>
      <p:pic>
        <p:nvPicPr>
          <p:cNvPr id="3" name="Picture 2" descr="A screenshot of a blue and white table&#10;&#10;Description automatically generated">
            <a:extLst>
              <a:ext uri="{FF2B5EF4-FFF2-40B4-BE49-F238E27FC236}">
                <a16:creationId xmlns:a16="http://schemas.microsoft.com/office/drawing/2014/main" id="{618B290A-C74F-55F0-BFFF-1422E4951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0" y="642938"/>
            <a:ext cx="9116750" cy="37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0107C5-65C5-F575-8316-031420C3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0"/>
            <a:ext cx="8193881" cy="705674"/>
          </a:xfrm>
        </p:spPr>
        <p:txBody>
          <a:bodyPr>
            <a:normAutofit/>
          </a:bodyPr>
          <a:lstStyle/>
          <a:p>
            <a:r>
              <a:rPr lang="en-CA" sz="3200" dirty="0">
                <a:cs typeface="Arial"/>
              </a:rPr>
              <a:t>Sequence</a:t>
            </a:r>
          </a:p>
        </p:txBody>
      </p:sp>
      <p:pic>
        <p:nvPicPr>
          <p:cNvPr id="5" name="Picture 4" descr="A diagram of internal review&#10;&#10;Description automatically generated">
            <a:extLst>
              <a:ext uri="{FF2B5EF4-FFF2-40B4-BE49-F238E27FC236}">
                <a16:creationId xmlns:a16="http://schemas.microsoft.com/office/drawing/2014/main" id="{38FD9606-CB6C-6977-8C3C-B8A0CE630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9" y="705674"/>
            <a:ext cx="7772400" cy="3402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3BE1B-1635-310F-FF36-19E985C81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9" y="4107795"/>
            <a:ext cx="7772400" cy="3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77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0"/>
            <a:ext cx="8193881" cy="857250"/>
          </a:xfrm>
        </p:spPr>
        <p:txBody>
          <a:bodyPr>
            <a:normAutofit/>
          </a:bodyPr>
          <a:lstStyle/>
          <a:p>
            <a:r>
              <a:rPr lang="en-CA" sz="3200" dirty="0">
                <a:cs typeface="Arial"/>
              </a:rPr>
              <a:t>CanAMS Documentation and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55C73-5820-4EF1-D1FE-C30DE47221C5}"/>
              </a:ext>
            </a:extLst>
          </p:cNvPr>
          <p:cNvSpPr txBox="1"/>
          <p:nvPr/>
        </p:nvSpPr>
        <p:spPr>
          <a:xfrm>
            <a:off x="475059" y="809729"/>
            <a:ext cx="8280000" cy="35240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Appearance does matter!</a:t>
            </a:r>
          </a:p>
          <a:p>
            <a:pPr marL="342900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3 portions: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Filling the instrument profile</a:t>
            </a:r>
          </a:p>
          <a:p>
            <a:pPr marL="1257300" lvl="2" indent="-3429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Calibri"/>
                <a:cs typeface="Arial"/>
              </a:rPr>
              <a:t>Response to previous AFIs</a:t>
            </a:r>
          </a:p>
          <a:p>
            <a:pPr marL="1257300" lvl="2" indent="-3429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Calibri"/>
                <a:cs typeface="Arial"/>
              </a:rPr>
              <a:t>Presenting your program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Attaching relevant documents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Preparing files for on-site review (minutes of RPC/CC, residents files)</a:t>
            </a:r>
          </a:p>
        </p:txBody>
      </p:sp>
    </p:spTree>
    <p:extLst>
      <p:ext uri="{BB962C8B-B14F-4D97-AF65-F5344CB8AC3E}">
        <p14:creationId xmlns:p14="http://schemas.microsoft.com/office/powerpoint/2010/main" val="3285789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41" y="0"/>
            <a:ext cx="8279999" cy="685800"/>
          </a:xfrm>
        </p:spPr>
        <p:txBody>
          <a:bodyPr>
            <a:normAutofit/>
          </a:bodyPr>
          <a:lstStyle/>
          <a:p>
            <a:r>
              <a:rPr lang="en-CA" sz="2800" dirty="0">
                <a:cs typeface="Arial"/>
              </a:rPr>
              <a:t>Filling the Instrument &amp; Attaching Documents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55C73-5820-4EF1-D1FE-C30DE47221C5}"/>
              </a:ext>
            </a:extLst>
          </p:cNvPr>
          <p:cNvSpPr txBox="1"/>
          <p:nvPr/>
        </p:nvSpPr>
        <p:spPr>
          <a:xfrm>
            <a:off x="388941" y="621506"/>
            <a:ext cx="8483597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6500" indent="-2565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u="sng" dirty="0">
                <a:latin typeface="Arial"/>
                <a:ea typeface="Calibri"/>
                <a:cs typeface="Arial"/>
              </a:rPr>
              <a:t>Present</a:t>
            </a:r>
            <a:r>
              <a:rPr lang="en-US" sz="2400" dirty="0">
                <a:latin typeface="Arial"/>
                <a:ea typeface="Calibri"/>
                <a:cs typeface="Arial"/>
              </a:rPr>
              <a:t> your program: entry route, year CBD, # residents, usual rotation sequence (a nice table is useful), organigram (with names ideal), define the roles (advisor?), etc. </a:t>
            </a:r>
          </a:p>
          <a:p>
            <a:pPr marL="256500" indent="-2565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Surveyors will look for </a:t>
            </a:r>
            <a:r>
              <a:rPr lang="en-US" sz="2400" b="1" u="sng" dirty="0">
                <a:latin typeface="Arial"/>
                <a:ea typeface="Calibri"/>
                <a:cs typeface="Arial"/>
              </a:rPr>
              <a:t>documents</a:t>
            </a:r>
            <a:r>
              <a:rPr lang="en-US" sz="2400" dirty="0">
                <a:latin typeface="Arial"/>
                <a:ea typeface="Calibri"/>
                <a:cs typeface="Arial"/>
              </a:rPr>
              <a:t> that support what you say </a:t>
            </a:r>
          </a:p>
          <a:p>
            <a:pPr marL="256500" indent="-2565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Make the surveyors’ life easy 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Assessment tools - combine them in ONE document with a table of content </a:t>
            </a:r>
            <a:r>
              <a:rPr lang="en-US" sz="2400" u="sng" dirty="0">
                <a:latin typeface="Arial"/>
                <a:ea typeface="Calibri"/>
                <a:cs typeface="Arial"/>
              </a:rPr>
              <a:t>linking to each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Meeting agenda - add a presenting page</a:t>
            </a:r>
          </a:p>
          <a:p>
            <a:pPr lvl="1">
              <a:spcAft>
                <a:spcPts val="900"/>
              </a:spcAft>
              <a:buSzPct val="75000"/>
            </a:pPr>
            <a:endParaRPr lang="en-US" sz="20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810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0"/>
            <a:ext cx="8193881" cy="664369"/>
          </a:xfrm>
        </p:spPr>
        <p:txBody>
          <a:bodyPr>
            <a:normAutofit/>
          </a:bodyPr>
          <a:lstStyle/>
          <a:p>
            <a:r>
              <a:rPr lang="en-CA" sz="2800" dirty="0">
                <a:cs typeface="Arial"/>
              </a:rPr>
              <a:t>Filling the Instrument &amp; Attaching Documents</a:t>
            </a:r>
          </a:p>
        </p:txBody>
      </p:sp>
      <p:pic>
        <p:nvPicPr>
          <p:cNvPr id="5" name="Picture 4" descr="A list of medical procedures&#10;&#10;Description automatically generated">
            <a:extLst>
              <a:ext uri="{FF2B5EF4-FFF2-40B4-BE49-F238E27FC236}">
                <a16:creationId xmlns:a16="http://schemas.microsoft.com/office/drawing/2014/main" id="{3680EE40-1AB0-B46D-5016-299E3FCD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9" y="723268"/>
            <a:ext cx="3428176" cy="401540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3BF6F02A-B9E9-7CC9-43C9-691358CBF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946" y="723268"/>
            <a:ext cx="4556953" cy="369696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64635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0"/>
            <a:ext cx="8193881" cy="771525"/>
          </a:xfrm>
        </p:spPr>
        <p:txBody>
          <a:bodyPr>
            <a:normAutofit/>
          </a:bodyPr>
          <a:lstStyle/>
          <a:p>
            <a:r>
              <a:rPr lang="en-CA" sz="2800" dirty="0">
                <a:cs typeface="Arial"/>
              </a:rPr>
              <a:t>Filling the Instrument &amp; Attaching Documents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55C73-5820-4EF1-D1FE-C30DE47221C5}"/>
              </a:ext>
            </a:extLst>
          </p:cNvPr>
          <p:cNvSpPr txBox="1"/>
          <p:nvPr/>
        </p:nvSpPr>
        <p:spPr>
          <a:xfrm>
            <a:off x="475059" y="707231"/>
            <a:ext cx="8497491" cy="4116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/>
                <a:ea typeface="Calibri"/>
                <a:cs typeface="Arial"/>
              </a:rPr>
              <a:t>Make the surveyors’ life easy 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/>
                <a:ea typeface="Calibri"/>
                <a:cs typeface="Arial"/>
              </a:rPr>
              <a:t>Choose a background and a font – keep it throughout!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/>
                <a:ea typeface="Calibri"/>
                <a:cs typeface="Arial"/>
              </a:rPr>
              <a:t>PDF your documents 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/>
                <a:ea typeface="Calibri"/>
                <a:cs typeface="Arial"/>
              </a:rPr>
              <a:t>TOR, policies, assessment tools, and else:</a:t>
            </a:r>
          </a:p>
          <a:p>
            <a:pPr marL="1257300" lvl="2" indent="-3429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ea typeface="Calibri"/>
                <a:cs typeface="Arial"/>
              </a:rPr>
              <a:t>Dates, dates, dates! </a:t>
            </a:r>
          </a:p>
          <a:p>
            <a:pPr marL="1257300" lvl="2" indent="-3429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ea typeface="Calibri"/>
                <a:cs typeface="Arial"/>
              </a:rPr>
              <a:t>One page document that summarize when last reviewed (CQI)</a:t>
            </a:r>
            <a:endParaRPr lang="en-US" sz="2200" u="sng" dirty="0"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/>
                <a:ea typeface="Calibri"/>
                <a:cs typeface="Arial"/>
              </a:rPr>
              <a:t>Policies: Make them your own ! Or at least approve them </a:t>
            </a:r>
          </a:p>
          <a:p>
            <a:pPr marL="342900" indent="-3429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/>
                <a:ea typeface="Calibri"/>
                <a:cs typeface="Arial"/>
              </a:rPr>
              <a:t>Use the PGME templates and tools </a:t>
            </a:r>
          </a:p>
          <a:p>
            <a:pPr lvl="1">
              <a:spcAft>
                <a:spcPts val="900"/>
              </a:spcAft>
              <a:buSzPct val="75000"/>
            </a:pPr>
            <a:endParaRPr lang="en-US" sz="20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06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1714500"/>
            <a:ext cx="8193881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750" dirty="0">
                <a:cs typeface="Arial"/>
              </a:rPr>
              <a:t>Internal Review: Surveyor Perspective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30ABA-4AE4-45FD-A9F6-FFA0F954E1D8}"/>
              </a:ext>
            </a:extLst>
          </p:cNvPr>
          <p:cNvSpPr txBox="1"/>
          <p:nvPr/>
        </p:nvSpPr>
        <p:spPr>
          <a:xfrm>
            <a:off x="3104868" y="2461593"/>
            <a:ext cx="2934266" cy="6232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solidFill>
                  <a:prstClr val="black"/>
                </a:solidFill>
                <a:latin typeface="Arial"/>
                <a:cs typeface="Arial"/>
              </a:rPr>
              <a:t>Dr. D. Fortin and Dr. H. Iyer</a:t>
            </a:r>
            <a:endParaRPr lang="en-CA" sz="135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algn="ctr"/>
            <a:r>
              <a:rPr lang="en-CA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931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0"/>
            <a:ext cx="8193881" cy="857250"/>
          </a:xfrm>
        </p:spPr>
        <p:txBody>
          <a:bodyPr>
            <a:normAutofit/>
          </a:bodyPr>
          <a:lstStyle/>
          <a:p>
            <a:r>
              <a:rPr lang="en-CA" sz="2800" dirty="0">
                <a:cs typeface="Arial"/>
              </a:rPr>
              <a:t>Filling the Instrument &amp; Attaching Documents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55C73-5820-4EF1-D1FE-C30DE47221C5}"/>
              </a:ext>
            </a:extLst>
          </p:cNvPr>
          <p:cNvSpPr txBox="1"/>
          <p:nvPr/>
        </p:nvSpPr>
        <p:spPr>
          <a:xfrm>
            <a:off x="475059" y="792956"/>
            <a:ext cx="8280000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000" indent="-3420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Make the surveyors’ life easy </a:t>
            </a:r>
          </a:p>
          <a:p>
            <a:pPr marL="800100" lvl="1" indent="-3429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Present data (CQI): timelines of EPAs/ITER filling, faculty vs senior filled, resident questionnaire, etc. </a:t>
            </a:r>
          </a:p>
          <a:p>
            <a:pPr marL="342900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Make sure your faculty at large (not just the RPC) &amp; your residents know 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What are the program’s documents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ea typeface="Calibri"/>
                <a:cs typeface="Arial"/>
              </a:rPr>
              <a:t>Where to find them </a:t>
            </a:r>
          </a:p>
          <a:p>
            <a:pPr lvl="1">
              <a:spcAft>
                <a:spcPts val="900"/>
              </a:spcAft>
              <a:buSzPct val="75000"/>
            </a:pPr>
            <a:endParaRPr lang="en-US" sz="20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14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0"/>
            <a:ext cx="8193881" cy="628650"/>
          </a:xfrm>
        </p:spPr>
        <p:txBody>
          <a:bodyPr>
            <a:normAutofit/>
          </a:bodyPr>
          <a:lstStyle/>
          <a:p>
            <a:r>
              <a:rPr lang="en-CA" sz="3200" dirty="0">
                <a:cs typeface="Arial"/>
              </a:rPr>
              <a:t>Preparing Files for On-Site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55C73-5820-4EF1-D1FE-C30DE47221C5}"/>
              </a:ext>
            </a:extLst>
          </p:cNvPr>
          <p:cNvSpPr txBox="1"/>
          <p:nvPr/>
        </p:nvSpPr>
        <p:spPr>
          <a:xfrm>
            <a:off x="475059" y="600075"/>
            <a:ext cx="8280000" cy="41472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000" indent="-3420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150" dirty="0">
                <a:latin typeface="Arial"/>
                <a:ea typeface="Calibri"/>
                <a:cs typeface="Arial"/>
              </a:rPr>
              <a:t>Make it </a:t>
            </a:r>
            <a:r>
              <a:rPr lang="en-US" sz="2150" u="sng" dirty="0">
                <a:latin typeface="Arial"/>
                <a:ea typeface="Calibri"/>
                <a:cs typeface="Arial"/>
              </a:rPr>
              <a:t>ALL</a:t>
            </a:r>
            <a:r>
              <a:rPr lang="en-US" sz="2150" dirty="0">
                <a:latin typeface="Arial"/>
                <a:ea typeface="Calibri"/>
                <a:cs typeface="Arial"/>
              </a:rPr>
              <a:t> available </a:t>
            </a:r>
          </a:p>
          <a:p>
            <a:pPr marL="342000" indent="-3420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150" dirty="0">
                <a:latin typeface="Arial"/>
                <a:ea typeface="Calibri"/>
                <a:cs typeface="Arial"/>
              </a:rPr>
              <a:t>Minutes of meeting: Presentation page / FUP on action items (CQI)</a:t>
            </a:r>
          </a:p>
          <a:p>
            <a:pPr marL="342000" indent="-3420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150" dirty="0">
                <a:latin typeface="Arial"/>
                <a:ea typeface="Calibri"/>
                <a:cs typeface="Arial"/>
              </a:rPr>
              <a:t>Residents' files 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150" dirty="0">
                <a:latin typeface="Arial"/>
                <a:ea typeface="Calibri"/>
                <a:cs typeface="Arial"/>
              </a:rPr>
              <a:t>Various level / some “not progressing as expected” 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150" dirty="0">
                <a:latin typeface="Arial"/>
                <a:ea typeface="Calibri"/>
                <a:cs typeface="Arial"/>
              </a:rPr>
              <a:t>Signed agreement to share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150" dirty="0">
                <a:latin typeface="Arial"/>
                <a:ea typeface="Calibri"/>
                <a:cs typeface="Arial"/>
              </a:rPr>
              <a:t>“put it all together” (portfolio) &amp; get it organized </a:t>
            </a:r>
          </a:p>
          <a:p>
            <a:pPr marL="1257300" lvl="2" indent="-3429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150" dirty="0">
                <a:latin typeface="Arial"/>
                <a:ea typeface="Calibri"/>
                <a:cs typeface="Arial"/>
              </a:rPr>
              <a:t>Documentation of meeting with PD **</a:t>
            </a:r>
          </a:p>
          <a:p>
            <a:pPr marL="1257300" lvl="2" indent="-3429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150" dirty="0">
                <a:latin typeface="Arial"/>
                <a:ea typeface="Calibri"/>
                <a:cs typeface="Arial"/>
              </a:rPr>
              <a:t>Assessment of all kind</a:t>
            </a:r>
          </a:p>
          <a:p>
            <a:pPr marL="1257300" lvl="2" indent="-3429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150" dirty="0">
                <a:latin typeface="Arial"/>
                <a:ea typeface="Calibri"/>
                <a:cs typeface="Arial"/>
              </a:rPr>
              <a:t>CC letters or other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64024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0"/>
            <a:ext cx="8193881" cy="594285"/>
          </a:xfrm>
        </p:spPr>
        <p:txBody>
          <a:bodyPr>
            <a:normAutofit/>
          </a:bodyPr>
          <a:lstStyle/>
          <a:p>
            <a:r>
              <a:rPr lang="en-CA" sz="3200" dirty="0">
                <a:cs typeface="Arial"/>
              </a:rPr>
              <a:t>Do’s and Don’ts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55C73-5820-4EF1-D1FE-C30DE47221C5}"/>
              </a:ext>
            </a:extLst>
          </p:cNvPr>
          <p:cNvSpPr txBox="1"/>
          <p:nvPr/>
        </p:nvSpPr>
        <p:spPr>
          <a:xfrm>
            <a:off x="475059" y="594285"/>
            <a:ext cx="8419820" cy="39549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/>
                <a:ea typeface="Calibri"/>
                <a:cs typeface="Arial"/>
              </a:rPr>
              <a:t>Do go through each standard: Are they met? How can you prove it? </a:t>
            </a:r>
          </a:p>
          <a:p>
            <a:pPr marL="342900" indent="-3429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/>
                <a:ea typeface="Calibri"/>
                <a:cs typeface="Arial"/>
              </a:rPr>
              <a:t>Do share your challenges and what you are doing about it </a:t>
            </a:r>
          </a:p>
          <a:p>
            <a:pPr marL="342900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/>
                <a:ea typeface="Calibri"/>
                <a:cs typeface="Arial"/>
              </a:rPr>
              <a:t>Don’t put in the instrument (attached documents in CanAMS) things that are NOT being used </a:t>
            </a:r>
          </a:p>
          <a:p>
            <a:pPr marL="800100" lvl="1" indent="-3429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/>
                <a:ea typeface="Calibri"/>
                <a:cs typeface="Arial"/>
              </a:rPr>
              <a:t>Example of assessment tools, but nowhere to be found in resident portfolio</a:t>
            </a:r>
          </a:p>
          <a:p>
            <a:pPr marL="342900" indent="-342900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/>
                <a:ea typeface="Calibri"/>
                <a:cs typeface="Arial"/>
              </a:rPr>
              <a:t>Your PA is key –</a:t>
            </a:r>
          </a:p>
          <a:p>
            <a:pPr marL="342900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/>
                <a:ea typeface="Calibri"/>
                <a:cs typeface="Arial"/>
              </a:rPr>
              <a:t>Get involved in reviews – 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/>
                <a:ea typeface="Calibri"/>
                <a:cs typeface="Arial"/>
              </a:rPr>
              <a:t>Give ideas on better ways to do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/>
                <a:ea typeface="Calibri"/>
                <a:cs typeface="Arial"/>
              </a:rPr>
              <a:t>Give insight into your own program  </a:t>
            </a:r>
          </a:p>
        </p:txBody>
      </p:sp>
    </p:spTree>
    <p:extLst>
      <p:ext uri="{BB962C8B-B14F-4D97-AF65-F5344CB8AC3E}">
        <p14:creationId xmlns:p14="http://schemas.microsoft.com/office/powerpoint/2010/main" val="2548795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D72E-9F3E-4F2D-9546-FFC56B4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69" y="1714500"/>
            <a:ext cx="7688461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750" dirty="0">
                <a:cs typeface="Arial"/>
              </a:rPr>
              <a:t>Internal Review: Frequent Feedback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30ABA-4AE4-45FD-A9F6-FFA0F954E1D8}"/>
              </a:ext>
            </a:extLst>
          </p:cNvPr>
          <p:cNvSpPr txBox="1"/>
          <p:nvPr/>
        </p:nvSpPr>
        <p:spPr>
          <a:xfrm>
            <a:off x="3669157" y="2441662"/>
            <a:ext cx="1805687" cy="6232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CA" dirty="0">
                <a:latin typeface="Arial"/>
                <a:cs typeface="Arial"/>
              </a:rPr>
              <a:t>Dr. L. Champion</a:t>
            </a:r>
          </a:p>
          <a:p>
            <a:pPr algn="ctr"/>
            <a:r>
              <a:rPr lang="en-CA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131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84D28-92C7-CE0D-18D0-F0E747B37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160C-DFCB-9048-3B90-6D66B0CA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720000"/>
          </a:xfrm>
        </p:spPr>
        <p:txBody>
          <a:bodyPr>
            <a:noAutofit/>
          </a:bodyPr>
          <a:lstStyle/>
          <a:p>
            <a:r>
              <a:rPr lang="en-US" sz="3200" dirty="0"/>
              <a:t>Frequent Feedback from Internal Reviews</a:t>
            </a:r>
            <a:endParaRPr lang="en-GB" sz="320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1C06F-0AA7-2ADB-BC61-31B9DFB549E8}"/>
              </a:ext>
            </a:extLst>
          </p:cNvPr>
          <p:cNvSpPr txBox="1"/>
          <p:nvPr/>
        </p:nvSpPr>
        <p:spPr>
          <a:xfrm>
            <a:off x="432000" y="614094"/>
            <a:ext cx="8280000" cy="56400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SzPct val="75000"/>
            </a:pPr>
            <a:r>
              <a:rPr lang="en-US" sz="2200" dirty="0">
                <a:latin typeface="Arial"/>
                <a:ea typeface="Calibri"/>
                <a:cs typeface="Arial"/>
              </a:rPr>
              <a:t>The top 7 AFI comments from recent reports are:</a:t>
            </a:r>
          </a:p>
          <a:p>
            <a:pPr marL="457200" indent="-457200">
              <a:spcAft>
                <a:spcPts val="600"/>
              </a:spcAft>
              <a:buSzPct val="75000"/>
              <a:buFont typeface="+mj-lt"/>
              <a:buAutoNum type="arabicPeriod"/>
            </a:pPr>
            <a:r>
              <a:rPr lang="en-US" sz="2200" dirty="0">
                <a:latin typeface="Arial"/>
                <a:ea typeface="Calibri"/>
                <a:cs typeface="Arial"/>
              </a:rPr>
              <a:t>Lack of documentation: processes not documented</a:t>
            </a:r>
          </a:p>
          <a:p>
            <a:pPr marL="457200" indent="-457200">
              <a:spcAft>
                <a:spcPts val="600"/>
              </a:spcAft>
              <a:buSzPct val="75000"/>
              <a:buFont typeface="+mj-lt"/>
              <a:buAutoNum type="arabicPeriod"/>
            </a:pPr>
            <a:r>
              <a:rPr lang="en-US" sz="2200" dirty="0">
                <a:latin typeface="Arial"/>
                <a:ea typeface="Calibri"/>
                <a:cs typeface="Arial"/>
              </a:rPr>
              <a:t>Missing site representation on RPC membership</a:t>
            </a:r>
          </a:p>
          <a:p>
            <a:pPr marL="457200" indent="-457200">
              <a:spcAft>
                <a:spcPts val="600"/>
              </a:spcAft>
              <a:buSzPct val="75000"/>
              <a:buFont typeface="+mj-lt"/>
              <a:buAutoNum type="arabicPeriod"/>
            </a:pPr>
            <a:r>
              <a:rPr lang="en-US" sz="2200" dirty="0">
                <a:latin typeface="Arial"/>
                <a:ea typeface="Calibri"/>
                <a:cs typeface="Arial"/>
              </a:rPr>
              <a:t>Not clear when (and how) policies and TORs are reviewed: no revision dates, not documented in minutes</a:t>
            </a:r>
          </a:p>
          <a:p>
            <a:pPr marL="457200" indent="-457200">
              <a:spcAft>
                <a:spcPts val="600"/>
              </a:spcAft>
              <a:buSzPct val="75000"/>
              <a:buFont typeface="+mj-lt"/>
              <a:buAutoNum type="arabicPeriod"/>
            </a:pPr>
            <a:r>
              <a:rPr lang="en-US" sz="2200" dirty="0">
                <a:latin typeface="Arial"/>
                <a:ea typeface="Calibri"/>
                <a:cs typeface="Arial"/>
              </a:rPr>
              <a:t>Lack of action items in minutes</a:t>
            </a:r>
          </a:p>
          <a:p>
            <a:pPr marL="457200" indent="-457200">
              <a:spcAft>
                <a:spcPts val="600"/>
              </a:spcAft>
              <a:buSzPct val="75000"/>
              <a:buFont typeface="+mj-lt"/>
              <a:buAutoNum type="arabicPeriod"/>
            </a:pPr>
            <a:r>
              <a:rPr lang="en-US" sz="2200" dirty="0">
                <a:latin typeface="Arial"/>
                <a:ea typeface="Calibri"/>
                <a:cs typeface="Arial"/>
              </a:rPr>
              <a:t>Lack of a formal CQI process (Standard 9)</a:t>
            </a:r>
          </a:p>
          <a:p>
            <a:pPr marL="457200" indent="-457200">
              <a:spcAft>
                <a:spcPts val="600"/>
              </a:spcAft>
              <a:buSzPct val="75000"/>
              <a:buFont typeface="+mj-lt"/>
              <a:buAutoNum type="arabicPeriod"/>
            </a:pPr>
            <a:r>
              <a:rPr lang="en-US" sz="2200" dirty="0">
                <a:latin typeface="Arial"/>
                <a:ea typeface="Calibri"/>
                <a:cs typeface="Arial"/>
              </a:rPr>
              <a:t>Unclear assessment and promotion processes (CC processes)</a:t>
            </a:r>
          </a:p>
          <a:p>
            <a:pPr marL="457200" indent="-457200">
              <a:spcAft>
                <a:spcPts val="600"/>
              </a:spcAft>
              <a:buSzPct val="75000"/>
              <a:buFont typeface="+mj-lt"/>
              <a:buAutoNum type="arabicPeriod"/>
            </a:pPr>
            <a:r>
              <a:rPr lang="en-US" sz="2200" dirty="0">
                <a:latin typeface="Arial"/>
                <a:ea typeface="Calibri"/>
                <a:cs typeface="Arial"/>
              </a:rPr>
              <a:t>Lack of protected time for residents to attend AHDs</a:t>
            </a:r>
          </a:p>
          <a:p>
            <a:pPr marL="457200" indent="-457200">
              <a:spcAft>
                <a:spcPts val="900"/>
              </a:spcAft>
              <a:buSzPct val="75000"/>
              <a:buFont typeface="+mj-lt"/>
              <a:buAutoNum type="arabicPeriod"/>
            </a:pPr>
            <a:endParaRPr lang="en-US" sz="2400" dirty="0">
              <a:latin typeface="Arial"/>
              <a:ea typeface="Calibri"/>
              <a:cs typeface="Arial"/>
            </a:endParaRPr>
          </a:p>
          <a:p>
            <a:pPr marL="255905" indent="-255905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endParaRPr lang="en-US" sz="2400" dirty="0">
              <a:latin typeface="Arial"/>
              <a:ea typeface="Calibri"/>
              <a:cs typeface="Arial"/>
            </a:endParaRPr>
          </a:p>
          <a:p>
            <a:pPr marL="713105" lvl="1" indent="-255905">
              <a:spcAft>
                <a:spcPts val="900"/>
              </a:spcAft>
              <a:buSzPct val="75000"/>
              <a:buFont typeface="Wingdings" panose="05000000000000000000" pitchFamily="2" charset="2"/>
              <a:buChar char="§"/>
            </a:pPr>
            <a:endParaRPr lang="en-US" dirty="0">
              <a:latin typeface="Arial"/>
              <a:ea typeface="Calibri"/>
              <a:cs typeface="Arial"/>
            </a:endParaRPr>
          </a:p>
          <a:p>
            <a:pPr marL="213995" indent="-213995">
              <a:buFont typeface="Arial"/>
              <a:buChar char="•"/>
            </a:pPr>
            <a:endParaRPr lang="en-US" sz="1350" b="1" dirty="0">
              <a:latin typeface="Arial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973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8004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7380"/>
            <a:ext cx="6858000" cy="3718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2808" y="3167272"/>
            <a:ext cx="39763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0090"/>
                </a:solidFill>
              </a:rPr>
              <a:t>Hari Iyer</a:t>
            </a:r>
          </a:p>
          <a:p>
            <a:pPr algn="ctr"/>
            <a:r>
              <a:rPr lang="en-US" sz="1500" b="1" dirty="0">
                <a:solidFill>
                  <a:srgbClr val="000090"/>
                </a:solidFill>
              </a:rPr>
              <a:t>Director – Curriculum and Assessment, PGME</a:t>
            </a:r>
          </a:p>
          <a:p>
            <a:pPr algn="ctr"/>
            <a:r>
              <a:rPr lang="en-US" sz="1500" b="1" dirty="0">
                <a:solidFill>
                  <a:srgbClr val="000090"/>
                </a:solidFill>
              </a:rPr>
              <a:t>March 20, 2024</a:t>
            </a:r>
          </a:p>
        </p:txBody>
      </p:sp>
    </p:spTree>
    <p:extLst>
      <p:ext uri="{BB962C8B-B14F-4D97-AF65-F5344CB8AC3E}">
        <p14:creationId xmlns:p14="http://schemas.microsoft.com/office/powerpoint/2010/main" val="233191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37" y="0"/>
            <a:ext cx="8639725" cy="44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3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30" y="0"/>
            <a:ext cx="8593140" cy="44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74" y="0"/>
            <a:ext cx="8533251" cy="44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3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26" y="0"/>
            <a:ext cx="8025748" cy="44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4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41" y="0"/>
            <a:ext cx="8113317" cy="4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849</Words>
  <Application>Microsoft Office PowerPoint</Application>
  <PresentationFormat>On-screen Show (16:9)</PresentationFormat>
  <Paragraphs>145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2_Office Theme</vt:lpstr>
      <vt:lpstr>PowerPoint Presentation</vt:lpstr>
      <vt:lpstr>PowerPoint Presentation</vt:lpstr>
      <vt:lpstr>Internal Review: Surveyor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Decision Making Principles</vt:lpstr>
      <vt:lpstr>Call Out To Program Directors</vt:lpstr>
      <vt:lpstr>Internal Review: Surveyor Perspective</vt:lpstr>
      <vt:lpstr>Overview of Accreditation Process</vt:lpstr>
      <vt:lpstr>Who is Involved (Regular Review)</vt:lpstr>
      <vt:lpstr>Role of Specialty Committee</vt:lpstr>
      <vt:lpstr>Possible Outcomes</vt:lpstr>
      <vt:lpstr>Sequence</vt:lpstr>
      <vt:lpstr>CanAMS Documentation and Review</vt:lpstr>
      <vt:lpstr>Filling the Instrument &amp; Attaching Documents</vt:lpstr>
      <vt:lpstr>Filling the Instrument &amp; Attaching Documents</vt:lpstr>
      <vt:lpstr>Filling the Instrument &amp; Attaching Documents</vt:lpstr>
      <vt:lpstr>Filling the Instrument &amp; Attaching Documents</vt:lpstr>
      <vt:lpstr>Preparing Files for On-Site Review</vt:lpstr>
      <vt:lpstr>Do’s and Don’ts</vt:lpstr>
      <vt:lpstr>Internal Review: Frequent Feedback</vt:lpstr>
      <vt:lpstr>Frequent Feedback from Internal Reviews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Lindsay Curtis</cp:lastModifiedBy>
  <cp:revision>14</cp:revision>
  <cp:lastPrinted>2012-01-12T15:01:17Z</cp:lastPrinted>
  <dcterms:created xsi:type="dcterms:W3CDTF">2011-12-23T15:22:14Z</dcterms:created>
  <dcterms:modified xsi:type="dcterms:W3CDTF">2024-03-20T14:56:47Z</dcterms:modified>
</cp:coreProperties>
</file>