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318" r:id="rId3"/>
    <p:sldId id="262" r:id="rId4"/>
    <p:sldId id="276" r:id="rId5"/>
    <p:sldId id="277" r:id="rId6"/>
    <p:sldId id="278" r:id="rId7"/>
    <p:sldId id="284" r:id="rId8"/>
    <p:sldId id="285" r:id="rId9"/>
    <p:sldId id="283" r:id="rId10"/>
    <p:sldId id="279" r:id="rId11"/>
    <p:sldId id="280" r:id="rId12"/>
    <p:sldId id="263" r:id="rId13"/>
    <p:sldId id="264" r:id="rId14"/>
    <p:sldId id="265" r:id="rId15"/>
    <p:sldId id="266" r:id="rId16"/>
    <p:sldId id="267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32" r:id="rId25"/>
    <p:sldId id="352" r:id="rId26"/>
    <p:sldId id="333" r:id="rId27"/>
    <p:sldId id="348" r:id="rId28"/>
    <p:sldId id="350" r:id="rId29"/>
    <p:sldId id="351" r:id="rId30"/>
    <p:sldId id="349" r:id="rId31"/>
    <p:sldId id="353" r:id="rId32"/>
    <p:sldId id="335" r:id="rId33"/>
    <p:sldId id="287" r:id="rId34"/>
    <p:sldId id="288" r:id="rId35"/>
    <p:sldId id="305" r:id="rId36"/>
    <p:sldId id="307" r:id="rId37"/>
    <p:sldId id="311" r:id="rId38"/>
    <p:sldId id="315" r:id="rId39"/>
    <p:sldId id="290" r:id="rId40"/>
    <p:sldId id="309" r:id="rId41"/>
    <p:sldId id="310" r:id="rId42"/>
    <p:sldId id="320" r:id="rId43"/>
    <p:sldId id="316" r:id="rId44"/>
    <p:sldId id="296" r:id="rId45"/>
    <p:sldId id="336" r:id="rId46"/>
    <p:sldId id="337" r:id="rId47"/>
    <p:sldId id="338" r:id="rId48"/>
    <p:sldId id="339" r:id="rId49"/>
    <p:sldId id="340" r:id="rId50"/>
    <p:sldId id="341" r:id="rId51"/>
    <p:sldId id="342" r:id="rId52"/>
    <p:sldId id="343" r:id="rId53"/>
    <p:sldId id="344" r:id="rId54"/>
    <p:sldId id="345" r:id="rId55"/>
    <p:sldId id="301" r:id="rId56"/>
    <p:sldId id="274" r:id="rId57"/>
    <p:sldId id="273" r:id="rId58"/>
    <p:sldId id="303" r:id="rId59"/>
    <p:sldId id="317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63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EF197-433A-47A4-8A92-67DD8E3448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0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C4C84-E1F0-4CFC-8919-A458646AE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92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133BE-E7FD-4A5C-BB2C-2E9B3FB8DF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0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81000" y="990600"/>
            <a:ext cx="76962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9" descr="Powerpoint-light spac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4603" y="0"/>
            <a:ext cx="7467600" cy="609600"/>
          </a:xfrm>
        </p:spPr>
        <p:txBody>
          <a:bodyPr/>
          <a:lstStyle>
            <a:lvl1pPr algn="l"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99186-FE83-4B3D-BCB3-E932594B80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39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EF197-433A-47A4-8A92-67DD8E3448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4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DFD45-211D-4215-9D12-DD0B6BE543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32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9B5AD-BF88-4D91-B14C-5337085FD4B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363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38C7B-7B43-447D-9A63-842A97C5FCE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543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5E544-F7C9-45B5-9997-FA6F2E60C2E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01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0145-E8EE-4030-A14F-4BEF0E273D6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952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EF91C-A786-45CD-844C-05DB38FFB50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3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DFD45-211D-4215-9D12-DD0B6BE543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54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780D8-1650-47B1-84D2-5299EFD953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30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2A7CC-3AB2-4E00-AB24-E5942C2B3F8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80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C4C84-E1F0-4CFC-8919-A458646AE7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241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133BE-E7FD-4A5C-BB2C-2E9B3FB8DF5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66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81000" y="990600"/>
            <a:ext cx="76962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9" descr="Powerpoint-light spac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4603" y="0"/>
            <a:ext cx="7467600" cy="609600"/>
          </a:xfrm>
        </p:spPr>
        <p:txBody>
          <a:bodyPr/>
          <a:lstStyle>
            <a:lvl1pPr algn="l"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99186-FE83-4B3D-BCB3-E932594B80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26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9B5AD-BF88-4D91-B14C-5337085FD4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0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38C7B-7B43-447D-9A63-842A97C5FC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4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5E544-F7C9-45B5-9997-FA6F2E60C2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4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0145-E8EE-4030-A14F-4BEF0E273D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3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EF91C-A786-45CD-844C-05DB38FFB5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8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780D8-1650-47B1-84D2-5299EFD953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2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A7CC-3AB2-4E00-AB24-E5942C2B3F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9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BC13A-9E0B-43C5-9723-1075C53A161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4" descr="Powerpoint-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06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2017/08/25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8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0"/>
            <a:ext cx="4724400" cy="1293813"/>
          </a:xfrm>
        </p:spPr>
        <p:txBody>
          <a:bodyPr/>
          <a:lstStyle/>
          <a:p>
            <a:r>
              <a:rPr lang="en-CA" sz="1800" dirty="0">
                <a:solidFill>
                  <a:srgbClr val="7030A0"/>
                </a:solidFill>
              </a:rPr>
              <a:t>Dr. Sharon </a:t>
            </a:r>
            <a:r>
              <a:rPr lang="en-CA" sz="1800" dirty="0" err="1">
                <a:solidFill>
                  <a:srgbClr val="7030A0"/>
                </a:solidFill>
              </a:rPr>
              <a:t>Koivu</a:t>
            </a:r>
            <a:endParaRPr lang="en-CA" sz="1800" dirty="0">
              <a:solidFill>
                <a:srgbClr val="7030A0"/>
              </a:solidFill>
            </a:endParaRPr>
          </a:p>
          <a:p>
            <a:r>
              <a:rPr lang="en-CA" sz="1200" dirty="0" smtClean="0">
                <a:solidFill>
                  <a:srgbClr val="7030A0"/>
                </a:solidFill>
              </a:rPr>
              <a:t>Physician Consultant- </a:t>
            </a:r>
          </a:p>
          <a:p>
            <a:r>
              <a:rPr lang="en-CA" sz="1200" dirty="0" smtClean="0">
                <a:solidFill>
                  <a:srgbClr val="7030A0"/>
                </a:solidFill>
              </a:rPr>
              <a:t>Palliative Care, Supportive Team Addiction Recovery; </a:t>
            </a:r>
          </a:p>
          <a:p>
            <a:r>
              <a:rPr lang="en-CA" sz="1200" dirty="0" smtClean="0">
                <a:solidFill>
                  <a:srgbClr val="7030A0"/>
                </a:solidFill>
              </a:rPr>
              <a:t>London </a:t>
            </a:r>
            <a:r>
              <a:rPr lang="en-CA" sz="1200" dirty="0">
                <a:solidFill>
                  <a:srgbClr val="7030A0"/>
                </a:solidFill>
              </a:rPr>
              <a:t>Health Sciences </a:t>
            </a:r>
            <a:r>
              <a:rPr lang="en-CA" sz="1200" dirty="0" smtClean="0">
                <a:solidFill>
                  <a:srgbClr val="7030A0"/>
                </a:solidFill>
              </a:rPr>
              <a:t>Centre,</a:t>
            </a:r>
          </a:p>
          <a:p>
            <a:r>
              <a:rPr lang="en-CA" sz="1200" dirty="0" smtClean="0">
                <a:solidFill>
                  <a:srgbClr val="7030A0"/>
                </a:solidFill>
              </a:rPr>
              <a:t>Associate Professor,</a:t>
            </a:r>
            <a:endParaRPr lang="en-CA" sz="1200" dirty="0">
              <a:solidFill>
                <a:srgbClr val="7030A0"/>
              </a:solidFill>
            </a:endParaRPr>
          </a:p>
          <a:p>
            <a:r>
              <a:rPr lang="en-CA" sz="1200" dirty="0">
                <a:solidFill>
                  <a:srgbClr val="7030A0"/>
                </a:solidFill>
              </a:rPr>
              <a:t>Department of Family Medicine, </a:t>
            </a:r>
          </a:p>
          <a:p>
            <a:r>
              <a:rPr lang="en-CA" sz="1200" dirty="0">
                <a:solidFill>
                  <a:srgbClr val="7030A0"/>
                </a:solidFill>
              </a:rPr>
              <a:t>Western University</a:t>
            </a:r>
          </a:p>
          <a:p>
            <a:r>
              <a:rPr lang="en-CA" sz="12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6200" y="1600200"/>
            <a:ext cx="88154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srgbClr val="FFFFFF"/>
                </a:solidFill>
              </a:rPr>
              <a:t>Opioid use Disorder and </a:t>
            </a:r>
            <a:r>
              <a:rPr lang="en-US" sz="4800" dirty="0" err="1" smtClean="0">
                <a:solidFill>
                  <a:srgbClr val="FFFFFF"/>
                </a:solidFill>
              </a:rPr>
              <a:t>Suboxone</a:t>
            </a:r>
            <a:r>
              <a:rPr lang="en-US" sz="4800" dirty="0" smtClean="0">
                <a:solidFill>
                  <a:srgbClr val="FFFFFF"/>
                </a:solidFill>
              </a:rPr>
              <a:t> Use for FP</a:t>
            </a:r>
            <a:endParaRPr lang="en-US" sz="3600" dirty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FFFF"/>
                </a:solidFill>
              </a:rPr>
              <a:t> 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CDC Guidelines-2016</a:t>
            </a:r>
            <a:br>
              <a:rPr lang="en-US" dirty="0"/>
            </a:br>
            <a:r>
              <a:rPr lang="en-US" dirty="0"/>
              <a:t>The 2017 Canadian Guideline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avoid </a:t>
            </a:r>
            <a:r>
              <a:rPr lang="en-US" dirty="0"/>
              <a:t>increasing dosage to </a:t>
            </a:r>
            <a:r>
              <a:rPr lang="en-US" b="1" dirty="0"/>
              <a:t>≥90 </a:t>
            </a:r>
            <a:r>
              <a:rPr lang="en-US" dirty="0"/>
              <a:t>MME/day or carefully justify a decision to titrate dosage to ≥90 MME/day</a:t>
            </a:r>
            <a:r>
              <a:rPr lang="en-US" dirty="0" smtClean="0"/>
              <a:t>.</a:t>
            </a:r>
          </a:p>
          <a:p>
            <a:pPr marL="0" lvl="1" indent="0">
              <a:buNone/>
            </a:pPr>
            <a:endParaRPr lang="en-US" sz="3200" dirty="0"/>
          </a:p>
          <a:p>
            <a:pPr marL="0" lvl="1" indent="0">
              <a:buNone/>
            </a:pPr>
            <a:endParaRPr lang="en-US" sz="3200" dirty="0" smtClean="0"/>
          </a:p>
          <a:p>
            <a:pPr marL="0" lvl="1" indent="0">
              <a:buNone/>
            </a:pPr>
            <a:endParaRPr lang="en-US" sz="3200" dirty="0"/>
          </a:p>
          <a:p>
            <a:pPr marL="0" lvl="1" indent="0">
              <a:buNone/>
            </a:pPr>
            <a:endParaRPr lang="en-US" sz="3200" dirty="0"/>
          </a:p>
          <a:p>
            <a:pPr marL="0" lvl="1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79646"/>
              </a:solidFill>
            </a:endParaRPr>
          </a:p>
          <a:p>
            <a:r>
              <a:rPr lang="en-US" dirty="0" smtClean="0"/>
              <a:t>The vast majority of opioids on the street started as legal prescriptions which have been diverted.</a:t>
            </a:r>
          </a:p>
          <a:p>
            <a:pPr marL="0" indent="0">
              <a:buNone/>
            </a:pPr>
            <a:endParaRPr lang="en-US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3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In 2011,</a:t>
            </a:r>
          </a:p>
          <a:p>
            <a:r>
              <a:rPr lang="en-US" dirty="0" smtClean="0"/>
              <a:t> </a:t>
            </a:r>
            <a:r>
              <a:rPr lang="en-US" dirty="0"/>
              <a:t>London </a:t>
            </a:r>
            <a:r>
              <a:rPr lang="en-US" dirty="0" smtClean="0"/>
              <a:t>Police estimate as much as 50% of prescribed OxyContin was diverted.</a:t>
            </a:r>
          </a:p>
          <a:p>
            <a:pPr marL="0" indent="0">
              <a:buNone/>
            </a:pPr>
            <a:r>
              <a:rPr lang="en-US" dirty="0" smtClean="0"/>
              <a:t>In 2016 </a:t>
            </a:r>
          </a:p>
          <a:p>
            <a:r>
              <a:rPr lang="en-US" dirty="0" smtClean="0"/>
              <a:t>50% of prescribed </a:t>
            </a:r>
            <a:r>
              <a:rPr lang="en-US" dirty="0" err="1" smtClean="0"/>
              <a:t>HydromorphContin</a:t>
            </a:r>
            <a:r>
              <a:rPr lang="en-US" dirty="0" smtClean="0"/>
              <a:t> may be diverted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14 % of adolescents say they have used prescription opioids recreationally</a:t>
            </a:r>
          </a:p>
          <a:p>
            <a:r>
              <a:rPr lang="en-US" dirty="0" smtClean="0"/>
              <a:t>75% got them from the medicine cupboard in their own home</a:t>
            </a:r>
          </a:p>
          <a:p>
            <a:endParaRPr lang="en-US" dirty="0"/>
          </a:p>
          <a:p>
            <a:r>
              <a:rPr lang="en-US" sz="2400" dirty="0" smtClean="0"/>
              <a:t>(OSDUHS 2011)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691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Diversion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is the most common age demographic  for prescription opioids to be diverted?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under 20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20-30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30 -40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40-50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50-60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60-75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Over 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7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Diversion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60-75</a:t>
            </a:r>
          </a:p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3600" dirty="0" smtClean="0"/>
              <a:t>Are you profiling appropriately?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487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MR is a 39 year old female </a:t>
            </a:r>
          </a:p>
          <a:p>
            <a:pPr marL="0" indent="0">
              <a:buNone/>
            </a:pPr>
            <a:r>
              <a:rPr lang="en-US" dirty="0" smtClean="0"/>
              <a:t>Diagnosed with fibromyalgia</a:t>
            </a:r>
          </a:p>
          <a:p>
            <a:pPr marL="0" indent="0">
              <a:buNone/>
            </a:pPr>
            <a:r>
              <a:rPr lang="en-US" dirty="0" smtClean="0"/>
              <a:t>History of PTSD</a:t>
            </a:r>
          </a:p>
          <a:p>
            <a:pPr marL="0" indent="0">
              <a:buNone/>
            </a:pPr>
            <a:r>
              <a:rPr lang="en-US" dirty="0" smtClean="0"/>
              <a:t>Meds: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HydroMorph</a:t>
            </a:r>
            <a:r>
              <a:rPr lang="en-US" dirty="0" smtClean="0"/>
              <a:t> </a:t>
            </a:r>
            <a:r>
              <a:rPr lang="en-US" dirty="0" err="1" smtClean="0"/>
              <a:t>Contin</a:t>
            </a:r>
            <a:r>
              <a:rPr lang="en-US" dirty="0" smtClean="0"/>
              <a:t> 30 mg q8h</a:t>
            </a:r>
          </a:p>
          <a:p>
            <a:r>
              <a:rPr lang="en-US" dirty="0" err="1" smtClean="0"/>
              <a:t>Hydomorphone</a:t>
            </a:r>
            <a:r>
              <a:rPr lang="en-US" dirty="0" smtClean="0"/>
              <a:t> 8 mg q6h prn</a:t>
            </a:r>
          </a:p>
          <a:p>
            <a:r>
              <a:rPr lang="en-US" dirty="0" smtClean="0"/>
              <a:t>Gabapentin 300 mg q 8 h</a:t>
            </a:r>
          </a:p>
          <a:p>
            <a:r>
              <a:rPr lang="en-US" dirty="0" smtClean="0"/>
              <a:t>Lorazepam 1qhs and q6h prn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Admitted to LHSC on 3 occasions with Tricuspid valve endocarditis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7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JC is a 61 year old man</a:t>
            </a:r>
          </a:p>
          <a:p>
            <a:pPr marL="0" indent="0">
              <a:buNone/>
            </a:pPr>
            <a:r>
              <a:rPr lang="en-US" dirty="0" smtClean="0"/>
              <a:t>Chronic low back pain</a:t>
            </a:r>
          </a:p>
          <a:p>
            <a:pPr marL="0" indent="0">
              <a:buNone/>
            </a:pPr>
            <a:r>
              <a:rPr lang="en-US" dirty="0" smtClean="0"/>
              <a:t>Lost job as </a:t>
            </a:r>
            <a:r>
              <a:rPr lang="en-US" dirty="0" err="1" smtClean="0"/>
              <a:t>drywaller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Recent dose escalation</a:t>
            </a:r>
          </a:p>
          <a:p>
            <a:pPr marL="0" indent="0">
              <a:buNone/>
            </a:pPr>
            <a:r>
              <a:rPr lang="en-US" dirty="0" smtClean="0"/>
              <a:t>Meds:</a:t>
            </a:r>
          </a:p>
          <a:p>
            <a:r>
              <a:rPr lang="en-US" dirty="0" err="1" smtClean="0"/>
              <a:t>OxyNeo</a:t>
            </a:r>
            <a:r>
              <a:rPr lang="en-US" dirty="0" smtClean="0"/>
              <a:t> 80 mg </a:t>
            </a:r>
            <a:r>
              <a:rPr lang="en-US" dirty="0" err="1" smtClean="0"/>
              <a:t>tid</a:t>
            </a:r>
            <a:endParaRPr lang="en-US" dirty="0" smtClean="0"/>
          </a:p>
          <a:p>
            <a:r>
              <a:rPr lang="en-US" dirty="0" smtClean="0"/>
              <a:t>Percocet 1-2 </a:t>
            </a:r>
            <a:r>
              <a:rPr lang="en-US" dirty="0" err="1" smtClean="0"/>
              <a:t>po</a:t>
            </a:r>
            <a:r>
              <a:rPr lang="en-US" dirty="0" smtClean="0"/>
              <a:t> q4 h prn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4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ML 58 year old woman </a:t>
            </a:r>
          </a:p>
          <a:p>
            <a:pPr marL="0" indent="0">
              <a:buNone/>
            </a:pPr>
            <a:r>
              <a:rPr lang="en-US" dirty="0" smtClean="0"/>
              <a:t>Diagnosed with beast cancer 8 years ago</a:t>
            </a:r>
          </a:p>
          <a:p>
            <a:pPr marL="0" indent="0">
              <a:buNone/>
            </a:pPr>
            <a:r>
              <a:rPr lang="en-US" dirty="0" smtClean="0"/>
              <a:t>Live on Grey Street</a:t>
            </a:r>
          </a:p>
          <a:p>
            <a:pPr marL="0" indent="0">
              <a:buNone/>
            </a:pPr>
            <a:r>
              <a:rPr lang="en-US" dirty="0" smtClean="0"/>
              <a:t>Meds:</a:t>
            </a:r>
          </a:p>
          <a:p>
            <a:r>
              <a:rPr lang="en-US" dirty="0" err="1" smtClean="0"/>
              <a:t>HydroMorph</a:t>
            </a:r>
            <a:r>
              <a:rPr lang="en-US" dirty="0" smtClean="0"/>
              <a:t> </a:t>
            </a:r>
            <a:r>
              <a:rPr lang="en-US" dirty="0" err="1" smtClean="0"/>
              <a:t>Contin</a:t>
            </a:r>
            <a:r>
              <a:rPr lang="en-US" dirty="0" smtClean="0"/>
              <a:t> 18 mg </a:t>
            </a:r>
            <a:r>
              <a:rPr lang="en-US" dirty="0" err="1" smtClean="0"/>
              <a:t>tid</a:t>
            </a:r>
            <a:endParaRPr lang="en-US" dirty="0" smtClean="0"/>
          </a:p>
          <a:p>
            <a:r>
              <a:rPr lang="en-US" dirty="0" smtClean="0"/>
              <a:t>Tamoxifen </a:t>
            </a:r>
          </a:p>
          <a:p>
            <a:pPr marL="0" indent="0">
              <a:buNone/>
            </a:pPr>
            <a:r>
              <a:rPr lang="en-US" dirty="0" smtClean="0"/>
              <a:t>Always polite thankful and never misses an appointment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2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No Conflict of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Family Medicine Resident does an elective with you and does a urine Toxicology screen</a:t>
            </a:r>
          </a:p>
          <a:p>
            <a:r>
              <a:rPr lang="en-US" dirty="0" smtClean="0"/>
              <a:t>She test negative for opiates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 42 </a:t>
            </a:r>
            <a:r>
              <a:rPr lang="en-US" dirty="0" err="1" smtClean="0"/>
              <a:t>yo</a:t>
            </a:r>
            <a:r>
              <a:rPr lang="en-US" dirty="0" smtClean="0"/>
              <a:t> male</a:t>
            </a:r>
          </a:p>
          <a:p>
            <a:pPr marL="0" indent="0">
              <a:buNone/>
            </a:pPr>
            <a:r>
              <a:rPr lang="en-US" dirty="0" smtClean="0"/>
              <a:t>Diagnosed with osteoarthritis of knee from skiing injury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Meds: </a:t>
            </a:r>
          </a:p>
          <a:p>
            <a:pPr marL="0" indent="0">
              <a:buNone/>
            </a:pPr>
            <a:r>
              <a:rPr lang="en-US" dirty="0" err="1" smtClean="0"/>
              <a:t>HydroMorph</a:t>
            </a:r>
            <a:r>
              <a:rPr lang="en-US" dirty="0" smtClean="0"/>
              <a:t> </a:t>
            </a:r>
            <a:r>
              <a:rPr lang="en-US" dirty="0" err="1" smtClean="0"/>
              <a:t>Contin</a:t>
            </a:r>
            <a:r>
              <a:rPr lang="en-US" dirty="0" smtClean="0"/>
              <a:t> 30 mg </a:t>
            </a:r>
            <a:r>
              <a:rPr lang="en-US" dirty="0" err="1" smtClean="0"/>
              <a:t>tid</a:t>
            </a:r>
            <a:r>
              <a:rPr lang="en-US" dirty="0" smtClean="0"/>
              <a:t> x years</a:t>
            </a:r>
          </a:p>
          <a:p>
            <a:pPr marL="0" indent="0">
              <a:buNone/>
            </a:pPr>
            <a:r>
              <a:rPr lang="en-US" dirty="0" smtClean="0"/>
              <a:t>Suffers from apathy, decreased libido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MW is an 39 year old man </a:t>
            </a:r>
          </a:p>
          <a:p>
            <a:pPr marL="0" indent="0">
              <a:buNone/>
            </a:pPr>
            <a:r>
              <a:rPr lang="en-US" dirty="0" smtClean="0"/>
              <a:t>Long history of OUD, injection drug use</a:t>
            </a:r>
          </a:p>
          <a:p>
            <a:pPr marL="0" indent="0">
              <a:buNone/>
            </a:pPr>
            <a:r>
              <a:rPr lang="en-US" dirty="0" smtClean="0"/>
              <a:t>DOC has been </a:t>
            </a:r>
            <a:r>
              <a:rPr lang="en-US" dirty="0" err="1"/>
              <a:t>H</a:t>
            </a:r>
            <a:r>
              <a:rPr lang="en-US" dirty="0" err="1" smtClean="0"/>
              <a:t>ydromMorph</a:t>
            </a:r>
            <a:r>
              <a:rPr lang="en-US" dirty="0" smtClean="0"/>
              <a:t> </a:t>
            </a:r>
            <a:r>
              <a:rPr lang="en-US" dirty="0" err="1" smtClean="0"/>
              <a:t>Contin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Meds: </a:t>
            </a:r>
            <a:r>
              <a:rPr lang="en-US" dirty="0" err="1" smtClean="0"/>
              <a:t>Suboxone</a:t>
            </a:r>
            <a:r>
              <a:rPr lang="en-US" dirty="0" smtClean="0"/>
              <a:t> 8-2mg daily</a:t>
            </a:r>
          </a:p>
          <a:p>
            <a:pPr marL="0" indent="0">
              <a:buNone/>
            </a:pPr>
            <a:r>
              <a:rPr lang="en-US" dirty="0" smtClean="0"/>
              <a:t>Successfully in recovery x 18 months</a:t>
            </a:r>
          </a:p>
          <a:p>
            <a:pPr marL="0" indent="0">
              <a:buNone/>
            </a:pPr>
            <a:r>
              <a:rPr lang="en-US" dirty="0" smtClean="0"/>
              <a:t>Requires elective surgery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Community-Based OUD Treatment: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2163"/>
          </a:xfrm>
        </p:spPr>
        <p:txBody>
          <a:bodyPr>
            <a:normAutofit fontScale="4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7000" dirty="0"/>
              <a:t>Opioid Maintenance </a:t>
            </a:r>
            <a:r>
              <a:rPr lang="en-US" sz="7000" dirty="0" smtClean="0"/>
              <a:t>Programs with opioid </a:t>
            </a:r>
            <a:r>
              <a:rPr lang="en-US" sz="7000" dirty="0"/>
              <a:t>agonist </a:t>
            </a:r>
            <a:endParaRPr lang="en-US" sz="7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7000" dirty="0" smtClean="0"/>
              <a:t>Structured Opioid Treatment(in controlled setting)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7000" dirty="0" smtClean="0"/>
              <a:t>Abstinence (after taper)</a:t>
            </a:r>
          </a:p>
          <a:p>
            <a:pPr marL="742950" indent="-742950">
              <a:buFont typeface="+mj-lt"/>
              <a:buAutoNum type="arabicPeriod"/>
            </a:pPr>
            <a:endParaRPr lang="en-US" sz="7000" dirty="0"/>
          </a:p>
          <a:p>
            <a:pPr marL="742950" indent="-742950">
              <a:buFont typeface="+mj-lt"/>
              <a:buAutoNum type="arabicPeriod"/>
            </a:pPr>
            <a:endParaRPr lang="en-US" sz="4300" dirty="0" smtClean="0"/>
          </a:p>
          <a:p>
            <a:r>
              <a:rPr lang="en-US" sz="4400" dirty="0"/>
              <a:t>Canadian Guidelines for Safe and Effective use of Opioids for Chronic Non-Cancer pain (2010)</a:t>
            </a:r>
          </a:p>
          <a:p>
            <a:r>
              <a:rPr lang="en-US" sz="4400" dirty="0"/>
              <a:t>CDC Guideline for Prescribing Opioids for Chronic Pain — United States, 2016</a:t>
            </a:r>
            <a:r>
              <a:rPr lang="en-US" sz="4400" b="1" dirty="0"/>
              <a:t> </a:t>
            </a:r>
            <a:r>
              <a:rPr lang="en-US" sz="4400" i="1" dirty="0"/>
              <a:t>Recommendations and Reports</a:t>
            </a:r>
            <a:r>
              <a:rPr lang="en-US" sz="4400" dirty="0"/>
              <a:t> / March 18, 2016 / 65(1);1–49</a:t>
            </a:r>
          </a:p>
          <a:p>
            <a:pPr marL="742950" indent="-742950">
              <a:buFont typeface="+mj-lt"/>
              <a:buAutoNum type="arabicPeriod"/>
            </a:pPr>
            <a:endParaRPr lang="en-US" sz="4300" dirty="0" smtClean="0"/>
          </a:p>
          <a:p>
            <a:pPr marL="0" indent="0">
              <a:buNone/>
            </a:pPr>
            <a:r>
              <a:rPr lang="en-US" sz="8400" dirty="0" smtClean="0">
                <a:solidFill>
                  <a:srgbClr val="F79646"/>
                </a:solidFill>
              </a:rPr>
              <a:t>				</a:t>
            </a:r>
          </a:p>
          <a:p>
            <a:pPr marL="0" indent="0">
              <a:buNone/>
            </a:pPr>
            <a:endParaRPr lang="en-US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5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 Agonist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injection drug use</a:t>
            </a:r>
          </a:p>
          <a:p>
            <a:r>
              <a:rPr lang="en-US" dirty="0" smtClean="0"/>
              <a:t>Patient </a:t>
            </a:r>
            <a:r>
              <a:rPr lang="en-US" dirty="0"/>
              <a:t>has a complication associated with injection drug use- </a:t>
            </a:r>
            <a:r>
              <a:rPr lang="en-US" dirty="0" err="1"/>
              <a:t>eg</a:t>
            </a:r>
            <a:r>
              <a:rPr lang="en-US" dirty="0"/>
              <a:t>. Tricuspid valve </a:t>
            </a:r>
            <a:r>
              <a:rPr lang="en-US" dirty="0" smtClean="0"/>
              <a:t>endocarditis</a:t>
            </a:r>
          </a:p>
          <a:p>
            <a:r>
              <a:rPr lang="en-US" dirty="0" smtClean="0"/>
              <a:t>Diversion while also using opioids</a:t>
            </a:r>
          </a:p>
          <a:p>
            <a:r>
              <a:rPr lang="en-US" dirty="0" smtClean="0"/>
              <a:t>Unable to follow structured opioid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en-US" dirty="0"/>
              <a:t>Opioid Maintenance Programs with opioid agonist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Buprenorphine/Naloxone</a:t>
            </a:r>
          </a:p>
          <a:p>
            <a:r>
              <a:rPr lang="en-US" dirty="0" smtClean="0"/>
              <a:t>Better safety profile</a:t>
            </a:r>
          </a:p>
          <a:p>
            <a:r>
              <a:rPr lang="en-US" dirty="0" smtClean="0"/>
              <a:t>Less abuse potential</a:t>
            </a:r>
          </a:p>
          <a:p>
            <a:r>
              <a:rPr lang="en-US" dirty="0" smtClean="0"/>
              <a:t>Less diversion potential</a:t>
            </a:r>
          </a:p>
          <a:p>
            <a:r>
              <a:rPr lang="en-US" dirty="0" smtClean="0"/>
              <a:t>All physicians can prescribe</a:t>
            </a:r>
          </a:p>
          <a:p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Methadone</a:t>
            </a:r>
          </a:p>
          <a:p>
            <a:r>
              <a:rPr lang="en-US" dirty="0" smtClean="0"/>
              <a:t>Recovery vs harm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6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on </a:t>
            </a:r>
            <a:r>
              <a:rPr lang="en-US" dirty="0" err="1" smtClean="0"/>
              <a:t>Suboxone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Surgical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1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stopping </a:t>
            </a:r>
            <a:r>
              <a:rPr lang="en-US" dirty="0" err="1" smtClean="0"/>
              <a:t>Suboxone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Minor surgery</a:t>
            </a:r>
          </a:p>
          <a:p>
            <a:r>
              <a:rPr lang="en-US" dirty="0" smtClean="0"/>
              <a:t>Patient has a history of injection drug addiction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9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stopping </a:t>
            </a:r>
            <a:r>
              <a:rPr lang="en-US" dirty="0" err="1" smtClean="0"/>
              <a:t>Suboxone</a:t>
            </a:r>
            <a:r>
              <a:rPr lang="en-US" dirty="0" smtClean="0"/>
              <a:t> pre-op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for reasons other than addiction-chronic pain, cancer</a:t>
            </a:r>
          </a:p>
          <a:p>
            <a:r>
              <a:rPr lang="en-US" dirty="0" smtClean="0"/>
              <a:t>Expecting severe post-operative pain</a:t>
            </a:r>
          </a:p>
          <a:p>
            <a:r>
              <a:rPr lang="en-US" dirty="0" smtClean="0"/>
              <a:t>History of difficult to control post-operative pain while on </a:t>
            </a:r>
            <a:r>
              <a:rPr lang="en-US" dirty="0" err="1" smtClean="0"/>
              <a:t>Suboxone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decide to continue on </a:t>
            </a:r>
            <a:r>
              <a:rPr lang="en-US" dirty="0" err="1" smtClean="0"/>
              <a:t>Suboxone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miss doses, even on day of surgery</a:t>
            </a:r>
          </a:p>
          <a:p>
            <a:r>
              <a:rPr lang="en-US" dirty="0" smtClean="0"/>
              <a:t>May need additional doses of </a:t>
            </a:r>
            <a:r>
              <a:rPr lang="en-US" dirty="0" err="1" smtClean="0"/>
              <a:t>Suboxone</a:t>
            </a:r>
            <a:r>
              <a:rPr lang="en-US" dirty="0" smtClean="0"/>
              <a:t> above baseline immediately post-op</a:t>
            </a:r>
          </a:p>
          <a:p>
            <a:r>
              <a:rPr lang="en-US" dirty="0" smtClean="0"/>
              <a:t>May need higher doses of  full opioid agonist analgesic than usually expected</a:t>
            </a:r>
          </a:p>
          <a:p>
            <a:r>
              <a:rPr lang="en-US" dirty="0" smtClean="0"/>
              <a:t>May need close monitoring for respiratory depression if full opioid agonist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2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65" y="1487069"/>
            <a:ext cx="5499069" cy="45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4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decide to discontinue </a:t>
            </a:r>
            <a:r>
              <a:rPr lang="en-US" dirty="0" err="1" smtClean="0"/>
              <a:t>Suboxone</a:t>
            </a:r>
            <a:r>
              <a:rPr lang="en-US" dirty="0" smtClean="0"/>
              <a:t> pre-op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Bridge with full opioid agonist analgesic</a:t>
            </a:r>
          </a:p>
          <a:p>
            <a:r>
              <a:rPr lang="en-US" dirty="0" smtClean="0"/>
              <a:t>Avoid previous drug of choice and oxycodone if patient has opioid uses disorder</a:t>
            </a:r>
          </a:p>
          <a:p>
            <a:r>
              <a:rPr lang="en-US" dirty="0" smtClean="0"/>
              <a:t>If high risk consider hospitalization to bridge pre-op.</a:t>
            </a:r>
          </a:p>
          <a:p>
            <a:r>
              <a:rPr lang="en-US" dirty="0" smtClean="0"/>
              <a:t>Must be off </a:t>
            </a:r>
            <a:r>
              <a:rPr lang="en-US" dirty="0" err="1" smtClean="0"/>
              <a:t>Suboxone</a:t>
            </a:r>
            <a:r>
              <a:rPr lang="en-US" dirty="0" smtClean="0"/>
              <a:t> at least 5 days</a:t>
            </a:r>
          </a:p>
          <a:p>
            <a:r>
              <a:rPr lang="en-US" dirty="0" smtClean="0"/>
              <a:t>May still require higher doses than average of full opioid agonist</a:t>
            </a:r>
          </a:p>
          <a:p>
            <a:r>
              <a:rPr lang="en-US" dirty="0" smtClean="0"/>
              <a:t>Consider adjuvants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Concerns regarding possible misuse, running out early</a:t>
            </a:r>
          </a:p>
          <a:p>
            <a:pPr marL="0" indent="0">
              <a:buNone/>
            </a:pPr>
            <a:r>
              <a:rPr lang="en-US" dirty="0" smtClean="0"/>
              <a:t>Dispense Frequent Small amounts</a:t>
            </a:r>
          </a:p>
          <a:p>
            <a:r>
              <a:rPr lang="en-US" dirty="0" smtClean="0"/>
              <a:t>1 day-14 days</a:t>
            </a:r>
          </a:p>
          <a:p>
            <a:pPr marL="0" indent="0">
              <a:buNone/>
            </a:pPr>
            <a:r>
              <a:rPr lang="en-US" dirty="0" smtClean="0"/>
              <a:t>Frequent urine </a:t>
            </a:r>
            <a:r>
              <a:rPr lang="en-US" dirty="0" err="1" smtClean="0"/>
              <a:t>tox</a:t>
            </a:r>
            <a:r>
              <a:rPr lang="en-US" dirty="0" smtClean="0"/>
              <a:t> screens</a:t>
            </a:r>
          </a:p>
          <a:p>
            <a:pPr marL="0" indent="0">
              <a:buNone/>
            </a:pPr>
            <a:r>
              <a:rPr lang="en-US" dirty="0" smtClean="0"/>
              <a:t>Monitor closely for negative effects of opioids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Taper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 </a:t>
            </a:r>
            <a:r>
              <a:rPr lang="en-US" dirty="0" smtClean="0"/>
              <a:t>requests </a:t>
            </a:r>
            <a:r>
              <a:rPr lang="en-US" dirty="0"/>
              <a:t>opioid taper</a:t>
            </a:r>
            <a:r>
              <a:rPr lang="en-US" dirty="0" smtClean="0"/>
              <a:t>.</a:t>
            </a:r>
          </a:p>
          <a:p>
            <a:r>
              <a:rPr lang="en-US" dirty="0"/>
              <a:t>Patient is maintained on opioids for at least 3 months, and there is no sustained clinically meaningful </a:t>
            </a:r>
            <a:r>
              <a:rPr lang="en-US" dirty="0" smtClean="0"/>
              <a:t>improvement </a:t>
            </a:r>
            <a:r>
              <a:rPr lang="en-US" dirty="0"/>
              <a:t>in </a:t>
            </a:r>
            <a:r>
              <a:rPr lang="en-US" dirty="0" smtClean="0"/>
              <a:t>function</a:t>
            </a:r>
          </a:p>
          <a:p>
            <a:r>
              <a:rPr lang="en-US" dirty="0"/>
              <a:t>Patient’s risk from continued treatment outweighs the </a:t>
            </a:r>
            <a:r>
              <a:rPr lang="en-US" dirty="0" smtClean="0"/>
              <a:t>benefit(e.g</a:t>
            </a:r>
            <a:r>
              <a:rPr lang="en-US" dirty="0"/>
              <a:t>. decreased function and </a:t>
            </a:r>
            <a:r>
              <a:rPr lang="en-US" dirty="0" smtClean="0"/>
              <a:t>increased risk </a:t>
            </a:r>
            <a:r>
              <a:rPr lang="en-US" dirty="0"/>
              <a:t>for </a:t>
            </a:r>
            <a:r>
              <a:rPr lang="en-US" dirty="0" smtClean="0"/>
              <a:t>opioid-related </a:t>
            </a:r>
            <a:r>
              <a:rPr lang="en-US" dirty="0"/>
              <a:t>toxicity from concurrent drug therapy </a:t>
            </a:r>
            <a:r>
              <a:rPr lang="en-US" dirty="0" smtClean="0"/>
              <a:t>or </a:t>
            </a:r>
            <a:r>
              <a:rPr lang="en-US" dirty="0"/>
              <a:t>comorbid medical conditions)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Taper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Patient has experienced a severe </a:t>
            </a:r>
            <a:r>
              <a:rPr lang="en-US" dirty="0" smtClean="0"/>
              <a:t>adverse </a:t>
            </a:r>
            <a:r>
              <a:rPr lang="en-US" dirty="0"/>
              <a:t>outcome or overdose </a:t>
            </a:r>
            <a:r>
              <a:rPr lang="en-US" dirty="0" smtClean="0"/>
              <a:t>event</a:t>
            </a:r>
          </a:p>
          <a:p>
            <a:r>
              <a:rPr lang="en-US" dirty="0"/>
              <a:t>Patient has a complication associated </a:t>
            </a:r>
            <a:r>
              <a:rPr lang="en-US" dirty="0" smtClean="0"/>
              <a:t>with opioids: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err="1" smtClean="0"/>
              <a:t>Depression</a:t>
            </a:r>
            <a:r>
              <a:rPr lang="fr-FR" dirty="0"/>
              <a:t>,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fatigue</a:t>
            </a:r>
            <a:r>
              <a:rPr lang="fr-FR" dirty="0"/>
              <a:t>,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err="1" smtClean="0"/>
              <a:t>sleep</a:t>
            </a:r>
            <a:r>
              <a:rPr lang="fr-FR" dirty="0" smtClean="0"/>
              <a:t> </a:t>
            </a:r>
            <a:r>
              <a:rPr lang="fr-FR" dirty="0" err="1"/>
              <a:t>apnea</a:t>
            </a:r>
            <a:r>
              <a:rPr lang="fr-FR" dirty="0"/>
              <a:t>,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err="1" smtClean="0"/>
              <a:t>sexual</a:t>
            </a:r>
            <a:r>
              <a:rPr lang="fr-FR" dirty="0" smtClean="0"/>
              <a:t> </a:t>
            </a:r>
            <a:r>
              <a:rPr lang="fr-FR" dirty="0" err="1"/>
              <a:t>dysfunction</a:t>
            </a:r>
            <a:r>
              <a:rPr lang="fr-FR" dirty="0"/>
              <a:t>,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err="1" smtClean="0"/>
              <a:t>falls</a:t>
            </a:r>
            <a:r>
              <a:rPr lang="fr-FR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Taper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has a </a:t>
            </a:r>
            <a:r>
              <a:rPr lang="en-US" dirty="0"/>
              <a:t>substance use </a:t>
            </a:r>
            <a:r>
              <a:rPr lang="en-US" dirty="0" smtClean="0"/>
              <a:t>disorder</a:t>
            </a:r>
          </a:p>
          <a:p>
            <a:r>
              <a:rPr lang="en-US" dirty="0"/>
              <a:t>Use of opioids is not in </a:t>
            </a:r>
            <a:r>
              <a:rPr lang="en-US" dirty="0" smtClean="0"/>
              <a:t>compliance with current guidelines</a:t>
            </a:r>
          </a:p>
          <a:p>
            <a:r>
              <a:rPr lang="en-US" dirty="0"/>
              <a:t>If patient already on opioids without a proper trial revisit appropriateness</a:t>
            </a:r>
            <a:endParaRPr lang="en-US" dirty="0" smtClean="0"/>
          </a:p>
          <a:p>
            <a:r>
              <a:rPr lang="en-US" dirty="0"/>
              <a:t>Patient exhibits aberrant behaviors </a:t>
            </a:r>
            <a:endParaRPr lang="en-US" dirty="0" smtClean="0"/>
          </a:p>
          <a:p>
            <a:r>
              <a:rPr lang="en-US" dirty="0" smtClean="0"/>
              <a:t>Suspected diversion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9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Taper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</a:t>
            </a:r>
            <a:r>
              <a:rPr lang="en-US" dirty="0"/>
              <a:t>that tapering improves pain, mood and function </a:t>
            </a:r>
            <a:endParaRPr lang="en-US" dirty="0" smtClean="0"/>
          </a:p>
          <a:p>
            <a:r>
              <a:rPr lang="en-US" dirty="0" smtClean="0"/>
              <a:t>Establish goal of taper</a:t>
            </a:r>
          </a:p>
          <a:p>
            <a:r>
              <a:rPr lang="en-US" dirty="0"/>
              <a:t>Endpoint not necessarily abstinence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scheduled doses </a:t>
            </a:r>
          </a:p>
          <a:p>
            <a:r>
              <a:rPr lang="en-US" dirty="0" smtClean="0"/>
              <a:t>Frequent </a:t>
            </a:r>
            <a:r>
              <a:rPr lang="en-US" dirty="0"/>
              <a:t>dispensing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9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Taper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taper quickly if medically indicated such as overdose  or for diversion (over 2-3 weeks)</a:t>
            </a:r>
            <a:endParaRPr lang="en-US" dirty="0"/>
          </a:p>
          <a:p>
            <a:r>
              <a:rPr lang="en-US" dirty="0" smtClean="0"/>
              <a:t>Generally negotiate </a:t>
            </a:r>
            <a:r>
              <a:rPr lang="en-US" dirty="0"/>
              <a:t>with patient re rate of taper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97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Taper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Tapering too quickly may lead to:</a:t>
            </a:r>
          </a:p>
          <a:p>
            <a:r>
              <a:rPr lang="en-US" dirty="0" smtClean="0"/>
              <a:t>Uncontrollable pain</a:t>
            </a:r>
          </a:p>
          <a:p>
            <a:r>
              <a:rPr lang="en-US" dirty="0" smtClean="0"/>
              <a:t>Withdrawal</a:t>
            </a:r>
          </a:p>
          <a:p>
            <a:r>
              <a:rPr lang="en-US" dirty="0" smtClean="0"/>
              <a:t>Craving</a:t>
            </a:r>
          </a:p>
          <a:p>
            <a:r>
              <a:rPr lang="en-US" dirty="0" smtClean="0"/>
              <a:t>Loss of buy-in to process</a:t>
            </a:r>
          </a:p>
          <a:p>
            <a:r>
              <a:rPr lang="en-US" dirty="0" smtClean="0"/>
              <a:t>Street drug use</a:t>
            </a:r>
          </a:p>
          <a:p>
            <a:r>
              <a:rPr lang="en-US" dirty="0" smtClean="0"/>
              <a:t>Injection drug use</a:t>
            </a:r>
          </a:p>
        </p:txBody>
      </p:sp>
    </p:spTree>
    <p:extLst>
      <p:ext uri="{BB962C8B-B14F-4D97-AF65-F5344CB8AC3E}">
        <p14:creationId xmlns:p14="http://schemas.microsoft.com/office/powerpoint/2010/main" val="151531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 taper for patients with no acute safety concerns.</a:t>
            </a:r>
          </a:p>
          <a:p>
            <a:r>
              <a:rPr lang="en-US" dirty="0"/>
              <a:t>Start with a taper of </a:t>
            </a:r>
            <a:r>
              <a:rPr lang="en-US" dirty="0" smtClean="0"/>
              <a:t>≤10</a:t>
            </a:r>
            <a:r>
              <a:rPr lang="en-US" dirty="0"/>
              <a:t>% of the </a:t>
            </a:r>
            <a:r>
              <a:rPr lang="en-US" dirty="0" smtClean="0"/>
              <a:t>original dose </a:t>
            </a:r>
            <a:r>
              <a:rPr lang="en-US" dirty="0"/>
              <a:t>per week and assess the patient’s functional and pain status at each visit.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9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Adjust the rate, </a:t>
            </a:r>
            <a:r>
              <a:rPr lang="en-US" dirty="0" smtClean="0"/>
              <a:t>intensity, and </a:t>
            </a:r>
            <a:r>
              <a:rPr lang="en-US" dirty="0"/>
              <a:t>duration of the taper </a:t>
            </a:r>
            <a:r>
              <a:rPr lang="en-US" dirty="0" smtClean="0"/>
              <a:t>according </a:t>
            </a:r>
            <a:r>
              <a:rPr lang="en-US" dirty="0"/>
              <a:t>to the patient’s response (e.g. </a:t>
            </a:r>
            <a:r>
              <a:rPr lang="en-US" dirty="0" smtClean="0"/>
              <a:t>emergence of opioid </a:t>
            </a:r>
            <a:r>
              <a:rPr lang="en-US" dirty="0"/>
              <a:t>withdrawal symptoms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4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Deaths due to Prescription </a:t>
            </a:r>
            <a:r>
              <a:rPr lang="en-CA" dirty="0" smtClean="0"/>
              <a:t>Opioids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1/8 </a:t>
            </a:r>
            <a:r>
              <a:rPr lang="en-US" dirty="0"/>
              <a:t>young </a:t>
            </a:r>
            <a:r>
              <a:rPr lang="en-US" dirty="0" smtClean="0"/>
              <a:t>adult (age 25-34) </a:t>
            </a:r>
            <a:r>
              <a:rPr lang="en-US" dirty="0"/>
              <a:t>deaths in Canada is from prescription </a:t>
            </a:r>
            <a:r>
              <a:rPr lang="en-US" dirty="0" smtClean="0"/>
              <a:t>opioid use</a:t>
            </a:r>
          </a:p>
          <a:p>
            <a:r>
              <a:rPr lang="en-US" dirty="0"/>
              <a:t>Approximately 1 of every 170 deaths in Ontario is now related to opioid use. </a:t>
            </a:r>
            <a:endParaRPr lang="en-US" dirty="0" smtClean="0"/>
          </a:p>
          <a:p>
            <a:r>
              <a:rPr lang="en-US" dirty="0"/>
              <a:t>Opioid-related deaths result in </a:t>
            </a:r>
            <a:r>
              <a:rPr lang="en-US" dirty="0" smtClean="0"/>
              <a:t>~ </a:t>
            </a:r>
            <a:r>
              <a:rPr lang="en-US" b="1" u="sng" dirty="0" smtClean="0"/>
              <a:t>22,000</a:t>
            </a:r>
            <a:r>
              <a:rPr lang="en-US" dirty="0" smtClean="0"/>
              <a:t> </a:t>
            </a:r>
            <a:r>
              <a:rPr lang="en-US" dirty="0"/>
              <a:t>years of potential life lost annually, </a:t>
            </a:r>
            <a:endParaRPr lang="en-US" dirty="0" smtClean="0"/>
          </a:p>
          <a:p>
            <a:r>
              <a:rPr lang="en-US" dirty="0" smtClean="0"/>
              <a:t>Death </a:t>
            </a:r>
            <a:r>
              <a:rPr lang="en-US" dirty="0"/>
              <a:t>by drug overdose is </a:t>
            </a:r>
            <a:r>
              <a:rPr lang="en-US" b="1" dirty="0"/>
              <a:t>3xs</a:t>
            </a:r>
            <a:r>
              <a:rPr lang="en-US" dirty="0"/>
              <a:t> higher than deaths due to motor vehicle crashes as a cause of unintentional deaths, (2012,London,ON:MLHU</a:t>
            </a:r>
            <a:r>
              <a:rPr lang="en-US" dirty="0" smtClean="0"/>
              <a:t>)</a:t>
            </a:r>
          </a:p>
          <a:p>
            <a:r>
              <a:rPr lang="en-US" b="1" dirty="0"/>
              <a:t>Most deaths occur in people who were </a:t>
            </a:r>
            <a:r>
              <a:rPr lang="en-US" b="1" i="1" dirty="0"/>
              <a:t>prescribed </a:t>
            </a:r>
            <a:r>
              <a:rPr lang="en-US" b="1" dirty="0"/>
              <a:t>opioids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CA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36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Taper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Taper by 10% every 6-8 weeks may be required </a:t>
            </a:r>
          </a:p>
          <a:p>
            <a:r>
              <a:rPr lang="en-US" dirty="0" smtClean="0"/>
              <a:t>Reassess patient before a reduction</a:t>
            </a:r>
          </a:p>
          <a:p>
            <a:r>
              <a:rPr lang="en-US" dirty="0"/>
              <a:t>The rate may be slowed or paused while monitoring for and managing withdrawal symptoms</a:t>
            </a:r>
            <a:endParaRPr lang="en-US" dirty="0" smtClean="0"/>
          </a:p>
          <a:p>
            <a:r>
              <a:rPr lang="en-US" dirty="0"/>
              <a:t>Do not reverse the taper; it must be unidirectional</a:t>
            </a:r>
            <a:endParaRPr lang="en-US" dirty="0" smtClean="0"/>
          </a:p>
          <a:p>
            <a:r>
              <a:rPr lang="en-US" dirty="0" smtClean="0"/>
              <a:t>Reflective on the positive</a:t>
            </a:r>
          </a:p>
          <a:p>
            <a:r>
              <a:rPr lang="en-US" dirty="0" smtClean="0"/>
              <a:t>Avoid focusing on pain</a:t>
            </a:r>
          </a:p>
          <a:p>
            <a:r>
              <a:rPr lang="en-US" dirty="0" smtClean="0"/>
              <a:t>Assess function </a:t>
            </a:r>
          </a:p>
          <a:p>
            <a:r>
              <a:rPr lang="en-US" dirty="0" smtClean="0"/>
              <a:t>Assess quality of life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058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Taper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may take months to years to prevent reactivating cravings/ drug seeking</a:t>
            </a:r>
          </a:p>
          <a:p>
            <a:r>
              <a:rPr lang="en-US" dirty="0" smtClean="0"/>
              <a:t>Slow and steady wins the race</a:t>
            </a:r>
          </a:p>
        </p:txBody>
      </p:sp>
    </p:spTree>
    <p:extLst>
      <p:ext uri="{BB962C8B-B14F-4D97-AF65-F5344CB8AC3E}">
        <p14:creationId xmlns:p14="http://schemas.microsoft.com/office/powerpoint/2010/main" val="340373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Taper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Advise re overdose if return to previous dose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9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</a:t>
            </a:r>
            <a:r>
              <a:rPr lang="en-US" dirty="0" smtClean="0"/>
              <a:t>for </a:t>
            </a:r>
            <a:r>
              <a:rPr lang="en-US" dirty="0"/>
              <a:t>signs of unmasked mental health disorders (e.g. depression, PTSD, panic disorder) </a:t>
            </a:r>
            <a:r>
              <a:rPr lang="en-US" dirty="0" smtClean="0"/>
              <a:t>during </a:t>
            </a:r>
            <a:r>
              <a:rPr lang="en-US" dirty="0"/>
              <a:t>taper, especially in patients on prolonged or high dose opioids.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MR is a 39 year old female </a:t>
            </a:r>
          </a:p>
          <a:p>
            <a:pPr marL="0" indent="0">
              <a:buNone/>
            </a:pPr>
            <a:r>
              <a:rPr lang="en-US" dirty="0" smtClean="0"/>
              <a:t>Diagnosed with fibromyalgia</a:t>
            </a:r>
          </a:p>
          <a:p>
            <a:pPr marL="0" indent="0">
              <a:buNone/>
            </a:pPr>
            <a:r>
              <a:rPr lang="en-US" dirty="0" smtClean="0"/>
              <a:t>History of PTSD</a:t>
            </a:r>
          </a:p>
          <a:p>
            <a:pPr marL="0" indent="0">
              <a:buNone/>
            </a:pPr>
            <a:r>
              <a:rPr lang="en-US" dirty="0" smtClean="0"/>
              <a:t>Meds: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HydroMorph</a:t>
            </a:r>
            <a:r>
              <a:rPr lang="en-US" dirty="0" smtClean="0"/>
              <a:t> </a:t>
            </a:r>
            <a:r>
              <a:rPr lang="en-US" dirty="0" err="1" smtClean="0"/>
              <a:t>Contin</a:t>
            </a:r>
            <a:r>
              <a:rPr lang="en-US" dirty="0" smtClean="0"/>
              <a:t> 30 mg q8h</a:t>
            </a:r>
          </a:p>
          <a:p>
            <a:r>
              <a:rPr lang="en-US" dirty="0" err="1" smtClean="0"/>
              <a:t>Hydomorphone</a:t>
            </a:r>
            <a:r>
              <a:rPr lang="en-US" dirty="0" smtClean="0"/>
              <a:t> 8 mg q6h prn</a:t>
            </a:r>
          </a:p>
          <a:p>
            <a:r>
              <a:rPr lang="en-US" dirty="0" smtClean="0"/>
              <a:t>Gabapentin 300 mg q 8 h</a:t>
            </a:r>
          </a:p>
          <a:p>
            <a:r>
              <a:rPr lang="en-US" dirty="0" smtClean="0"/>
              <a:t>Lorazepam 1qhs and q6h prn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Admitted to LHSC on 3 occasions with Tricuspid valve endocarditis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Recommend:</a:t>
            </a:r>
          </a:p>
          <a:p>
            <a:pPr marL="0" indent="0">
              <a:buNone/>
            </a:pPr>
            <a:r>
              <a:rPr lang="en-US" dirty="0" smtClean="0"/>
              <a:t>OAT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6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JC 61 year old man</a:t>
            </a:r>
          </a:p>
          <a:p>
            <a:pPr marL="0" indent="0">
              <a:buNone/>
            </a:pPr>
            <a:r>
              <a:rPr lang="en-US" dirty="0" smtClean="0"/>
              <a:t>Chronic low back pain</a:t>
            </a:r>
          </a:p>
          <a:p>
            <a:pPr marL="0" indent="0">
              <a:buNone/>
            </a:pPr>
            <a:r>
              <a:rPr lang="en-US" dirty="0" smtClean="0"/>
              <a:t>Lost job as </a:t>
            </a:r>
            <a:r>
              <a:rPr lang="en-US" dirty="0" err="1" smtClean="0"/>
              <a:t>drywaller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Recent dose escalation</a:t>
            </a:r>
          </a:p>
          <a:p>
            <a:pPr marL="0" indent="0">
              <a:buNone/>
            </a:pPr>
            <a:r>
              <a:rPr lang="en-US" dirty="0" smtClean="0"/>
              <a:t>Meds:</a:t>
            </a:r>
          </a:p>
          <a:p>
            <a:r>
              <a:rPr lang="en-US" dirty="0" err="1" smtClean="0"/>
              <a:t>OxyNeo</a:t>
            </a:r>
            <a:r>
              <a:rPr lang="en-US" dirty="0" smtClean="0"/>
              <a:t> 80 mg </a:t>
            </a:r>
            <a:r>
              <a:rPr lang="en-US" dirty="0" err="1" smtClean="0"/>
              <a:t>tid</a:t>
            </a:r>
            <a:endParaRPr lang="en-US" dirty="0" smtClean="0"/>
          </a:p>
          <a:p>
            <a:r>
              <a:rPr lang="en-US" dirty="0" smtClean="0"/>
              <a:t>Percocet 1-2 </a:t>
            </a:r>
            <a:r>
              <a:rPr lang="en-US" dirty="0" err="1" smtClean="0"/>
              <a:t>po</a:t>
            </a:r>
            <a:r>
              <a:rPr lang="en-US" dirty="0" smtClean="0"/>
              <a:t> q4 h prn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 Use + diversion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Recommend:</a:t>
            </a:r>
          </a:p>
          <a:p>
            <a:pPr marL="0" indent="0">
              <a:buNone/>
            </a:pPr>
            <a:r>
              <a:rPr lang="en-US" dirty="0" smtClean="0"/>
              <a:t>Taper with Structured opioids </a:t>
            </a:r>
          </a:p>
          <a:p>
            <a:pPr marL="0" indent="0">
              <a:buNone/>
            </a:pPr>
            <a:r>
              <a:rPr lang="en-US" dirty="0" smtClean="0"/>
              <a:t>OAT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ML 58 year old woman </a:t>
            </a:r>
          </a:p>
          <a:p>
            <a:pPr marL="0" indent="0">
              <a:buNone/>
            </a:pPr>
            <a:r>
              <a:rPr lang="en-US" dirty="0" smtClean="0"/>
              <a:t>Diagnosed with beast cancer 8 years ago</a:t>
            </a:r>
          </a:p>
          <a:p>
            <a:pPr marL="0" indent="0">
              <a:buNone/>
            </a:pPr>
            <a:r>
              <a:rPr lang="en-US" dirty="0" smtClean="0"/>
              <a:t>Live on Grey Street</a:t>
            </a:r>
          </a:p>
          <a:p>
            <a:pPr marL="0" indent="0">
              <a:buNone/>
            </a:pPr>
            <a:r>
              <a:rPr lang="en-US" dirty="0" smtClean="0"/>
              <a:t>Meds:</a:t>
            </a:r>
          </a:p>
          <a:p>
            <a:r>
              <a:rPr lang="en-US" dirty="0" err="1" smtClean="0"/>
              <a:t>HydroMorph</a:t>
            </a:r>
            <a:r>
              <a:rPr lang="en-US" dirty="0" smtClean="0"/>
              <a:t> </a:t>
            </a:r>
            <a:r>
              <a:rPr lang="en-US" dirty="0" err="1" smtClean="0"/>
              <a:t>Contin</a:t>
            </a:r>
            <a:r>
              <a:rPr lang="en-US" dirty="0" smtClean="0"/>
              <a:t> 18 mg </a:t>
            </a:r>
            <a:r>
              <a:rPr lang="en-US" dirty="0" err="1" smtClean="0"/>
              <a:t>tid</a:t>
            </a:r>
            <a:endParaRPr lang="en-US" dirty="0" smtClean="0"/>
          </a:p>
          <a:p>
            <a:r>
              <a:rPr lang="en-US" dirty="0" smtClean="0"/>
              <a:t>Tamoxifen </a:t>
            </a:r>
          </a:p>
          <a:p>
            <a:pPr marL="0" indent="0">
              <a:buNone/>
            </a:pPr>
            <a:r>
              <a:rPr lang="en-US" dirty="0" smtClean="0"/>
              <a:t>Always polite thankful and never misses an appointment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Family Medicine Resident does an elective with you and does a urine Toxicology screen</a:t>
            </a:r>
          </a:p>
          <a:p>
            <a:r>
              <a:rPr lang="en-US" dirty="0" smtClean="0"/>
              <a:t>She test negative for opiates</a:t>
            </a:r>
          </a:p>
          <a:p>
            <a:pPr marL="0" indent="0">
              <a:buNone/>
            </a:pPr>
            <a:r>
              <a:rPr lang="en-US" dirty="0" smtClean="0"/>
              <a:t>Remember:</a:t>
            </a:r>
          </a:p>
          <a:p>
            <a:r>
              <a:rPr lang="en-US" dirty="0" smtClean="0"/>
              <a:t>Patients with bad diagnoses can have socio-economic influences</a:t>
            </a:r>
          </a:p>
          <a:p>
            <a:pPr marL="0" indent="0">
              <a:buNone/>
            </a:pPr>
            <a:r>
              <a:rPr lang="en-US" dirty="0" smtClean="0"/>
              <a:t>Recommend:</a:t>
            </a:r>
          </a:p>
          <a:p>
            <a:r>
              <a:rPr lang="en-US" dirty="0" smtClean="0"/>
              <a:t>This is purely diversion: Discontinue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0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Opioid Related Mortality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/>
              <a:t>Most deaths occur in people who were </a:t>
            </a:r>
            <a:r>
              <a:rPr lang="en-US" b="1" i="1" dirty="0"/>
              <a:t>prescribed </a:t>
            </a:r>
            <a:r>
              <a:rPr lang="en-US" b="1" dirty="0"/>
              <a:t>opioids </a:t>
            </a:r>
            <a:endParaRPr lang="en-US" dirty="0"/>
          </a:p>
          <a:p>
            <a:r>
              <a:rPr lang="en-US" dirty="0"/>
              <a:t>•56% dispensed an opioid in the 4 weeks prior to death </a:t>
            </a:r>
          </a:p>
          <a:p>
            <a:r>
              <a:rPr lang="en-US" dirty="0"/>
              <a:t>•82% dispensed an opioid in the year prior to death </a:t>
            </a:r>
          </a:p>
          <a:p>
            <a:pPr marL="0" indent="0">
              <a:buNone/>
            </a:pPr>
            <a:r>
              <a:rPr lang="en-US" dirty="0" smtClean="0"/>
              <a:t>Median </a:t>
            </a:r>
            <a:r>
              <a:rPr lang="en-US" dirty="0"/>
              <a:t>number of opioid prescriptions in year prior to death </a:t>
            </a:r>
          </a:p>
          <a:p>
            <a:r>
              <a:rPr lang="en-US" b="1" i="1" dirty="0" smtClean="0"/>
              <a:t>10 </a:t>
            </a:r>
            <a:r>
              <a:rPr lang="en-US" b="1" i="1" dirty="0"/>
              <a:t>prescriptions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 42 </a:t>
            </a:r>
            <a:r>
              <a:rPr lang="en-US" dirty="0" err="1" smtClean="0"/>
              <a:t>yo</a:t>
            </a:r>
            <a:r>
              <a:rPr lang="en-US" dirty="0" smtClean="0"/>
              <a:t> male</a:t>
            </a:r>
          </a:p>
          <a:p>
            <a:pPr marL="0" indent="0">
              <a:buNone/>
            </a:pPr>
            <a:r>
              <a:rPr lang="en-US" dirty="0" smtClean="0"/>
              <a:t>Diagnosed with osteoarthritis of knee from skiing injury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Meds: </a:t>
            </a:r>
          </a:p>
          <a:p>
            <a:pPr marL="0" indent="0">
              <a:buNone/>
            </a:pPr>
            <a:r>
              <a:rPr lang="en-US" dirty="0" err="1" smtClean="0"/>
              <a:t>HydroMorph</a:t>
            </a:r>
            <a:r>
              <a:rPr lang="en-US" dirty="0" smtClean="0"/>
              <a:t> </a:t>
            </a:r>
            <a:r>
              <a:rPr lang="en-US" dirty="0" err="1" smtClean="0"/>
              <a:t>Contin</a:t>
            </a:r>
            <a:r>
              <a:rPr lang="en-US" dirty="0" smtClean="0"/>
              <a:t> 30 mg </a:t>
            </a:r>
            <a:r>
              <a:rPr lang="en-US" dirty="0" err="1" smtClean="0"/>
              <a:t>tid</a:t>
            </a:r>
            <a:r>
              <a:rPr lang="en-US" dirty="0" smtClean="0"/>
              <a:t> x years</a:t>
            </a:r>
          </a:p>
          <a:p>
            <a:pPr marL="0" indent="0">
              <a:buNone/>
            </a:pPr>
            <a:r>
              <a:rPr lang="en-US" dirty="0" smtClean="0"/>
              <a:t>Suffers from apathy, decreased libido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Recommend:</a:t>
            </a:r>
          </a:p>
          <a:p>
            <a:r>
              <a:rPr lang="en-US" dirty="0" smtClean="0"/>
              <a:t>Taper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9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MW is an 39 year old man </a:t>
            </a:r>
          </a:p>
          <a:p>
            <a:pPr marL="0" indent="0">
              <a:buNone/>
            </a:pPr>
            <a:r>
              <a:rPr lang="en-US" dirty="0" smtClean="0"/>
              <a:t>Long history of OUD, injection drug use</a:t>
            </a:r>
          </a:p>
          <a:p>
            <a:pPr marL="0" indent="0">
              <a:buNone/>
            </a:pPr>
            <a:r>
              <a:rPr lang="en-US" dirty="0" smtClean="0"/>
              <a:t>DOC has been </a:t>
            </a:r>
            <a:r>
              <a:rPr lang="en-US" dirty="0" err="1" smtClean="0"/>
              <a:t>hydromMorph</a:t>
            </a:r>
            <a:r>
              <a:rPr lang="en-US" dirty="0" smtClean="0"/>
              <a:t> </a:t>
            </a:r>
            <a:r>
              <a:rPr lang="en-US" dirty="0" err="1" smtClean="0"/>
              <a:t>Contin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Meds: </a:t>
            </a:r>
            <a:r>
              <a:rPr lang="en-US" dirty="0" err="1" smtClean="0"/>
              <a:t>Suboxone</a:t>
            </a:r>
            <a:r>
              <a:rPr lang="en-US" dirty="0" smtClean="0"/>
              <a:t> 8-2mg daily</a:t>
            </a:r>
          </a:p>
          <a:p>
            <a:pPr marL="0" indent="0">
              <a:buNone/>
            </a:pPr>
            <a:r>
              <a:rPr lang="en-US" dirty="0" smtClean="0"/>
              <a:t>Successfully in recovery x 18 months</a:t>
            </a:r>
          </a:p>
          <a:p>
            <a:pPr marL="0" indent="0">
              <a:buNone/>
            </a:pPr>
            <a:r>
              <a:rPr lang="en-US" dirty="0" smtClean="0"/>
              <a:t>Requires elective surgery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8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Recommend:</a:t>
            </a:r>
          </a:p>
          <a:p>
            <a:pPr marL="0" indent="0">
              <a:buNone/>
            </a:pPr>
            <a:r>
              <a:rPr lang="en-US" dirty="0" smtClean="0"/>
              <a:t>Continuing </a:t>
            </a:r>
            <a:r>
              <a:rPr lang="en-US" dirty="0" err="1" smtClean="0"/>
              <a:t>Suboxone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8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Canadian Guideline for Safe and Effective Use of Opioids for Chronic Non-Cancer </a:t>
            </a:r>
            <a:r>
              <a:rPr lang="en-US" dirty="0" smtClean="0"/>
              <a:t>Pain (2010)</a:t>
            </a:r>
          </a:p>
          <a:p>
            <a:r>
              <a:rPr lang="en-US" dirty="0"/>
              <a:t>2017 Canadian Guideline for Opioids for Chronic </a:t>
            </a:r>
            <a:r>
              <a:rPr lang="en-US" dirty="0" smtClean="0"/>
              <a:t>Pain</a:t>
            </a:r>
          </a:p>
          <a:p>
            <a:r>
              <a:rPr lang="en-US" dirty="0"/>
              <a:t>National Advisory Committee on Prescription Drug Misuse. (2013). </a:t>
            </a:r>
            <a:r>
              <a:rPr lang="en-US" i="1" dirty="0"/>
              <a:t>First do no harm: Responding to Canada’s prescription drug crisis. </a:t>
            </a:r>
            <a:r>
              <a:rPr lang="en-US" dirty="0"/>
              <a:t>Ottawa: Canadian Centre on Substance Abuse.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Interagency Guideline on </a:t>
            </a:r>
            <a:r>
              <a:rPr lang="en-US" dirty="0" smtClean="0"/>
              <a:t>Prescribing </a:t>
            </a:r>
            <a:r>
              <a:rPr lang="en-US" dirty="0"/>
              <a:t>Opioids for Pain</a:t>
            </a:r>
          </a:p>
          <a:p>
            <a:r>
              <a:rPr lang="en-US" dirty="0"/>
              <a:t>Developed by the Washington State Agency Medical Directors’ Group </a:t>
            </a:r>
            <a:r>
              <a:rPr lang="en-US" dirty="0" smtClean="0"/>
              <a:t>(</a:t>
            </a:r>
            <a:r>
              <a:rPr lang="en-US" dirty="0"/>
              <a:t>AMDG) in collaboration with an Expert Advisory Panel, Actively Practicing </a:t>
            </a:r>
            <a:r>
              <a:rPr lang="en-US" dirty="0" smtClean="0"/>
              <a:t>Providers</a:t>
            </a:r>
            <a:r>
              <a:rPr lang="en-US" dirty="0"/>
              <a:t>, Public Stakeholders, and Senior State </a:t>
            </a:r>
            <a:r>
              <a:rPr lang="en-US" dirty="0" smtClean="0"/>
              <a:t>Officials. Written </a:t>
            </a:r>
            <a:r>
              <a:rPr lang="en-US" dirty="0"/>
              <a:t>for </a:t>
            </a:r>
            <a:r>
              <a:rPr lang="en-US" dirty="0" smtClean="0"/>
              <a:t>Clinicians </a:t>
            </a:r>
            <a:r>
              <a:rPr lang="en-US" dirty="0"/>
              <a:t>who Care for People with </a:t>
            </a:r>
            <a:r>
              <a:rPr lang="en-US" dirty="0" smtClean="0"/>
              <a:t>Pain 3rd </a:t>
            </a:r>
            <a:r>
              <a:rPr lang="en-US" dirty="0"/>
              <a:t>Edition, June </a:t>
            </a:r>
            <a:r>
              <a:rPr lang="en-US" dirty="0" smtClean="0"/>
              <a:t>2015</a:t>
            </a:r>
          </a:p>
          <a:p>
            <a:r>
              <a:rPr lang="en-US" dirty="0"/>
              <a:t>www.agencymeddirectors.wa.gov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07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CDC Guideline for Prescribing Opioids for Chronic Pain — United States, </a:t>
            </a:r>
            <a:r>
              <a:rPr lang="en-US" dirty="0" smtClean="0"/>
              <a:t>2016</a:t>
            </a:r>
            <a:r>
              <a:rPr lang="en-US" b="1" dirty="0"/>
              <a:t> </a:t>
            </a:r>
            <a:r>
              <a:rPr lang="en-US" i="1" dirty="0" smtClean="0"/>
              <a:t>Recommendations </a:t>
            </a:r>
            <a:r>
              <a:rPr lang="en-US" i="1" dirty="0"/>
              <a:t>and Reports</a:t>
            </a:r>
            <a:r>
              <a:rPr lang="en-US" dirty="0"/>
              <a:t> / March 18, 2016 / 65(1);</a:t>
            </a:r>
            <a:r>
              <a:rPr lang="en-US" dirty="0" smtClean="0"/>
              <a:t>1–49</a:t>
            </a:r>
          </a:p>
          <a:p>
            <a:r>
              <a:rPr lang="en-US" dirty="0" err="1"/>
              <a:t>Darchuk</a:t>
            </a:r>
            <a:r>
              <a:rPr lang="en-US" dirty="0"/>
              <a:t>, K, et al, Longitudinal Treatment Outcomes for Geriatric </a:t>
            </a:r>
            <a:r>
              <a:rPr lang="en-US" dirty="0" smtClean="0"/>
              <a:t>Patients with </a:t>
            </a:r>
            <a:r>
              <a:rPr lang="en-US" dirty="0"/>
              <a:t>Chronic Non-Cancer Pain at an Interdisciplinary Pain </a:t>
            </a:r>
            <a:r>
              <a:rPr lang="en-US" dirty="0" smtClean="0"/>
              <a:t>Rehabilitation</a:t>
            </a:r>
            <a:r>
              <a:rPr lang="pt-BR" dirty="0" smtClean="0"/>
              <a:t>Program</a:t>
            </a:r>
            <a:r>
              <a:rPr lang="pt-BR" dirty="0"/>
              <a:t>. Pain Medicine 2010; 11: </a:t>
            </a:r>
            <a:r>
              <a:rPr lang="pt-BR" dirty="0" smtClean="0"/>
              <a:t>1352-1364</a:t>
            </a:r>
            <a:endParaRPr lang="en-US" dirty="0" smtClean="0"/>
          </a:p>
          <a:p>
            <a:r>
              <a:rPr lang="en-US" dirty="0" err="1" smtClean="0"/>
              <a:t>Dhalla</a:t>
            </a:r>
            <a:r>
              <a:rPr lang="en-US" dirty="0" smtClean="0"/>
              <a:t> </a:t>
            </a:r>
            <a:r>
              <a:rPr lang="en-US" dirty="0"/>
              <a:t>I MD MSc, </a:t>
            </a:r>
            <a:r>
              <a:rPr lang="en-US" dirty="0" err="1"/>
              <a:t>Mamdani</a:t>
            </a:r>
            <a:r>
              <a:rPr lang="en-US" dirty="0"/>
              <a:t> M, </a:t>
            </a:r>
            <a:r>
              <a:rPr lang="en-US" dirty="0" err="1"/>
              <a:t>Sivilotti</a:t>
            </a:r>
            <a:r>
              <a:rPr lang="en-US" dirty="0"/>
              <a:t> M, Kopp A, Qureshi O, </a:t>
            </a:r>
            <a:r>
              <a:rPr lang="en-US" dirty="0" err="1"/>
              <a:t>Juurlink</a:t>
            </a:r>
            <a:r>
              <a:rPr lang="en-US" dirty="0"/>
              <a:t> D</a:t>
            </a:r>
            <a:r>
              <a:rPr lang="en-US" b="1" dirty="0"/>
              <a:t> </a:t>
            </a:r>
            <a:r>
              <a:rPr lang="en-US" dirty="0"/>
              <a:t>Prescribing of opioid analgesics and related mortality before and after the introduction of long-acting oxycodone.</a:t>
            </a:r>
            <a:r>
              <a:rPr lang="en-US" b="1" dirty="0"/>
              <a:t> </a:t>
            </a:r>
            <a:r>
              <a:rPr lang="en-US" i="1" dirty="0"/>
              <a:t>CMAJ December 8, 2009 vol. 181 no. 12 891-896 </a:t>
            </a:r>
          </a:p>
          <a:p>
            <a:r>
              <a:rPr lang="en-US" dirty="0"/>
              <a:t>Gomes T, </a:t>
            </a:r>
            <a:r>
              <a:rPr lang="en-US" dirty="0" err="1"/>
              <a:t>Mamdani</a:t>
            </a:r>
            <a:r>
              <a:rPr lang="en-US" dirty="0"/>
              <a:t> M, </a:t>
            </a:r>
            <a:r>
              <a:rPr lang="en-US" dirty="0" err="1"/>
              <a:t>Dhalla</a:t>
            </a:r>
            <a:r>
              <a:rPr lang="en-US" dirty="0"/>
              <a:t> I, Cornish S, Paterson M, </a:t>
            </a:r>
            <a:r>
              <a:rPr lang="en-US" dirty="0" err="1"/>
              <a:t>Juurlink</a:t>
            </a:r>
            <a:r>
              <a:rPr lang="en-US" dirty="0"/>
              <a:t> D. The burden of premature opioid-related mortality. Addiction. Volume 109, issue 9 1482-1488 2014 Sep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33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of opioid analgesics for the treatment </a:t>
            </a:r>
            <a:r>
              <a:rPr lang="en-US" dirty="0" smtClean="0"/>
              <a:t>of</a:t>
            </a:r>
          </a:p>
          <a:p>
            <a:pPr marL="0" indent="0">
              <a:buNone/>
            </a:pPr>
            <a:r>
              <a:rPr lang="en-US" dirty="0" smtClean="0"/>
              <a:t>chronic </a:t>
            </a:r>
            <a:r>
              <a:rPr lang="en-US" dirty="0" err="1" smtClean="0"/>
              <a:t>noncancer</a:t>
            </a:r>
            <a:r>
              <a:rPr lang="en-US" dirty="0" smtClean="0"/>
              <a:t> pain–A </a:t>
            </a:r>
            <a:r>
              <a:rPr lang="en-US" dirty="0"/>
              <a:t>consensus </a:t>
            </a:r>
            <a:r>
              <a:rPr lang="en-US" dirty="0" smtClean="0"/>
              <a:t>statement and </a:t>
            </a:r>
            <a:r>
              <a:rPr lang="en-US" dirty="0"/>
              <a:t>guidelines from </a:t>
            </a:r>
            <a:r>
              <a:rPr lang="en-US" dirty="0" smtClean="0"/>
              <a:t>the Canadian </a:t>
            </a:r>
            <a:r>
              <a:rPr lang="en-US" dirty="0"/>
              <a:t>Pain </a:t>
            </a:r>
            <a:r>
              <a:rPr lang="en-US" dirty="0" smtClean="0"/>
              <a:t>Society (1998)</a:t>
            </a:r>
          </a:p>
          <a:p>
            <a:pPr marL="0" indent="0">
              <a:buNone/>
            </a:pPr>
            <a:r>
              <a:rPr lang="en-US" dirty="0" smtClean="0"/>
              <a:t>Chair: Dr. Roman </a:t>
            </a:r>
            <a:r>
              <a:rPr lang="en-US" dirty="0" err="1" smtClean="0"/>
              <a:t>Jovey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included 2 London Physicians</a:t>
            </a:r>
          </a:p>
          <a:p>
            <a:pPr marL="0" indent="0">
              <a:buNone/>
            </a:pPr>
            <a:r>
              <a:rPr lang="en-US" dirty="0"/>
              <a:t>Presentation of these guidelines supported by an educational grant from </a:t>
            </a:r>
            <a:r>
              <a:rPr lang="en-US" dirty="0" smtClean="0"/>
              <a:t>Purdue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Thank You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88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Opioid Use Disorder (Addiction)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predictable complication of prescribing opioids</a:t>
            </a:r>
          </a:p>
          <a:p>
            <a:pPr marL="0" indent="0">
              <a:buNone/>
            </a:pPr>
            <a:r>
              <a:rPr lang="en-US" dirty="0" smtClean="0"/>
              <a:t>Occurs in 2-14% of all patients treated with opioids for chronic non-cancer pain</a:t>
            </a:r>
          </a:p>
          <a:p>
            <a:pPr marL="0" indent="0">
              <a:buNone/>
            </a:pPr>
            <a:r>
              <a:rPr lang="en-US" dirty="0" smtClean="0"/>
              <a:t>Highest in patients on doses greater than 90 MME per day</a:t>
            </a:r>
          </a:p>
          <a:p>
            <a:pPr marL="0" indent="0">
              <a:buNone/>
            </a:pPr>
            <a:r>
              <a:rPr lang="en-US" dirty="0" smtClean="0"/>
              <a:t>Comparable to nausea in frequency of side effects</a:t>
            </a:r>
          </a:p>
          <a:p>
            <a:pPr marL="0" indent="0">
              <a:buNone/>
            </a:pPr>
            <a:r>
              <a:rPr lang="en-US" dirty="0" smtClean="0"/>
              <a:t>Being in pain does </a:t>
            </a:r>
            <a:r>
              <a:rPr lang="en-US" b="1" dirty="0" smtClean="0"/>
              <a:t>not</a:t>
            </a:r>
            <a:r>
              <a:rPr lang="en-US" dirty="0" smtClean="0"/>
              <a:t> prevent opioid use disorder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Opioid Use Disorder: DSM-5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trike="sngStrike" dirty="0" smtClean="0"/>
              <a:t>Opioid Abuse, Opioid Dependence</a:t>
            </a:r>
          </a:p>
          <a:p>
            <a:pPr marL="0" indent="0">
              <a:buNone/>
            </a:pPr>
            <a:endParaRPr lang="en-US" strike="sngStrike" dirty="0"/>
          </a:p>
          <a:p>
            <a:pPr marL="0" indent="0">
              <a:buNone/>
            </a:pPr>
            <a:r>
              <a:rPr lang="en-US" dirty="0" smtClean="0"/>
              <a:t>Replaced by Opioid Use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3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Long-term Opioid Therapy-2010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adverse effects or ineffective by 200mg/day morphine equivalent consider rotating or stopping opioid </a:t>
            </a:r>
            <a:r>
              <a:rPr lang="en-US" b="1" dirty="0" smtClean="0"/>
              <a:t>NOT</a:t>
            </a:r>
            <a:r>
              <a:rPr lang="en-US" dirty="0" smtClean="0"/>
              <a:t> escalating.</a:t>
            </a:r>
          </a:p>
        </p:txBody>
      </p:sp>
    </p:spTree>
    <p:extLst>
      <p:ext uri="{BB962C8B-B14F-4D97-AF65-F5344CB8AC3E}">
        <p14:creationId xmlns:p14="http://schemas.microsoft.com/office/powerpoint/2010/main" val="96964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CDC </a:t>
            </a:r>
            <a:r>
              <a:rPr lang="en-US" sz="4000" dirty="0"/>
              <a:t>Guidelines-2016</a:t>
            </a:r>
            <a:br>
              <a:rPr lang="en-US" sz="4000" dirty="0"/>
            </a:br>
            <a:r>
              <a:rPr lang="en-US" sz="4000" dirty="0"/>
              <a:t>The 2017 Canadian </a:t>
            </a:r>
            <a:r>
              <a:rPr lang="en-US" sz="4000" dirty="0" smtClean="0"/>
              <a:t>Guideline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Clinicians </a:t>
            </a:r>
            <a:r>
              <a:rPr lang="en-US" dirty="0"/>
              <a:t>should use caution when prescribing opioids at any dosage, </a:t>
            </a: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should </a:t>
            </a:r>
            <a:r>
              <a:rPr lang="en-US" dirty="0"/>
              <a:t>carefully reassess evidence of individual benefits and risks when increasing dosage to </a:t>
            </a:r>
            <a:r>
              <a:rPr lang="en-US" b="1" dirty="0"/>
              <a:t>≥50 </a:t>
            </a:r>
            <a:r>
              <a:rPr lang="en-US" dirty="0"/>
              <a:t>morphine milligram equivalents (MME)/day, </a:t>
            </a:r>
            <a:endParaRPr lang="en-US" dirty="0" smtClean="0"/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White Space">
  <a:themeElements>
    <a:clrScheme name="PPt-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-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t_temp_Medicine_w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1743</Words>
  <Application>Microsoft Office PowerPoint</Application>
  <PresentationFormat>On-screen Show (4:3)</PresentationFormat>
  <Paragraphs>335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PPT-White Space</vt:lpstr>
      <vt:lpstr>1_ppt_temp_Medicine_wht</vt:lpstr>
      <vt:lpstr>PowerPoint Presentation</vt:lpstr>
      <vt:lpstr>Declaration</vt:lpstr>
      <vt:lpstr>PowerPoint Presentation</vt:lpstr>
      <vt:lpstr>Deaths due to Prescription Opioids</vt:lpstr>
      <vt:lpstr>Opioid Related Mortality</vt:lpstr>
      <vt:lpstr>Opioid Use Disorder (Addiction)</vt:lpstr>
      <vt:lpstr>Opioid Use Disorder: DSM-5</vt:lpstr>
      <vt:lpstr>Monitoring Long-term Opioid Therapy-2010</vt:lpstr>
      <vt:lpstr>CDC Guidelines-2016 The 2017 Canadian Guideline </vt:lpstr>
      <vt:lpstr>CDC Guidelines-2016 The 2017 Canadian Guideline</vt:lpstr>
      <vt:lpstr>Diversion</vt:lpstr>
      <vt:lpstr>Diversion</vt:lpstr>
      <vt:lpstr>Diversion</vt:lpstr>
      <vt:lpstr>Avoiding Diversion</vt:lpstr>
      <vt:lpstr>Avoiding Diversion</vt:lpstr>
      <vt:lpstr>Case 1</vt:lpstr>
      <vt:lpstr>Case 1</vt:lpstr>
      <vt:lpstr>Case 2</vt:lpstr>
      <vt:lpstr>Case 3</vt:lpstr>
      <vt:lpstr>Case 3</vt:lpstr>
      <vt:lpstr>Case 4</vt:lpstr>
      <vt:lpstr>Case 5</vt:lpstr>
      <vt:lpstr>Community-Based OUD Treatment: Options</vt:lpstr>
      <vt:lpstr>Opioid Agonist Therapy</vt:lpstr>
      <vt:lpstr>Opioid Maintenance Programs with opioid agonist </vt:lpstr>
      <vt:lpstr>Patients on Suboxone </vt:lpstr>
      <vt:lpstr>Avoid stopping Suboxone</vt:lpstr>
      <vt:lpstr>Consider stopping Suboxone pre-op</vt:lpstr>
      <vt:lpstr>If decide to continue on Suboxone</vt:lpstr>
      <vt:lpstr>If decide to discontinue Suboxone pre-op</vt:lpstr>
      <vt:lpstr>Structured Opioids</vt:lpstr>
      <vt:lpstr>When to Taper</vt:lpstr>
      <vt:lpstr>When to Taper</vt:lpstr>
      <vt:lpstr>When to Taper</vt:lpstr>
      <vt:lpstr>How to Taper</vt:lpstr>
      <vt:lpstr>How to Taper</vt:lpstr>
      <vt:lpstr>How to Taper</vt:lpstr>
      <vt:lpstr>How to Taper</vt:lpstr>
      <vt:lpstr>How to Taper</vt:lpstr>
      <vt:lpstr>How to Taper</vt:lpstr>
      <vt:lpstr>How to Taper</vt:lpstr>
      <vt:lpstr>How to Taper</vt:lpstr>
      <vt:lpstr>Observe</vt:lpstr>
      <vt:lpstr>Case 1</vt:lpstr>
      <vt:lpstr>Case 1</vt:lpstr>
      <vt:lpstr>Case 2</vt:lpstr>
      <vt:lpstr>Case 2</vt:lpstr>
      <vt:lpstr>Case 3</vt:lpstr>
      <vt:lpstr>Case 3</vt:lpstr>
      <vt:lpstr>Case 4</vt:lpstr>
      <vt:lpstr>Case 4</vt:lpstr>
      <vt:lpstr>Case 5</vt:lpstr>
      <vt:lpstr>Case 5</vt:lpstr>
      <vt:lpstr>References</vt:lpstr>
      <vt:lpstr>References</vt:lpstr>
      <vt:lpstr>References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Sharon Koivu</cp:lastModifiedBy>
  <cp:revision>38</cp:revision>
  <dcterms:created xsi:type="dcterms:W3CDTF">2017-08-15T23:11:28Z</dcterms:created>
  <dcterms:modified xsi:type="dcterms:W3CDTF">2017-08-25T15:05:01Z</dcterms:modified>
</cp:coreProperties>
</file>