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62" r:id="rId4"/>
    <p:sldId id="263" r:id="rId5"/>
    <p:sldId id="259" r:id="rId6"/>
    <p:sldId id="264" r:id="rId7"/>
    <p:sldId id="316" r:id="rId8"/>
    <p:sldId id="290" r:id="rId9"/>
    <p:sldId id="268" r:id="rId10"/>
    <p:sldId id="312" r:id="rId11"/>
    <p:sldId id="295" r:id="rId12"/>
    <p:sldId id="310" r:id="rId13"/>
    <p:sldId id="296" r:id="rId14"/>
    <p:sldId id="294" r:id="rId15"/>
    <p:sldId id="307" r:id="rId16"/>
    <p:sldId id="308" r:id="rId17"/>
    <p:sldId id="318" r:id="rId18"/>
    <p:sldId id="309" r:id="rId19"/>
    <p:sldId id="313" r:id="rId20"/>
    <p:sldId id="282" r:id="rId21"/>
    <p:sldId id="302" r:id="rId22"/>
    <p:sldId id="279" r:id="rId23"/>
    <p:sldId id="298" r:id="rId24"/>
    <p:sldId id="319" r:id="rId25"/>
    <p:sldId id="273" r:id="rId26"/>
    <p:sldId id="283" r:id="rId27"/>
    <p:sldId id="284" r:id="rId28"/>
    <p:sldId id="323" r:id="rId29"/>
    <p:sldId id="275" r:id="rId30"/>
    <p:sldId id="276" r:id="rId31"/>
    <p:sldId id="314" r:id="rId32"/>
    <p:sldId id="303" r:id="rId33"/>
    <p:sldId id="320" r:id="rId34"/>
    <p:sldId id="293" r:id="rId35"/>
    <p:sldId id="325" r:id="rId36"/>
    <p:sldId id="292" r:id="rId37"/>
    <p:sldId id="311" r:id="rId38"/>
    <p:sldId id="321" r:id="rId39"/>
    <p:sldId id="285" r:id="rId40"/>
    <p:sldId id="287" r:id="rId41"/>
    <p:sldId id="286" r:id="rId42"/>
    <p:sldId id="322" r:id="rId43"/>
    <p:sldId id="289" r:id="rId44"/>
    <p:sldId id="297" r:id="rId45"/>
    <p:sldId id="291" r:id="rId46"/>
    <p:sldId id="299" r:id="rId47"/>
    <p:sldId id="324" r:id="rId48"/>
    <p:sldId id="300" r:id="rId49"/>
    <p:sldId id="306" r:id="rId50"/>
    <p:sldId id="304" r:id="rId51"/>
    <p:sldId id="305" r:id="rId52"/>
    <p:sldId id="317" r:id="rId53"/>
    <p:sldId id="301" r:id="rId54"/>
    <p:sldId id="277" r:id="rId55"/>
    <p:sldId id="278" r:id="rId56"/>
    <p:sldId id="315" r:id="rId57"/>
    <p:sldId id="266" r:id="rId58"/>
    <p:sldId id="267" r:id="rId59"/>
    <p:sldId id="272" r:id="rId60"/>
    <p:sldId id="326" r:id="rId61"/>
    <p:sldId id="28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4F"/>
    <a:srgbClr val="EF720B"/>
    <a:srgbClr val="D89102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6892-F413-4BFD-80A9-5BB9C31E412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10BC2-157C-41FC-9FA3-D8E8BEBD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High School Students who went to camp vs usual routine-emotion recognition</a:t>
            </a:r>
          </a:p>
          <a:p>
            <a:r>
              <a:rPr lang="en-CA" dirty="0"/>
              <a:t>2013 </a:t>
            </a:r>
            <a:r>
              <a:rPr lang="en-CA" dirty="0" err="1"/>
              <a:t>Norweigian</a:t>
            </a:r>
            <a:r>
              <a:rPr lang="en-CA" dirty="0"/>
              <a:t> Study-Professor </a:t>
            </a:r>
            <a:r>
              <a:rPr lang="en-CA" dirty="0" err="1"/>
              <a:t>Mangen</a:t>
            </a:r>
            <a:r>
              <a:rPr lang="en-CA" dirty="0"/>
              <a:t>, discovered students performed better with material read from a paper than from a device</a:t>
            </a:r>
          </a:p>
          <a:p>
            <a:r>
              <a:rPr lang="en-CA" dirty="0"/>
              <a:t>2016 British Study – 91 schools, over 130 000 students, devices removed standardized test scores improved 10%</a:t>
            </a:r>
          </a:p>
          <a:p>
            <a:r>
              <a:rPr lang="en-CA" dirty="0"/>
              <a:t>2017 California Project – </a:t>
            </a:r>
            <a:r>
              <a:rPr lang="en-CA" dirty="0" err="1"/>
              <a:t>Yondr</a:t>
            </a:r>
            <a:r>
              <a:rPr lang="en-CA" dirty="0"/>
              <a:t> and behaviours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10BC2-157C-41FC-9FA3-D8E8BEBD48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Minimize, no screens 1 hr before bed nothing for under 2, about 1 hour for 2-5 year </a:t>
            </a:r>
            <a:r>
              <a:rPr lang="en-CA" dirty="0" err="1"/>
              <a:t>olds</a:t>
            </a:r>
            <a:endParaRPr lang="en-CA" dirty="0"/>
          </a:p>
          <a:p>
            <a:r>
              <a:rPr lang="en-CA" dirty="0"/>
              <a:t>Mitigate be present, be aware, self-regulate</a:t>
            </a:r>
          </a:p>
          <a:p>
            <a:r>
              <a:rPr lang="en-CA" dirty="0"/>
              <a:t>Mindful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10BC2-157C-41FC-9FA3-D8E8BEBD48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01/jamapediatrics.2015.387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Kim@Schulich.uwo.ca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5750447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natureofthings/episodes/surviving-the-teenage-brain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center4research.org/child-teen-health/early-childhood-development/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kff.org/other/report/generation-m2-media-in-the-lives-of-8-to-18-year-old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ca/en/documents/position/screen-time-and-young-children" TargetMode="External"/><Relationship Id="rId2" Type="http://schemas.openxmlformats.org/officeDocument/2006/relationships/hyperlink" Target="http://www.worldcat.org/issn/1098-4275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456" y="1901950"/>
            <a:ext cx="8246070" cy="15270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“Screen Time” </a:t>
            </a:r>
            <a:br>
              <a:rPr lang="en-US" dirty="0"/>
            </a:br>
            <a:r>
              <a:rPr lang="en-US" dirty="0"/>
              <a:t>and Kids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can families </a:t>
            </a:r>
            <a:br>
              <a:rPr lang="en-US" dirty="0"/>
            </a:br>
            <a:r>
              <a:rPr lang="en-US" dirty="0"/>
              <a:t>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7684" y="4650640"/>
            <a:ext cx="6566316" cy="122164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George Kim, MD, </a:t>
            </a:r>
            <a:r>
              <a:rPr lang="en-US" sz="1800" dirty="0" err="1"/>
              <a:t>MClSc</a:t>
            </a:r>
            <a:r>
              <a:rPr lang="en-US" sz="1800" dirty="0"/>
              <a:t>(FM), CCFP, FCFP</a:t>
            </a:r>
          </a:p>
          <a:p>
            <a:r>
              <a:rPr lang="en-US" sz="1800" dirty="0"/>
              <a:t>Assistant Professor, Family Medicine</a:t>
            </a:r>
          </a:p>
          <a:p>
            <a:r>
              <a:rPr lang="en-US" sz="1800" dirty="0"/>
              <a:t>Schulich School of Medicine and Dentistry</a:t>
            </a:r>
          </a:p>
          <a:p>
            <a:r>
              <a:rPr lang="en-US" sz="1800" dirty="0"/>
              <a:t>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107" y="985721"/>
            <a:ext cx="7117452" cy="50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American Academy of Pediatrics-2016</a:t>
            </a:r>
          </a:p>
          <a:p>
            <a:pPr lvl="1"/>
            <a:r>
              <a:rPr lang="en-CA" dirty="0"/>
              <a:t>0-18 </a:t>
            </a:r>
            <a:r>
              <a:rPr lang="en-CA" dirty="0" err="1"/>
              <a:t>yrs</a:t>
            </a:r>
            <a:endParaRPr lang="en-CA" dirty="0"/>
          </a:p>
          <a:p>
            <a:pPr lvl="1"/>
            <a:r>
              <a:rPr lang="en-CA" dirty="0"/>
              <a:t>1999, 2011</a:t>
            </a:r>
          </a:p>
          <a:p>
            <a:r>
              <a:rPr lang="en-CA" dirty="0"/>
              <a:t>Canadian Paediatric Society-2017</a:t>
            </a:r>
          </a:p>
          <a:p>
            <a:pPr lvl="1"/>
            <a:r>
              <a:rPr lang="en-CA" dirty="0"/>
              <a:t>0-4 </a:t>
            </a:r>
            <a:r>
              <a:rPr lang="en-CA" dirty="0" err="1"/>
              <a:t>yrs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10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426" y="462690"/>
            <a:ext cx="5955494" cy="59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2016 CPS Survey of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much is too much?</a:t>
            </a:r>
          </a:p>
          <a:p>
            <a:r>
              <a:rPr lang="en-CA" dirty="0"/>
              <a:t>How to set limits?</a:t>
            </a:r>
          </a:p>
          <a:p>
            <a:r>
              <a:rPr lang="en-CA" dirty="0"/>
              <a:t>The effect on health and wellbeing.</a:t>
            </a:r>
          </a:p>
          <a:p>
            <a:r>
              <a:rPr lang="en-CA" dirty="0"/>
              <a:t>Optimal Content.</a:t>
            </a:r>
          </a:p>
        </p:txBody>
      </p:sp>
    </p:spTree>
    <p:extLst>
      <p:ext uri="{BB962C8B-B14F-4D97-AF65-F5344CB8AC3E}">
        <p14:creationId xmlns:p14="http://schemas.microsoft.com/office/powerpoint/2010/main" val="333720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2.5 hours/day for 0-2 year old-BABYTV</a:t>
            </a:r>
          </a:p>
          <a:p>
            <a:r>
              <a:rPr lang="en-US" dirty="0"/>
              <a:t>Rates of mobile media use among 2-4 </a:t>
            </a:r>
            <a:r>
              <a:rPr lang="en-US" dirty="0" err="1"/>
              <a:t>y.o</a:t>
            </a:r>
            <a:r>
              <a:rPr lang="en-US" dirty="0"/>
              <a:t>. increased from 39% to 80% between 2011-2013</a:t>
            </a:r>
          </a:p>
          <a:p>
            <a:r>
              <a:rPr lang="en-US" dirty="0"/>
              <a:t>51% of UK infants touch a screen daily</a:t>
            </a:r>
          </a:p>
          <a:p>
            <a:r>
              <a:rPr lang="en-US" dirty="0"/>
              <a:t>In the US between 8mos and 8 years, children are exposed to 4 hours of background television a day</a:t>
            </a:r>
          </a:p>
          <a:p>
            <a:r>
              <a:rPr lang="en-US" dirty="0"/>
              <a:t>Teenagers spend 6.5 </a:t>
            </a:r>
            <a:r>
              <a:rPr lang="en-US" dirty="0" err="1"/>
              <a:t>hrs</a:t>
            </a:r>
            <a:r>
              <a:rPr lang="en-US" dirty="0"/>
              <a:t>/day on a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8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More considerations….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90% parents report that their kids under the age of 2 </a:t>
            </a:r>
            <a:r>
              <a:rPr lang="en-CA" b="1" u="sng" dirty="0"/>
              <a:t>have</a:t>
            </a:r>
            <a:r>
              <a:rPr lang="en-CA" dirty="0"/>
              <a:t> to watch television</a:t>
            </a:r>
          </a:p>
          <a:p>
            <a:r>
              <a:rPr lang="en-CA" dirty="0"/>
              <a:t>In 2014 Active Health Kids Canada reported that children 3 to 5 spend about 2hrs a day on screens</a:t>
            </a:r>
          </a:p>
          <a:p>
            <a:r>
              <a:rPr lang="en-CA" dirty="0"/>
              <a:t>By the age of 3, 1/3 have a TV in their room</a:t>
            </a:r>
          </a:p>
          <a:p>
            <a:endParaRPr lang="en-CA" dirty="0"/>
          </a:p>
          <a:p>
            <a:r>
              <a:rPr lang="en-CA" i="1" dirty="0"/>
              <a:t> Canadian Society for Exercise Physiology had guidelines from the early 2000’s that resulted in the 2017 Canadian 24 hour movement guidelines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47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35" y="506510"/>
            <a:ext cx="8121000" cy="63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34F6-BB0D-4827-9CFA-A83C8E59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9FD0-48CA-4C8E-9AFF-09D9A37D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06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581705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CA" dirty="0"/>
              <a:t>But wait…is all bad???</a:t>
            </a:r>
          </a:p>
        </p:txBody>
      </p:sp>
    </p:spTree>
    <p:extLst>
      <p:ext uri="{BB962C8B-B14F-4D97-AF65-F5344CB8AC3E}">
        <p14:creationId xmlns:p14="http://schemas.microsoft.com/office/powerpoint/2010/main" val="243530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88" y="833015"/>
            <a:ext cx="8696896" cy="57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400" b="1" dirty="0"/>
              <a:t>Faculty: George Kim</a:t>
            </a:r>
            <a:endParaRPr lang="en-CA" altLang="en-US" sz="2400" dirty="0">
              <a:solidFill>
                <a:srgbClr val="FF0000"/>
              </a:solidFill>
            </a:endParaRPr>
          </a:p>
          <a:p>
            <a:endParaRPr lang="en-CA" altLang="en-US" sz="2400" b="1" dirty="0"/>
          </a:p>
          <a:p>
            <a:r>
              <a:rPr lang="en-CA" altLang="en-US" sz="2400" b="1" dirty="0"/>
              <a:t>Relationships with commercial interests:</a:t>
            </a:r>
          </a:p>
          <a:p>
            <a:pPr lvl="1"/>
            <a:r>
              <a:rPr lang="en-CA" altLang="en-US" sz="2000" b="1" dirty="0"/>
              <a:t>No relationships with commercial interests</a:t>
            </a:r>
            <a:endParaRPr lang="en-CA" alt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mvelous.com/wp-content/uploads/2014/08/top-baby-toys.png?8ba4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44383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ignette1.wikia.nocookie.net/disney/images/6/6c/Baby_Einstein_logo.svg.png/revision/latest?cb=201307090105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35" y="4829467"/>
            <a:ext cx="3664920" cy="20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gnette3.wikia.nocookie.net/muppet/images/7/78/Sesame_japan_cast_white_bg.jpg/revision/latest?cb=200608182013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87" y="0"/>
            <a:ext cx="3055320" cy="22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yt3.ggpht.com/-w1gbvReuRqM/AAAAAAAAAAI/AAAAAAAAAAA/ve40E-bIMjs/s900-c-k-no-mo-rj-c0xffffff/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00" y="2625718"/>
            <a:ext cx="1690694" cy="16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4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Radesky</a:t>
            </a:r>
            <a:r>
              <a:rPr lang="en-US" dirty="0"/>
              <a:t> et al. Keeping Children’s Attention: The Problem with Bells and Whistles. JAMA Pediatrics. December 2015, DOI: </a:t>
            </a:r>
            <a:r>
              <a:rPr lang="en-US" dirty="0">
                <a:hlinkClick r:id="rId2"/>
              </a:rPr>
              <a:t>10.1001/jamapediatrics.2015.3877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397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5191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American Academy of Pediatrics-2013</a:t>
            </a:r>
          </a:p>
          <a:p>
            <a:pPr lvl="1"/>
            <a:r>
              <a:rPr lang="en-US" dirty="0"/>
              <a:t>No screens less than 2 years of age</a:t>
            </a:r>
          </a:p>
          <a:p>
            <a:pPr lvl="1"/>
            <a:r>
              <a:rPr lang="en-US" dirty="0"/>
              <a:t>Limited screens for those above 2 years of age</a:t>
            </a:r>
          </a:p>
          <a:p>
            <a:pPr lvl="1"/>
            <a:r>
              <a:rPr lang="en-US" dirty="0"/>
              <a:t>Limiting it to 1 hour, cited evidence that greater than 5 hours/day was harmful</a:t>
            </a:r>
          </a:p>
          <a:p>
            <a:pPr lvl="1"/>
            <a:r>
              <a:rPr lang="en-US" dirty="0"/>
              <a:t>Effects on sleep</a:t>
            </a:r>
          </a:p>
          <a:p>
            <a:r>
              <a:rPr lang="en-US" dirty="0"/>
              <a:t>Updated guideline 2015</a:t>
            </a:r>
          </a:p>
          <a:p>
            <a:pPr lvl="1"/>
            <a:r>
              <a:rPr lang="en-US" dirty="0"/>
              <a:t>Is it any worse than riding on a train watching the sights zoom by? (1850’s)</a:t>
            </a:r>
          </a:p>
          <a:p>
            <a:r>
              <a:rPr lang="en-US" dirty="0"/>
              <a:t>2016-maybe &lt;2 </a:t>
            </a:r>
            <a:r>
              <a:rPr lang="en-US" dirty="0" err="1"/>
              <a:t>y.o</a:t>
            </a:r>
            <a:r>
              <a:rPr lang="en-US" dirty="0"/>
              <a:t>. only Skype</a:t>
            </a:r>
          </a:p>
        </p:txBody>
      </p:sp>
    </p:spTree>
    <p:extLst>
      <p:ext uri="{BB962C8B-B14F-4D97-AF65-F5344CB8AC3E}">
        <p14:creationId xmlns:p14="http://schemas.microsoft.com/office/powerpoint/2010/main" val="129259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69490"/>
            <a:ext cx="7016195" cy="45811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What kind of screens are in your home (e.g., TV, tablet, computer, smartphone)? Which does your child use?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Is watching TV or programs/movies on other devices a shared family activity and a common way to relax? How often is a screen on in the background although no one is really watching?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Does anyone in the family use screens during mealtimes?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What do you watch with your child? What does your child watch alone?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Do you encourage or discourage conversation with your child while you are using screens?</a:t>
            </a:r>
          </a:p>
        </p:txBody>
      </p:sp>
    </p:spTree>
    <p:extLst>
      <p:ext uri="{BB962C8B-B14F-4D97-AF65-F5344CB8AC3E}">
        <p14:creationId xmlns:p14="http://schemas.microsoft.com/office/powerpoint/2010/main" val="333508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EBE2-2A9A-492C-B385-BE4CA33E4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310" y="680311"/>
            <a:ext cx="7016195" cy="61081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Do you ever watch adult/commercial programming with your child?</a:t>
            </a:r>
          </a:p>
          <a:p>
            <a:pPr>
              <a:buFont typeface="+mj-lt"/>
              <a:buAutoNum type="arabicPeriod" startAt="6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Does your child use screens while you do chores around the home? Often? Sometimes?</a:t>
            </a:r>
          </a:p>
          <a:p>
            <a:pPr>
              <a:buFont typeface="+mj-lt"/>
              <a:buAutoNum type="arabicPeriod" startAt="6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Are there any screen-based activities in your child’s day care program? Do you know how much these are used?</a:t>
            </a:r>
          </a:p>
          <a:p>
            <a:pPr>
              <a:buFont typeface="+mj-lt"/>
              <a:buAutoNum type="arabicPeriod" startAt="6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Does your child use any kind of screen before bedtime? How long before bedtime? Is there a TV or computer in your child’s bedroom? Does your child take mobile devices into the bedroom?</a:t>
            </a:r>
          </a:p>
          <a:p>
            <a:pPr>
              <a:buFont typeface="+mj-lt"/>
              <a:buAutoNum type="arabicPeriod" startAt="6"/>
            </a:pPr>
            <a:r>
              <a:rPr lang="en-CA" dirty="0">
                <a:solidFill>
                  <a:srgbClr val="000000"/>
                </a:solidFill>
                <a:latin typeface="Tahoma" panose="020B0604030504040204" pitchFamily="34" charset="0"/>
              </a:rPr>
              <a:t>Does your family have rules or guidelines for screen use that everyone understands and shares?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73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are not inherently malicious</a:t>
            </a:r>
          </a:p>
          <a:p>
            <a:r>
              <a:rPr lang="en-US" dirty="0"/>
              <a:t>Children are inherently curious</a:t>
            </a:r>
          </a:p>
          <a:p>
            <a:r>
              <a:rPr lang="en-US" dirty="0"/>
              <a:t>Reward </a:t>
            </a:r>
            <a:r>
              <a:rPr lang="en-US" dirty="0" err="1"/>
              <a:t>centre</a:t>
            </a:r>
            <a:r>
              <a:rPr lang="en-US" dirty="0"/>
              <a:t> and judgement/insight </a:t>
            </a:r>
            <a:r>
              <a:rPr lang="en-US" dirty="0" err="1"/>
              <a:t>centres</a:t>
            </a:r>
            <a:r>
              <a:rPr lang="en-US" dirty="0"/>
              <a:t> of the brain are not connected until late adolescence/early adulthood</a:t>
            </a:r>
          </a:p>
          <a:p>
            <a:endParaRPr lang="en-US" dirty="0"/>
          </a:p>
          <a:p>
            <a:r>
              <a:rPr lang="en-US" dirty="0"/>
              <a:t>Neurodevelopment in children does not “grind” to a halt at the age of 6 or at puberty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0" name="Picture 2" descr="http://robbwolf.com/wp-content/uploads/2015/01/limbic-bra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96540"/>
            <a:ext cx="9094182" cy="48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62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428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Teens crave support and community</a:t>
            </a:r>
          </a:p>
          <a:p>
            <a:r>
              <a:rPr lang="en-US" dirty="0"/>
              <a:t>Friends are more valued than family</a:t>
            </a:r>
          </a:p>
          <a:p>
            <a:pPr lvl="1"/>
            <a:r>
              <a:rPr lang="en-US" dirty="0"/>
              <a:t>But they need guardians</a:t>
            </a:r>
          </a:p>
          <a:p>
            <a:r>
              <a:rPr lang="en-US" dirty="0"/>
              <a:t>“Virtual” friends are the same</a:t>
            </a:r>
          </a:p>
          <a:p>
            <a:r>
              <a:rPr lang="en-US" dirty="0"/>
              <a:t>Teens need to develop social cognition</a:t>
            </a:r>
          </a:p>
          <a:p>
            <a:r>
              <a:rPr lang="en-US" dirty="0"/>
              <a:t>“digital citizenship”</a:t>
            </a:r>
          </a:p>
          <a:p>
            <a:r>
              <a:rPr lang="en-US" dirty="0"/>
              <a:t>Poor multi-taskers</a:t>
            </a:r>
          </a:p>
          <a:p>
            <a:r>
              <a:rPr lang="en-US" dirty="0"/>
              <a:t>Early childhood development requires “depth” to their experiences</a:t>
            </a:r>
          </a:p>
          <a:p>
            <a:r>
              <a:rPr lang="en-US" dirty="0"/>
              <a:t>Devices and the classroom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57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D1E0-9D9F-4AC2-B46D-FED45C81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Screens…good?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26D3-4965-4275-B54E-0D1D3B8E6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Interactive media</a:t>
            </a:r>
          </a:p>
          <a:p>
            <a:pPr lvl="1"/>
            <a:r>
              <a:rPr lang="en-CA" dirty="0"/>
              <a:t>Adults can help put context to the snapshots on the screen (Levine and Guernsey-Tap, Click, Read)</a:t>
            </a:r>
          </a:p>
          <a:p>
            <a:r>
              <a:rPr lang="en-CA" dirty="0"/>
              <a:t>Demonstrate healthy online presence for preteens</a:t>
            </a:r>
          </a:p>
          <a:p>
            <a:endParaRPr lang="en-CA" dirty="0"/>
          </a:p>
          <a:p>
            <a:r>
              <a:rPr lang="en-CA" dirty="0"/>
              <a:t>How to be discerning consumer</a:t>
            </a:r>
          </a:p>
        </p:txBody>
      </p:sp>
    </p:spTree>
    <p:extLst>
      <p:ext uri="{BB962C8B-B14F-4D97-AF65-F5344CB8AC3E}">
        <p14:creationId xmlns:p14="http://schemas.microsoft.com/office/powerpoint/2010/main" val="151660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the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dirty="0"/>
              <a:t>Disclosure of Commercial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This program has received no financial or in-kind support.</a:t>
            </a:r>
            <a:endParaRPr lang="en-CA" altLang="en-US" sz="3200" b="1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13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Mirror, mirror, on the wall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29" y="818247"/>
            <a:ext cx="6371725" cy="4901328"/>
          </a:xfrm>
        </p:spPr>
      </p:pic>
    </p:spTree>
    <p:extLst>
      <p:ext uri="{BB962C8B-B14F-4D97-AF65-F5344CB8AC3E}">
        <p14:creationId xmlns:p14="http://schemas.microsoft.com/office/powerpoint/2010/main" val="58201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79" y="1196917"/>
            <a:ext cx="7177135" cy="55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3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4497935"/>
            <a:ext cx="7016195" cy="4428445"/>
          </a:xfrm>
        </p:spPr>
        <p:txBody>
          <a:bodyPr/>
          <a:lstStyle/>
          <a:p>
            <a:r>
              <a:rPr lang="en-CA" dirty="0"/>
              <a:t>1 in 4 kids spends &gt; 3 hours on a device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6A758-CFB2-420E-BF7A-7D07A630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07" y="645411"/>
            <a:ext cx="5930114" cy="30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2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49EE-2C61-40D9-8F31-E04E1E9A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621" y="5261460"/>
            <a:ext cx="7016195" cy="684885"/>
          </a:xfrm>
        </p:spPr>
        <p:txBody>
          <a:bodyPr/>
          <a:lstStyle/>
          <a:p>
            <a:r>
              <a:rPr lang="en-CA" dirty="0"/>
              <a:t>1 in 4 boomers spends &gt;9 hours on a device</a:t>
            </a:r>
          </a:p>
          <a:p>
            <a:endParaRPr lang="en-CA" dirty="0"/>
          </a:p>
        </p:txBody>
      </p:sp>
      <p:pic>
        <p:nvPicPr>
          <p:cNvPr id="5" name="Picture 4" descr="A person using a computer&#10;&#10;Description generated with high confidence">
            <a:extLst>
              <a:ext uri="{FF2B5EF4-FFF2-40B4-BE49-F238E27FC236}">
                <a16:creationId xmlns:a16="http://schemas.microsoft.com/office/drawing/2014/main" id="{23B70172-60FC-462C-9A60-1AA17D341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501419"/>
            <a:ext cx="3316225" cy="44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What You Preach or Change your Speech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6" y="1734590"/>
            <a:ext cx="5191970" cy="5551414"/>
          </a:xfrm>
          <a:prstGeom prst="rect">
            <a:avLst/>
          </a:prstGeom>
        </p:spPr>
      </p:pic>
      <p:pic>
        <p:nvPicPr>
          <p:cNvPr id="1028" name="Picture 4" descr="Image result for smartphone addiction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2646480"/>
            <a:ext cx="7471069" cy="35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EBD1-0BF6-468A-89AB-A23633C4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64C6DF-3E32-4203-A878-E25C5C41A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831" y="1685925"/>
            <a:ext cx="65055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8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3123590"/>
            <a:ext cx="6086475" cy="3457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B78BCC-802C-4DC1-BE43-E4FA2DB1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25" y="276835"/>
            <a:ext cx="4080055" cy="32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6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194" y="1628775"/>
            <a:ext cx="2990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7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AA95-42E1-4173-8DA1-A2C9D878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Ok, ok, ok…what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7092-9D8A-41A2-B821-DE6BB74C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054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Morally reprehensible</a:t>
            </a:r>
          </a:p>
          <a:p>
            <a:r>
              <a:rPr lang="en-US" dirty="0"/>
              <a:t>Physically Harmful</a:t>
            </a:r>
          </a:p>
          <a:p>
            <a:r>
              <a:rPr lang="en-US" dirty="0"/>
              <a:t>Illegal</a:t>
            </a:r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Barbara </a:t>
            </a:r>
            <a:r>
              <a:rPr lang="en-US" dirty="0" err="1"/>
              <a:t>Coloroso</a:t>
            </a:r>
            <a:endParaRPr lang="en-US" dirty="0"/>
          </a:p>
        </p:txBody>
      </p:sp>
      <p:pic>
        <p:nvPicPr>
          <p:cNvPr id="2050" name="Picture 2" descr="Image result for barbara color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2078289"/>
            <a:ext cx="30480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dirty="0"/>
              <a:t>Mitigating Potential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There is no bias.</a:t>
            </a:r>
          </a:p>
        </p:txBody>
      </p:sp>
    </p:spTree>
    <p:extLst>
      <p:ext uri="{BB962C8B-B14F-4D97-AF65-F5344CB8AC3E}">
        <p14:creationId xmlns:p14="http://schemas.microsoft.com/office/powerpoint/2010/main" val="1656043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wzorq12cdx01zws2w2stoqz-wpengine.netdna-ssl.com/wp-content/uploads/2016/03/Family-Devices-300x2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374900"/>
            <a:ext cx="3810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parents.mdpcdn.com/sites/parents.com/files/styles/width_360/public/images/550_101691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10" y="342899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05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222195"/>
            <a:ext cx="7016195" cy="684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Family Meal Time</a:t>
            </a:r>
          </a:p>
          <a:p>
            <a:r>
              <a:rPr lang="en-US" dirty="0"/>
              <a:t>Place of Worship</a:t>
            </a:r>
          </a:p>
          <a:p>
            <a:r>
              <a:rPr lang="en-US" dirty="0"/>
              <a:t>Board Games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U.S. Department of Health and Human Services</a:t>
            </a:r>
          </a:p>
          <a:p>
            <a:pPr marL="0" indent="0" algn="r">
              <a:buNone/>
            </a:pPr>
            <a:r>
              <a:rPr lang="en-US" dirty="0"/>
              <a:t>Building Community, Building Hope, 2016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0955-8ABB-46FD-B7E8-95272E97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D879-A6D3-4767-A553-23BA7C4C9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Steve Jobs, his family and the iPad (2010)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When asked whether his children liked the new device,  Steve Jobs famously responded…”They haven’t used it.  We limit how much technology our kids use at home.”</a:t>
            </a:r>
          </a:p>
        </p:txBody>
      </p:sp>
    </p:spTree>
    <p:extLst>
      <p:ext uri="{BB962C8B-B14F-4D97-AF65-F5344CB8AC3E}">
        <p14:creationId xmlns:p14="http://schemas.microsoft.com/office/powerpoint/2010/main" val="3504906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5191970"/>
          </a:xfrm>
        </p:spPr>
        <p:txBody>
          <a:bodyPr/>
          <a:lstStyle/>
          <a:p>
            <a:r>
              <a:rPr lang="en-US" dirty="0"/>
              <a:t>Media is just another environment</a:t>
            </a:r>
          </a:p>
          <a:p>
            <a:r>
              <a:rPr lang="en-US" dirty="0"/>
              <a:t>Parenting has not changed</a:t>
            </a:r>
          </a:p>
          <a:p>
            <a:r>
              <a:rPr lang="en-US" dirty="0"/>
              <a:t>Role model</a:t>
            </a:r>
          </a:p>
          <a:p>
            <a:r>
              <a:rPr lang="en-US" dirty="0"/>
              <a:t>Learn from each other</a:t>
            </a:r>
          </a:p>
          <a:p>
            <a:r>
              <a:rPr lang="en-US" dirty="0"/>
              <a:t>Content matters</a:t>
            </a:r>
          </a:p>
          <a:p>
            <a:r>
              <a:rPr lang="en-US" dirty="0"/>
              <a:t>Playtime is important-social skills</a:t>
            </a:r>
          </a:p>
          <a:p>
            <a:r>
              <a:rPr lang="en-US" dirty="0"/>
              <a:t>Set limits</a:t>
            </a:r>
          </a:p>
          <a:p>
            <a:r>
              <a:rPr lang="en-US" dirty="0"/>
              <a:t>It’s ok for the teens to be online…honest!</a:t>
            </a:r>
          </a:p>
          <a:p>
            <a:r>
              <a:rPr lang="en-US" dirty="0"/>
              <a:t>Create a tech free zone</a:t>
            </a:r>
          </a:p>
          <a:p>
            <a:r>
              <a:rPr lang="en-US" i="1" dirty="0"/>
              <a:t>Kids will be kids…</a:t>
            </a:r>
          </a:p>
        </p:txBody>
      </p:sp>
    </p:spTree>
    <p:extLst>
      <p:ext uri="{BB962C8B-B14F-4D97-AF65-F5344CB8AC3E}">
        <p14:creationId xmlns:p14="http://schemas.microsoft.com/office/powerpoint/2010/main" val="354978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Minimize</a:t>
            </a:r>
          </a:p>
          <a:p>
            <a:endParaRPr lang="en-CA" dirty="0"/>
          </a:p>
          <a:p>
            <a:r>
              <a:rPr lang="en-CA" dirty="0"/>
              <a:t>Mitigate</a:t>
            </a:r>
          </a:p>
          <a:p>
            <a:endParaRPr lang="en-CA" dirty="0"/>
          </a:p>
          <a:p>
            <a:r>
              <a:rPr lang="en-CA" dirty="0"/>
              <a:t>Mindfulness</a:t>
            </a:r>
          </a:p>
          <a:p>
            <a:endParaRPr lang="en-CA" dirty="0"/>
          </a:p>
          <a:p>
            <a:r>
              <a:rPr lang="en-CA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59463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parents/guardians…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78" y="1749245"/>
            <a:ext cx="5902858" cy="4429125"/>
          </a:xfrm>
        </p:spPr>
      </p:pic>
    </p:spTree>
    <p:extLst>
      <p:ext uri="{BB962C8B-B14F-4D97-AF65-F5344CB8AC3E}">
        <p14:creationId xmlns:p14="http://schemas.microsoft.com/office/powerpoint/2010/main" val="4193493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" y="222195"/>
            <a:ext cx="9108217" cy="64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6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6AC8-5750-451A-8F9D-06F9965C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07BAB8-E6B1-4AC5-BF62-3B2A1980D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635" y="0"/>
            <a:ext cx="6254990" cy="68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673"/>
            <a:ext cx="9144000" cy="50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30" y="125166"/>
            <a:ext cx="5499289" cy="67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literature around impact of screen time on child development</a:t>
            </a:r>
          </a:p>
          <a:p>
            <a:r>
              <a:rPr lang="en-US" dirty="0"/>
              <a:t>Identify strategies for healthy screen time/social media use and review the need for monitoring for problems with an online presence</a:t>
            </a:r>
          </a:p>
          <a:p>
            <a:endParaRPr lang="en-US" dirty="0"/>
          </a:p>
          <a:p>
            <a:r>
              <a:rPr lang="en-US" dirty="0"/>
              <a:t>(Identify the myriad of social media options available to youth today)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30" y="51344"/>
            <a:ext cx="5650085" cy="69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8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5" y="0"/>
            <a:ext cx="5686200" cy="69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77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27A2-ECA8-427F-B286-CF0E4917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Script </a:t>
            </a:r>
            <a:r>
              <a:rPr lang="en-CA"/>
              <a:t>for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F900-7BDE-4C30-ABB6-13C64C60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828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Lynn is a 41 year old who is in today for a renewal of her thyroid medication.  You take the opportunity to review her CPP and ask about the family.</a:t>
            </a:r>
          </a:p>
          <a:p>
            <a:pPr marL="0" indent="0">
              <a:buNone/>
            </a:pPr>
            <a:r>
              <a:rPr lang="en-US" dirty="0"/>
              <a:t>She chuckles that all is going well.</a:t>
            </a:r>
          </a:p>
          <a:p>
            <a:pPr marL="0" indent="0">
              <a:buNone/>
            </a:pPr>
            <a:r>
              <a:rPr lang="en-US" dirty="0"/>
              <a:t>As you stand up to leave, she comments that she wishes Janet would stop using her phone so much when they spend time together…</a:t>
            </a:r>
          </a:p>
        </p:txBody>
      </p:sp>
    </p:spTree>
    <p:extLst>
      <p:ext uri="{BB962C8B-B14F-4D97-AF65-F5344CB8AC3E}">
        <p14:creationId xmlns:p14="http://schemas.microsoft.com/office/powerpoint/2010/main" val="2468801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sit down to chat with Lynn about what is bothering her, when you remember that Lynn only has sons, and you ask, “Who’s Janet?”</a:t>
            </a:r>
          </a:p>
          <a:p>
            <a:endParaRPr lang="en-US" dirty="0"/>
          </a:p>
          <a:p>
            <a:r>
              <a:rPr lang="en-US" dirty="0"/>
              <a:t>She replies, “…my mother-in-law…”</a:t>
            </a:r>
          </a:p>
        </p:txBody>
      </p:sp>
    </p:spTree>
    <p:extLst>
      <p:ext uri="{BB962C8B-B14F-4D97-AF65-F5344CB8AC3E}">
        <p14:creationId xmlns:p14="http://schemas.microsoft.com/office/powerpoint/2010/main" val="23558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George.Kim@Schulich.uwo.ca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GeorgeKimMD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4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https://vimeo.com/215750447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585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53446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Jensen, Frances E (2015). The Teenage Brain: A Neuroscientist’s Survival Guide to Raising Adolescents and Young Adults. Toronto, ON: Harper Collins.</a:t>
            </a:r>
          </a:p>
          <a:p>
            <a:r>
              <a:rPr lang="en-US" dirty="0"/>
              <a:t>Suzuki, David. The Nature of Things with David Suzuki: Surviving </a:t>
            </a:r>
            <a:r>
              <a:rPr lang="en-US" dirty="0">
                <a:sym typeface="Wingdings" panose="05000000000000000000" pitchFamily="2" charset="2"/>
              </a:rPr>
              <a:t> The Teenage Brain. February 7, 2015, CBC-TV.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http://www.cbc.ca/natureofthings/episodes/surviving-the-teenage-brain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National Institute of Mental Health, National Institute of Health.  The Teen Brain: Still Under Construction. 2011. https://www.nimh.nih.gov/health/publications/the-teen-brain-still-under-construction/teen-brain_141903.pdf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74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5344675"/>
          </a:xfrm>
        </p:spPr>
        <p:txBody>
          <a:bodyPr>
            <a:normAutofit/>
          </a:bodyPr>
          <a:lstStyle/>
          <a:p>
            <a:r>
              <a:rPr lang="en-US" dirty="0"/>
              <a:t>Casey et al. The Adolescent Brain. Annals of New York Academy of Sciences. 2008 Mar: 1124: 111-126.</a:t>
            </a:r>
          </a:p>
          <a:p>
            <a:r>
              <a:rPr lang="en-US" dirty="0" err="1"/>
              <a:t>Ravichandran</a:t>
            </a:r>
            <a:r>
              <a:rPr lang="en-US" dirty="0"/>
              <a:t> et al. Young children and screen time (television, DVD, computer). National Center for Health Research. 2016. </a:t>
            </a:r>
            <a:r>
              <a:rPr lang="en-US" dirty="0">
                <a:hlinkClick r:id="rId2"/>
              </a:rPr>
              <a:t>http://center4research.org/child-teen-health/early-childhood-development/</a:t>
            </a:r>
            <a:endParaRPr lang="en-US" dirty="0"/>
          </a:p>
          <a:p>
            <a:r>
              <a:rPr lang="en-US" dirty="0"/>
              <a:t>http://www.pewinternet.org/2015/04/09/teens-social-media-technology-2015/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92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5344675"/>
          </a:xfrm>
        </p:spPr>
        <p:txBody>
          <a:bodyPr>
            <a:normAutofit fontScale="92500"/>
          </a:bodyPr>
          <a:lstStyle/>
          <a:p>
            <a:r>
              <a:rPr lang="en-US" dirty="0"/>
              <a:t>The Henry J. Kaiser Family Foundation. Generation M2: Media in the lives of 8-18 year olds. </a:t>
            </a:r>
            <a:r>
              <a:rPr lang="en-US" dirty="0">
                <a:hlinkClick r:id="rId2"/>
              </a:rPr>
              <a:t>http://kff.org/other/report/generation-m2-media-in-the-lives-of-8-to-18-year-olds/</a:t>
            </a:r>
            <a:endParaRPr lang="en-US" dirty="0"/>
          </a:p>
          <a:p>
            <a:r>
              <a:rPr lang="en-US" dirty="0" err="1"/>
              <a:t>Coloroso</a:t>
            </a:r>
            <a:r>
              <a:rPr lang="en-US" dirty="0"/>
              <a:t>, Barbara (2010). Kids Are Worth It: Raising Resilient, Responsible, Compassionate Kids. Toronto, ON: Penguin Canada.</a:t>
            </a:r>
          </a:p>
          <a:p>
            <a:r>
              <a:rPr lang="en-US" dirty="0"/>
              <a:t>Blakemore, S. J. (April 13, 2015). The Teenage Brain: Sarah-Jayne Blakemore.  BBC World Service Discovery. http://www.bbc.co.uk/programmes/p02nk8c0/broadcasts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5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428445"/>
          </a:xfrm>
        </p:spPr>
        <p:txBody>
          <a:bodyPr>
            <a:normAutofit/>
          </a:bodyPr>
          <a:lstStyle/>
          <a:p>
            <a:r>
              <a:rPr lang="en-US" dirty="0"/>
              <a:t>As up to date as I have tried to make this presentation, there is a good chance it is already “dated”.</a:t>
            </a:r>
          </a:p>
          <a:p>
            <a:r>
              <a:rPr lang="en-US" dirty="0"/>
              <a:t>There is very little scientific literature on this topic, lots of ‘expert opinion’-AAP, CPS</a:t>
            </a:r>
          </a:p>
          <a:p>
            <a:r>
              <a:rPr lang="en-US" dirty="0"/>
              <a:t>After today’s talk you will hopefully see that the solutions are simple, though implementation can be a challenge </a:t>
            </a:r>
            <a:r>
              <a:rPr lang="en-US" dirty="0">
                <a:sym typeface="Wingdings" panose="05000000000000000000" pitchFamily="2" charset="2"/>
              </a:rPr>
              <a:t> (i.e. answers are obvious, but the message is still hard to hear)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31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C075-04BA-4E0F-808E-A09D122D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DCF7-BCD1-4EA6-A47C-23E7C12D3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Tremblay et al. Canadian 24-hour Movement Guidelines for the early years (0-4 years): An integration of physical activity, sedentary behaviour and sleep. BMC Public Health 2017 17(</a:t>
            </a:r>
            <a:r>
              <a:rPr lang="en-CA" dirty="0" err="1"/>
              <a:t>suppl</a:t>
            </a:r>
            <a:r>
              <a:rPr lang="en-CA" dirty="0"/>
              <a:t> 5): 874</a:t>
            </a:r>
          </a:p>
        </p:txBody>
      </p:sp>
    </p:spTree>
    <p:extLst>
      <p:ext uri="{BB962C8B-B14F-4D97-AF65-F5344CB8AC3E}">
        <p14:creationId xmlns:p14="http://schemas.microsoft.com/office/powerpoint/2010/main" val="2146053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Falbe</a:t>
            </a:r>
            <a:r>
              <a:rPr lang="en-US" dirty="0"/>
              <a:t> et al. Sleep duration, restfulness, screens in sleep environments. Pediatrics. 2015. 135:2, 1-10. SSBN </a:t>
            </a:r>
            <a:r>
              <a:rPr lang="en-US" dirty="0">
                <a:hlinkClick r:id="rId2"/>
              </a:rPr>
              <a:t>1098-4275</a:t>
            </a:r>
            <a:endParaRPr lang="en-US" dirty="0"/>
          </a:p>
          <a:p>
            <a:r>
              <a:rPr lang="en-US" dirty="0"/>
              <a:t>Brown et al. Beyond turn it off. Pediatrics. 2015. </a:t>
            </a:r>
          </a:p>
          <a:p>
            <a:r>
              <a:rPr lang="en-US" dirty="0" err="1"/>
              <a:t>Ponti</a:t>
            </a:r>
            <a:r>
              <a:rPr lang="en-US" dirty="0"/>
              <a:t> et al. Screen Time and Young Children: Promoting Health and Development in a Digital World.  CPS. June 1, 2017. </a:t>
            </a:r>
            <a:r>
              <a:rPr lang="en-US" dirty="0">
                <a:hlinkClick r:id="rId3"/>
              </a:rPr>
              <a:t>http://www.cps.ca/en/documents/position/screen-time-and-young-children</a:t>
            </a:r>
            <a:endParaRPr lang="en-US" dirty="0"/>
          </a:p>
          <a:p>
            <a:r>
              <a:rPr lang="en-US" dirty="0"/>
              <a:t>Levine, M.H. and Guernsey, L. (2015). Tap Click Read: Growing Readers in a World of Screens. Wiley, San </a:t>
            </a:r>
            <a:r>
              <a:rPr lang="en-US" dirty="0" err="1"/>
              <a:t>Franscisco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29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1F0E-848A-4722-9D51-CED91881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Disclosure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475B-E13B-4B1C-8FD3-5DEF0239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</a:t>
            </a:r>
            <a:r>
              <a:rPr lang="en-CA" dirty="0" err="1"/>
              <a:t>Yondr</a:t>
            </a:r>
            <a:r>
              <a:rPr lang="en-CA" dirty="0"/>
              <a:t>” and “Phubbing” are not swear words</a:t>
            </a:r>
          </a:p>
          <a:p>
            <a:endParaRPr lang="en-CA" dirty="0"/>
          </a:p>
          <a:p>
            <a:r>
              <a:rPr lang="en-CA" dirty="0"/>
              <a:t>I can not come to your house and take away your child’s smartphone…</a:t>
            </a:r>
          </a:p>
          <a:p>
            <a:pPr lvl="2"/>
            <a:r>
              <a:rPr lang="en-CA" dirty="0"/>
              <a:t>or your partner’s…</a:t>
            </a:r>
          </a:p>
          <a:p>
            <a:pPr lvl="2"/>
            <a:r>
              <a:rPr lang="en-CA" dirty="0"/>
              <a:t>or yours </a:t>
            </a:r>
          </a:p>
        </p:txBody>
      </p:sp>
    </p:spTree>
    <p:extLst>
      <p:ext uri="{BB962C8B-B14F-4D97-AF65-F5344CB8AC3E}">
        <p14:creationId xmlns:p14="http://schemas.microsoft.com/office/powerpoint/2010/main" val="511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4123035" cy="4428445"/>
          </a:xfrm>
        </p:spPr>
        <p:txBody>
          <a:bodyPr>
            <a:normAutofit/>
          </a:bodyPr>
          <a:lstStyle/>
          <a:p>
            <a:r>
              <a:rPr lang="en-US" dirty="0"/>
              <a:t>BBC Discovery Series</a:t>
            </a:r>
          </a:p>
          <a:p>
            <a:r>
              <a:rPr lang="en-US" dirty="0"/>
              <a:t>CBC Nature of Things</a:t>
            </a:r>
          </a:p>
          <a:p>
            <a:r>
              <a:rPr lang="en-US" dirty="0"/>
              <a:t>PEW Institute</a:t>
            </a:r>
          </a:p>
          <a:p>
            <a:r>
              <a:rPr lang="en-US" dirty="0"/>
              <a:t>Kaiser Family Institute</a:t>
            </a:r>
          </a:p>
          <a:p>
            <a:r>
              <a:rPr lang="en-US" dirty="0" err="1"/>
              <a:t>MediaSmarts</a:t>
            </a:r>
            <a:endParaRPr lang="en-US" dirty="0"/>
          </a:p>
          <a:p>
            <a:r>
              <a:rPr lang="en-US" dirty="0" err="1"/>
              <a:t>CommonSense</a:t>
            </a:r>
            <a:r>
              <a:rPr lang="en-US" dirty="0"/>
              <a:t> Media</a:t>
            </a:r>
          </a:p>
          <a:p>
            <a:r>
              <a:rPr lang="en-US" dirty="0"/>
              <a:t>Dr. Michelle Ponti</a:t>
            </a:r>
          </a:p>
          <a:p>
            <a:r>
              <a:rPr lang="en-US" dirty="0"/>
              <a:t>Dr. Frances Jensen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025252"/>
            <a:ext cx="4123035" cy="442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Center for Health Research</a:t>
            </a:r>
          </a:p>
          <a:p>
            <a:r>
              <a:rPr lang="en-US" dirty="0"/>
              <a:t>Canadian </a:t>
            </a:r>
            <a:r>
              <a:rPr lang="en-US" dirty="0" err="1"/>
              <a:t>Paediatric</a:t>
            </a:r>
            <a:r>
              <a:rPr lang="en-US" dirty="0"/>
              <a:t> Society</a:t>
            </a:r>
          </a:p>
          <a:p>
            <a:r>
              <a:rPr lang="en-US" dirty="0"/>
              <a:t>American Academy of Pediatrics</a:t>
            </a:r>
          </a:p>
          <a:p>
            <a:r>
              <a:rPr lang="en-US" dirty="0"/>
              <a:t>Urban Child Institute</a:t>
            </a:r>
          </a:p>
          <a:p>
            <a:r>
              <a:rPr lang="en-US" dirty="0"/>
              <a:t>Dr. Sarah Jane Blakemore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1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Lynn is a 41 year old who is in today for a renewal of her thyroid medication.  You take the opportunity to review her CPP and ask about the family.</a:t>
            </a:r>
          </a:p>
          <a:p>
            <a:pPr marL="0" indent="0">
              <a:buNone/>
            </a:pPr>
            <a:r>
              <a:rPr lang="en-US" dirty="0"/>
              <a:t>She chuckles that all is going well.</a:t>
            </a:r>
          </a:p>
          <a:p>
            <a:pPr marL="0" indent="0">
              <a:buNone/>
            </a:pPr>
            <a:r>
              <a:rPr lang="en-US" dirty="0"/>
              <a:t>As you stand up to leave, she comments that she wishes Janet would stop using her phone so much when they spend time together…</a:t>
            </a:r>
          </a:p>
        </p:txBody>
      </p:sp>
    </p:spTree>
    <p:extLst>
      <p:ext uri="{BB962C8B-B14F-4D97-AF65-F5344CB8AC3E}">
        <p14:creationId xmlns:p14="http://schemas.microsoft.com/office/powerpoint/2010/main" val="225840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Microsoft Office PowerPoint</Application>
  <PresentationFormat>On-screen Show (4:3)</PresentationFormat>
  <Paragraphs>203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Tahoma</vt:lpstr>
      <vt:lpstr>Wingdings</vt:lpstr>
      <vt:lpstr>Office Theme</vt:lpstr>
      <vt:lpstr> “Screen Time”  and Kids  What can families  do?</vt:lpstr>
      <vt:lpstr>Faculty Disclosure</vt:lpstr>
      <vt:lpstr>Disclosure of Commercial Support</vt:lpstr>
      <vt:lpstr>Mitigating Potential Bias</vt:lpstr>
      <vt:lpstr>Objectives</vt:lpstr>
      <vt:lpstr>Disclosure 2.0</vt:lpstr>
      <vt:lpstr>Disclosure 3.0</vt:lpstr>
      <vt:lpstr>Acknowledgements</vt:lpstr>
      <vt:lpstr>Lynn</vt:lpstr>
      <vt:lpstr>PowerPoint Presentation</vt:lpstr>
      <vt:lpstr>Guidelines</vt:lpstr>
      <vt:lpstr>PowerPoint Presentation</vt:lpstr>
      <vt:lpstr>2016 CPS Survey of Members</vt:lpstr>
      <vt:lpstr>Consider this…</vt:lpstr>
      <vt:lpstr>More considerations….</vt:lpstr>
      <vt:lpstr>PowerPoint Presentation</vt:lpstr>
      <vt:lpstr>PowerPoint Presentation</vt:lpstr>
      <vt:lpstr>But wait…is all bad???</vt:lpstr>
      <vt:lpstr>PowerPoint Presentation</vt:lpstr>
      <vt:lpstr>PowerPoint Presentation</vt:lpstr>
      <vt:lpstr>PowerPoint Presentation</vt:lpstr>
      <vt:lpstr>Is it a problem?</vt:lpstr>
      <vt:lpstr>PowerPoint Presentation</vt:lpstr>
      <vt:lpstr>PowerPoint Presentation</vt:lpstr>
      <vt:lpstr>Facts…</vt:lpstr>
      <vt:lpstr>PowerPoint Presentation</vt:lpstr>
      <vt:lpstr>PowerPoint Presentation</vt:lpstr>
      <vt:lpstr>Screens…good?</vt:lpstr>
      <vt:lpstr>What’s the Solution?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Ok, ok, ok…what now?</vt:lpstr>
      <vt:lpstr>Rules?</vt:lpstr>
      <vt:lpstr>PowerPoint Presentation</vt:lpstr>
      <vt:lpstr>PowerPoint Presentation</vt:lpstr>
      <vt:lpstr>PowerPoint Presentation</vt:lpstr>
      <vt:lpstr>Suggestions</vt:lpstr>
      <vt:lpstr>CPS-2017</vt:lpstr>
      <vt:lpstr>For parents/guardians…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Script for Literacy</vt:lpstr>
      <vt:lpstr>Case Revisited</vt:lpstr>
      <vt:lpstr>Case Revisited</vt:lpstr>
      <vt:lpstr>PowerPoint Presentation</vt:lpstr>
      <vt:lpstr>PowerPoint Presentation</vt:lpstr>
      <vt:lpstr>References</vt:lpstr>
      <vt:lpstr>References</vt:lpstr>
      <vt:lpstr>References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2014-01-25T07:32:56Z</dcterms:created>
  <dcterms:modified xsi:type="dcterms:W3CDTF">2018-03-06T04:41:24Z</dcterms:modified>
</cp:coreProperties>
</file>