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0" r:id="rId3"/>
    <p:sldId id="266" r:id="rId4"/>
    <p:sldId id="268" r:id="rId5"/>
    <p:sldId id="267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454"/>
    <a:srgbClr val="3C1B71"/>
    <a:srgbClr val="4F2683"/>
    <a:srgbClr val="F6AC41"/>
    <a:srgbClr val="DE3B3C"/>
    <a:srgbClr val="ABC61F"/>
    <a:srgbClr val="1573BD"/>
    <a:srgbClr val="807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090" autoAdjust="0"/>
  </p:normalViewPr>
  <p:slideViewPr>
    <p:cSldViewPr snapToGrid="0" snapToObjects="1">
      <p:cViewPr varScale="1">
        <p:scale>
          <a:sx n="93" d="100"/>
          <a:sy n="93" d="100"/>
        </p:scale>
        <p:origin x="21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09DEDDF-E99D-45F3-927E-8A3AB90BCEFF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9A7D461-3CA9-44FF-9263-18DB6C18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0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1CE59C8-6B3D-40CE-9409-158B30D795C3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80D8AF-3913-454C-9EA4-5204296DE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11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  <a:tabLst>
                <a:tab pos="2971800" algn="ctr"/>
                <a:tab pos="5943600" algn="r"/>
              </a:tabLst>
            </a:pPr>
            <a:r>
              <a:rPr lang="en-US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 Instructions: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AutoNum type="arabicPeriod"/>
              <a:tabLst>
                <a:tab pos="2971800" algn="ctr"/>
                <a:tab pos="5943600" algn="r"/>
              </a:tabLst>
            </a:pPr>
            <a:r>
              <a:rPr lang="en-US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 logos for any co-developing organizations on all slides</a:t>
            </a:r>
            <a:r>
              <a:rPr lang="en-US" sz="1800" baseline="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r</a:t>
            </a:r>
            <a:r>
              <a:rPr lang="en-US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emove logos if not a Schulich activity.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AutoNum type="arabicPeriod"/>
              <a:tabLst>
                <a:tab pos="2971800" algn="ctr"/>
                <a:tab pos="5943600" algn="r"/>
              </a:tabLst>
            </a:pPr>
            <a:r>
              <a:rPr lang="en-US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 NOTE:</a:t>
            </a:r>
            <a:r>
              <a:rPr lang="en-US" sz="1800" b="1" baseline="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Slides 1</a:t>
            </a:r>
            <a:r>
              <a:rPr lang="en-US" sz="1800" baseline="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4 must be completed as part of your accreditation application, slides 5 - 8 must be completed for your activity however are not part of the accreditation review by the CPD office. 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357966-4179-4350-B8BB-B1760DEAE31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Slide Instructions:</a:t>
            </a:r>
            <a:r>
              <a:rPr lang="en-US" sz="1100" b="1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1100" dirty="0" smtClean="0">
                <a:solidFill>
                  <a:srgbClr val="FF0000"/>
                </a:solidFill>
                <a:latin typeface="Arial" panose="020B0604020202020204" pitchFamily="34" charset="0"/>
              </a:rPr>
              <a:t>Select one of the authorized acknowledgment statements</a:t>
            </a:r>
            <a:r>
              <a:rPr lang="en-US" sz="1100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 shown in the above slide. 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Acknowledge sponsors’ names</a:t>
            </a:r>
            <a:r>
              <a:rPr lang="en-US" sz="16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in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alphabetical order and</a:t>
            </a:r>
            <a:r>
              <a:rPr lang="en-US" sz="16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font / size no larger or more prominent than the standard font used in the slide deck.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1600" dirty="0" smtClean="0"/>
              <a:t>This slide must be visually presented to the audience AND verbalized</a:t>
            </a:r>
            <a:r>
              <a:rPr lang="en-US" sz="1600" baseline="0" dirty="0" smtClean="0"/>
              <a:t> during the opening remarks. </a:t>
            </a:r>
            <a:endParaRPr lang="en-US" sz="1600" baseline="0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88A891-1736-4BE1-9863-67179D126E4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Slide Instructions:</a:t>
            </a:r>
            <a:r>
              <a:rPr lang="en-US" sz="1600" b="1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For each member of your SPC: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Insert their name</a:t>
            </a:r>
            <a:endParaRPr lang="en-CA" sz="1600" dirty="0" smtClean="0">
              <a:solidFill>
                <a:schemeClr val="tx1"/>
              </a:solidFill>
            </a:endParaRP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List </a:t>
            </a:r>
            <a:r>
              <a:rPr lang="en-US" sz="1600" u="sng" dirty="0" smtClean="0">
                <a:solidFill>
                  <a:schemeClr val="tx1"/>
                </a:solidFill>
              </a:rPr>
              <a:t>all</a:t>
            </a:r>
            <a:r>
              <a:rPr lang="en-US" sz="1600" dirty="0" smtClean="0">
                <a:solidFill>
                  <a:schemeClr val="tx1"/>
                </a:solidFill>
              </a:rPr>
              <a:t> relationships/affiliations with for-profit and/or non-profit organizations. If no conflicts have been declared, </a:t>
            </a:r>
            <a:r>
              <a:rPr lang="en-US" sz="1600" baseline="0" dirty="0" smtClean="0">
                <a:solidFill>
                  <a:schemeClr val="tx1"/>
                </a:solidFill>
              </a:rPr>
              <a:t>indicate “Nothing to disclose”</a:t>
            </a:r>
            <a:r>
              <a:rPr lang="en-US" sz="1600" dirty="0" smtClean="0">
                <a:solidFill>
                  <a:schemeClr val="tx1"/>
                </a:solidFill>
              </a:rPr>
              <a:t>. </a:t>
            </a:r>
            <a:r>
              <a:rPr lang="en-US" sz="1600" b="1" dirty="0" smtClean="0">
                <a:solidFill>
                  <a:schemeClr val="tx1"/>
                </a:solidFill>
              </a:rPr>
              <a:t>Ensure that the statements on the slide are identical to the COI forms.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If no members of the SPC have made a disclosure, state “No members of the SPC have disclosed a potential conflict of interest”. </a:t>
            </a:r>
          </a:p>
          <a:p>
            <a:pPr marL="228600" marR="0" lvl="0" indent="-22860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600" baseline="0" dirty="0" smtClean="0"/>
              <a:t>This information can also be presented in a chart format.</a:t>
            </a:r>
          </a:p>
          <a:p>
            <a:pPr marL="228600" marR="0" lvl="0" indent="-22860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CA" sz="1600" b="0" dirty="0" smtClean="0"/>
              <a:t>This</a:t>
            </a:r>
            <a:r>
              <a:rPr lang="en-CA" sz="1600" b="0" baseline="0" dirty="0" smtClean="0"/>
              <a:t> slide must be visually presented to the audience. </a:t>
            </a:r>
            <a:endParaRPr lang="en-US" sz="1600" baseline="0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88A891-1736-4BE1-9863-67179D126E4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9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Slide Instructions:</a:t>
            </a:r>
            <a:r>
              <a:rPr lang="en-US" sz="1200" b="1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CA" sz="1200" dirty="0" smtClean="0">
                <a:solidFill>
                  <a:srgbClr val="FF0000"/>
                </a:solidFill>
              </a:rPr>
              <a:t>Explain how potential sources of bias have been mitigated by the scientific planning committee.</a:t>
            </a:r>
            <a:r>
              <a:rPr lang="en-CA" sz="1200" baseline="0" dirty="0" smtClean="0">
                <a:solidFill>
                  <a:srgbClr val="FF0000"/>
                </a:solidFill>
              </a:rPr>
              <a:t> Examples have been included in the slide above, modify accordingly.</a:t>
            </a:r>
            <a:endParaRPr lang="en-CA" sz="1200" dirty="0" smtClean="0"/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CA" sz="1200" dirty="0" smtClean="0"/>
              <a:t>This</a:t>
            </a:r>
            <a:r>
              <a:rPr lang="en-CA" sz="1200" baseline="0" dirty="0" smtClean="0"/>
              <a:t> slide must be visually presented to the audience AND verbalized during the opening remarks.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CA" sz="1200" baseline="0" dirty="0" smtClean="0"/>
              <a:t>When the SPC/speaker/facilitator has no relationships that might pose a potential conflict of interest AND the program has been developed without external support, this slide may be omitted.  </a:t>
            </a:r>
            <a:endParaRPr lang="en-CA" sz="120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0D8AF-3913-454C-9EA4-5204296DE8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38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Slide Instructions:</a:t>
            </a:r>
            <a:r>
              <a:rPr lang="en-US" sz="1200" b="1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marL="228600" indent="-228600">
              <a:buAutoNum type="arabicPeriod"/>
            </a:pPr>
            <a:r>
              <a:rPr lang="en-US" dirty="0" smtClean="0"/>
              <a:t>Insert overall learning objectives on this slide</a:t>
            </a:r>
            <a:r>
              <a:rPr lang="en-US" baseline="0" dirty="0" smtClean="0"/>
              <a:t>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0D8AF-3913-454C-9EA4-5204296DE8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60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  <a:tabLst>
                <a:tab pos="2971800" algn="ctr"/>
                <a:tab pos="5943600" algn="r"/>
              </a:tabLst>
            </a:pP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357966-4179-4350-B8BB-B1760DEAE31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79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Slide Instructions:</a:t>
            </a:r>
            <a:r>
              <a:rPr lang="en-US" sz="1200" b="1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For each speaker: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200" b="0" dirty="0" smtClean="0">
                <a:solidFill>
                  <a:schemeClr val="tx1"/>
                </a:solidFill>
              </a:rPr>
              <a:t>Insert their name</a:t>
            </a:r>
            <a:endParaRPr lang="en-CA" sz="1200" b="0" dirty="0" smtClean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200" b="0" dirty="0" smtClean="0">
                <a:solidFill>
                  <a:schemeClr val="tx1"/>
                </a:solidFill>
              </a:rPr>
              <a:t>List </a:t>
            </a:r>
            <a:r>
              <a:rPr lang="en-US" sz="1200" b="0" u="sng" dirty="0" smtClean="0">
                <a:solidFill>
                  <a:schemeClr val="tx1"/>
                </a:solidFill>
              </a:rPr>
              <a:t>all</a:t>
            </a:r>
            <a:r>
              <a:rPr lang="en-US" sz="1200" b="0" dirty="0" smtClean="0">
                <a:solidFill>
                  <a:schemeClr val="tx1"/>
                </a:solidFill>
              </a:rPr>
              <a:t> relationships/affiliations with for-profit and/or non-profit organizations. </a:t>
            </a:r>
            <a:r>
              <a:rPr lang="en-US" sz="1200" dirty="0" smtClean="0">
                <a:solidFill>
                  <a:schemeClr val="tx1"/>
                </a:solidFill>
              </a:rPr>
              <a:t>If no conflicts have been declared, </a:t>
            </a:r>
            <a:r>
              <a:rPr lang="en-US" sz="1200" baseline="0" dirty="0" smtClean="0">
                <a:solidFill>
                  <a:schemeClr val="tx1"/>
                </a:solidFill>
              </a:rPr>
              <a:t>indicate “Nothing to disclose”</a:t>
            </a:r>
            <a:r>
              <a:rPr lang="en-US" sz="1200" dirty="0" smtClean="0">
                <a:solidFill>
                  <a:schemeClr val="tx1"/>
                </a:solidFill>
              </a:rPr>
              <a:t>. </a:t>
            </a:r>
            <a:r>
              <a:rPr lang="en-US" sz="1200" b="1" dirty="0" smtClean="0">
                <a:solidFill>
                  <a:schemeClr val="tx1"/>
                </a:solidFill>
              </a:rPr>
              <a:t>Ensure that the statements on the slide are identical to the COI forms.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CA" sz="1200" b="0" dirty="0" smtClean="0"/>
              <a:t>This</a:t>
            </a:r>
            <a:r>
              <a:rPr lang="en-CA" sz="1200" b="0" baseline="0" dirty="0" smtClean="0"/>
              <a:t> slide must be visually presented to the audience AND verbalized by the speaker at the beginning of their presentation.</a:t>
            </a:r>
            <a:endParaRPr lang="en-US" sz="1200" b="0" dirty="0" smtClean="0">
              <a:solidFill>
                <a:schemeClr val="tx1"/>
              </a:solidFill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0D8AF-3913-454C-9EA4-5204296DE8C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3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Slide Instructions:</a:t>
            </a:r>
            <a:r>
              <a:rPr lang="en-US" sz="1200" b="1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marL="228600" indent="-228600">
              <a:buAutoNum type="arabicPeriod"/>
            </a:pPr>
            <a:r>
              <a:rPr lang="en-US" dirty="0" smtClean="0"/>
              <a:t>Insert session</a:t>
            </a:r>
            <a:r>
              <a:rPr lang="en-US" baseline="0" dirty="0" smtClean="0"/>
              <a:t> specific</a:t>
            </a:r>
            <a:r>
              <a:rPr lang="en-US" dirty="0" smtClean="0"/>
              <a:t> learning objectives on this slide</a:t>
            </a:r>
            <a:r>
              <a:rPr lang="en-US" baseline="0" dirty="0" smtClean="0"/>
              <a:t>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0D8AF-3913-454C-9EA4-5204296DE8C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77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6AE81-51C9-4148-8581-D4A8A2EC5EA3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93955-A305-4914-9F58-A5260C678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3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A7C77-FC9A-4AE5-950C-8001FBC7D2BF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C0895-9078-4827-8B51-54B1D4DD8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0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65A05-012C-49EF-BF86-1AFC58B6418B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71193-6003-4888-B56A-EE0870780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4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9D3CB-1B0C-4805-A592-DDA2709E0C06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5DB4E-E3A3-489C-AE90-44DF056B7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83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96847-886F-4484-8719-B22BEFEE0613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9E27D-D538-4456-9115-7A51878F1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64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5B490-2006-47A7-B733-5382CB1046F0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2F4A4-F3DF-4B3A-9BE7-D8CC33AB0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5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D206-8CB2-4DA3-BBF1-B3DEC8A6F580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4ACF7-0C85-43C0-8744-D94DF0F69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6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C56AE-CF97-4654-8D1A-C82DCBC5781D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0DD5D-6DDE-4ECB-85F7-D79271019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5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B2E5D-BAE6-4664-8D1B-6FC2A28D399D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27DFA-CEC9-45BD-9F54-7C6DCF778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A5234-90D9-4266-9599-2F8C6DDA60A3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6EA75-824A-4265-A6C1-B56D383B5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8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11A0E-3960-4234-A91A-7784D2203459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72F12-6964-485E-95E6-F89B996B5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0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843CA3-1746-4CDF-BE88-BECD72D387BE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53C8F1-7933-4AD4-93EB-6040A944D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fontAlgn="base">
        <a:spcBef>
          <a:spcPct val="0"/>
        </a:spcBef>
        <a:spcAft>
          <a:spcPts val="1200"/>
        </a:spcAft>
        <a:defRPr sz="5000" b="1" kern="1200">
          <a:solidFill>
            <a:srgbClr val="3C1B71"/>
          </a:solidFill>
          <a:latin typeface="Arial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pitchFamily="34" charset="0"/>
        </a:defRPr>
      </a:lvl2pPr>
      <a:lvl3pPr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pitchFamily="34" charset="0"/>
        </a:defRPr>
      </a:lvl3pPr>
      <a:lvl4pPr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pitchFamily="34" charset="0"/>
        </a:defRPr>
      </a:lvl4pPr>
      <a:lvl5pPr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pitchFamily="34" charset="0"/>
        </a:defRPr>
      </a:lvl5pPr>
      <a:lvl6pPr marL="457200"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pitchFamily="34" charset="0"/>
        </a:defRPr>
      </a:lvl6pPr>
      <a:lvl7pPr marL="914400"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pitchFamily="34" charset="0"/>
        </a:defRPr>
      </a:lvl7pPr>
      <a:lvl8pPr marL="1371600"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pitchFamily="34" charset="0"/>
        </a:defRPr>
      </a:lvl8pPr>
      <a:lvl9pPr marL="1828800"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pitchFamily="34" charset="0"/>
        </a:defRPr>
      </a:lvl9pPr>
    </p:titleStyle>
    <p:bodyStyle>
      <a:lvl1pPr marL="687388" indent="-687388" algn="l" defTabSz="457200" rtl="0" fontAlgn="base">
        <a:spcBef>
          <a:spcPct val="0"/>
        </a:spcBef>
        <a:spcAft>
          <a:spcPts val="2400"/>
        </a:spcAft>
        <a:buSzPct val="75000"/>
        <a:buFont typeface="Arial" pitchFamily="34" charset="0"/>
        <a:buChar char="•"/>
        <a:defRPr sz="2800" kern="1200">
          <a:solidFill>
            <a:srgbClr val="807F83"/>
          </a:solidFill>
          <a:latin typeface="Arial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807F83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807F83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807F83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807F83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intro_title_page_medic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42534" y="1610580"/>
            <a:ext cx="8005762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6000" b="1" dirty="0">
                <a:solidFill>
                  <a:srgbClr val="3C1B7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Name of Activity / Session</a:t>
            </a:r>
          </a:p>
          <a:p>
            <a:r>
              <a:rPr lang="en-US" sz="3600" dirty="0">
                <a:solidFill>
                  <a:srgbClr val="3C1B7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Month day, year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538" y="275137"/>
            <a:ext cx="8653462" cy="7248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4400" b="1" dirty="0">
                <a:solidFill>
                  <a:srgbClr val="3B1B70"/>
                </a:solidFill>
                <a:latin typeface="Arial"/>
                <a:cs typeface="Arial Unicode MS"/>
              </a:rPr>
              <a:t>Disclosure of Financial Support</a:t>
            </a:r>
            <a:endParaRPr lang="en-US" sz="2000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ts val="0"/>
              </a:spcBef>
              <a:buClr>
                <a:srgbClr val="222222"/>
              </a:buClr>
            </a:pPr>
            <a:r>
              <a:rPr lang="en-US" sz="1900" dirty="0">
                <a:solidFill>
                  <a:prstClr val="black"/>
                </a:solidFill>
                <a:latin typeface="Arial" panose="020B0604020202020204" pitchFamily="34" charset="0"/>
              </a:rPr>
              <a:t>This program has received an educational grant from </a:t>
            </a:r>
            <a:r>
              <a:rPr lang="en-CA" sz="1900" dirty="0">
                <a:solidFill>
                  <a:srgbClr val="FF0000"/>
                </a:solidFill>
                <a:latin typeface="Arial" panose="020B0604020202020204" pitchFamily="34" charset="0"/>
              </a:rPr>
              <a:t>[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</a:rPr>
              <a:t>names of funding organizations</a:t>
            </a:r>
            <a:r>
              <a:rPr lang="en-CA" sz="1900" dirty="0">
                <a:solidFill>
                  <a:srgbClr val="FF0000"/>
                </a:solidFill>
                <a:latin typeface="Arial" panose="020B0604020202020204" pitchFamily="34" charset="0"/>
              </a:rPr>
              <a:t>]</a:t>
            </a:r>
            <a:endParaRPr lang="en-US" sz="19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buClr>
                <a:srgbClr val="222222"/>
              </a:buClr>
            </a:pPr>
            <a:endParaRPr lang="en-US" sz="19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ts val="0"/>
              </a:spcBef>
              <a:buClr>
                <a:srgbClr val="222222"/>
              </a:buClr>
            </a:pPr>
            <a:r>
              <a:rPr lang="en-US" sz="1900" b="1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</a:rPr>
              <a:t>AND / OR</a:t>
            </a:r>
          </a:p>
          <a:p>
            <a:pPr lvl="0">
              <a:spcBef>
                <a:spcPts val="0"/>
              </a:spcBef>
              <a:buClr>
                <a:srgbClr val="222222"/>
              </a:buClr>
            </a:pPr>
            <a:endParaRPr lang="en-US" sz="19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ts val="0"/>
              </a:spcBef>
              <a:buClr>
                <a:srgbClr val="222222"/>
              </a:buClr>
            </a:pPr>
            <a:r>
              <a:rPr lang="en-US" sz="1900" dirty="0">
                <a:solidFill>
                  <a:prstClr val="black"/>
                </a:solidFill>
                <a:latin typeface="Arial" panose="020B0604020202020204" pitchFamily="34" charset="0"/>
              </a:rPr>
              <a:t>This program has received in-kind support from: </a:t>
            </a:r>
            <a:r>
              <a:rPr lang="en-CA" sz="1900" dirty="0">
                <a:solidFill>
                  <a:srgbClr val="FF0000"/>
                </a:solidFill>
                <a:latin typeface="Arial" panose="020B0604020202020204" pitchFamily="34" charset="0"/>
              </a:rPr>
              <a:t>[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</a:rPr>
              <a:t>names of funding organizations</a:t>
            </a:r>
            <a:r>
              <a:rPr lang="en-CA" sz="1900" dirty="0">
                <a:solidFill>
                  <a:srgbClr val="FF0000"/>
                </a:solidFill>
                <a:latin typeface="Arial" panose="020B0604020202020204" pitchFamily="34" charset="0"/>
              </a:rPr>
              <a:t>]</a:t>
            </a:r>
            <a:endParaRPr lang="en-US" sz="19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buClr>
                <a:srgbClr val="222222"/>
              </a:buClr>
            </a:pPr>
            <a:endParaRPr lang="en-US" sz="19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ts val="0"/>
              </a:spcBef>
              <a:buClr>
                <a:srgbClr val="222222"/>
              </a:buClr>
            </a:pPr>
            <a:r>
              <a:rPr lang="en-US" sz="1900" b="1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</a:rPr>
              <a:t>OR</a:t>
            </a:r>
          </a:p>
          <a:p>
            <a:pPr lvl="0">
              <a:spcBef>
                <a:spcPts val="0"/>
              </a:spcBef>
              <a:buClr>
                <a:srgbClr val="222222"/>
              </a:buClr>
            </a:pPr>
            <a:endParaRPr lang="en-US" sz="19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ts val="0"/>
              </a:spcBef>
              <a:buClr>
                <a:srgbClr val="222222"/>
              </a:buClr>
            </a:pPr>
            <a:r>
              <a:rPr lang="en-US" sz="1900" dirty="0">
                <a:solidFill>
                  <a:prstClr val="black"/>
                </a:solidFill>
                <a:latin typeface="Arial" panose="020B0604020202020204" pitchFamily="34" charset="0"/>
              </a:rPr>
              <a:t>This program has received an educational grant and in-kind support from: </a:t>
            </a:r>
            <a:r>
              <a:rPr lang="en-CA" sz="1900" dirty="0">
                <a:solidFill>
                  <a:srgbClr val="FF0000"/>
                </a:solidFill>
                <a:latin typeface="Arial" panose="020B0604020202020204" pitchFamily="34" charset="0"/>
              </a:rPr>
              <a:t>[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</a:rPr>
              <a:t>names of funding organizations</a:t>
            </a:r>
            <a:r>
              <a:rPr lang="en-CA" sz="1900" dirty="0">
                <a:solidFill>
                  <a:srgbClr val="FF0000"/>
                </a:solidFill>
                <a:latin typeface="Arial" panose="020B0604020202020204" pitchFamily="34" charset="0"/>
              </a:rPr>
              <a:t>] </a:t>
            </a:r>
            <a:r>
              <a:rPr lang="en-CA" sz="1900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</a:rPr>
              <a:t>*use only if </a:t>
            </a:r>
            <a:r>
              <a:rPr lang="en-CA" sz="1900" u="sng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</a:rPr>
              <a:t>all</a:t>
            </a:r>
            <a:r>
              <a:rPr lang="en-CA" sz="1900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</a:rPr>
              <a:t> sponsors are providing both educational grants and in-kind support.</a:t>
            </a:r>
            <a:endParaRPr lang="en-US" sz="1900" dirty="0">
              <a:solidFill>
                <a:prstClr val="white">
                  <a:lumMod val="65000"/>
                </a:prstClr>
              </a:solidFill>
            </a:endParaRPr>
          </a:p>
          <a:p>
            <a:pPr lvl="0">
              <a:spcBef>
                <a:spcPts val="0"/>
              </a:spcBef>
              <a:buClr>
                <a:srgbClr val="222222"/>
              </a:buClr>
            </a:pPr>
            <a:endParaRPr lang="en-US" sz="1900" dirty="0">
              <a:solidFill>
                <a:srgbClr val="807F83"/>
              </a:solidFill>
              <a:latin typeface="Arial" panose="020B0604020202020204" pitchFamily="34" charset="0"/>
            </a:endParaRPr>
          </a:p>
          <a:p>
            <a:pPr lvl="0">
              <a:spcBef>
                <a:spcPts val="0"/>
              </a:spcBef>
              <a:buClr>
                <a:srgbClr val="222222"/>
              </a:buClr>
            </a:pPr>
            <a:r>
              <a:rPr lang="en-US" sz="1900" b="1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</a:rPr>
              <a:t>OR</a:t>
            </a:r>
          </a:p>
          <a:p>
            <a:pPr lvl="0">
              <a:spcBef>
                <a:spcPts val="0"/>
              </a:spcBef>
              <a:buClr>
                <a:srgbClr val="222222"/>
              </a:buClr>
            </a:pPr>
            <a:endParaRPr lang="en-US" sz="19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ts val="0"/>
              </a:spcBef>
              <a:buClr>
                <a:srgbClr val="222222"/>
              </a:buClr>
            </a:pPr>
            <a:r>
              <a:rPr lang="en-US" sz="1900" dirty="0">
                <a:solidFill>
                  <a:prstClr val="black"/>
                </a:solidFill>
                <a:latin typeface="Arial" panose="020B0604020202020204" pitchFamily="34" charset="0"/>
              </a:rPr>
              <a:t>This program has received no external support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538" y="79928"/>
            <a:ext cx="8653462" cy="615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4400" b="1" dirty="0">
                <a:solidFill>
                  <a:srgbClr val="3B1B70"/>
                </a:solidFill>
                <a:latin typeface="Arial"/>
                <a:cs typeface="Arial Unicode MS"/>
              </a:rPr>
              <a:t>Scientific Planning Committee COI </a:t>
            </a:r>
            <a:r>
              <a:rPr lang="en-US" sz="4400" b="1" dirty="0" smtClean="0">
                <a:solidFill>
                  <a:srgbClr val="3B1B70"/>
                </a:solidFill>
                <a:latin typeface="Arial"/>
                <a:cs typeface="Arial Unicode MS"/>
              </a:rPr>
              <a:t>Disclosures</a:t>
            </a:r>
          </a:p>
          <a:p>
            <a:pPr marL="342900" indent="-342900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CA" sz="2400" dirty="0" smtClean="0">
                <a:latin typeface="Arial" panose="020B0604020202020204" pitchFamily="34" charset="0"/>
              </a:rPr>
              <a:t>SPC Member: </a:t>
            </a:r>
            <a:r>
              <a:rPr lang="en-CA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[SPC member’s name]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</a:rPr>
              <a:t>Nothing </a:t>
            </a:r>
            <a:r>
              <a:rPr lang="en-US" sz="2400" dirty="0">
                <a:latin typeface="Arial" panose="020B0604020202020204" pitchFamily="34" charset="0"/>
              </a:rPr>
              <a:t>to disclose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OR</a:t>
            </a: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latin typeface="Arial" panose="020B0604020202020204" pitchFamily="34" charset="0"/>
              </a:rPr>
              <a:t>Relationships with financial sponsors: </a:t>
            </a: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</a:rPr>
              <a:t>[disclose below]</a:t>
            </a:r>
            <a:endParaRPr lang="en-CA" sz="2400" dirty="0">
              <a:latin typeface="Arial" panose="020B0604020202020204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</a:rPr>
              <a:t>Grants/Research Support: [</a:t>
            </a:r>
            <a:r>
              <a:rPr lang="en-CA" sz="2400" dirty="0" err="1">
                <a:solidFill>
                  <a:srgbClr val="FF0000"/>
                </a:solidFill>
                <a:latin typeface="Arial" panose="020B0604020202020204" pitchFamily="34" charset="0"/>
              </a:rPr>
              <a:t>PharmaCorp</a:t>
            </a: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</a:rPr>
              <a:t> ABC]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</a:rPr>
              <a:t>Speakers Bureau/Honoraria: [XYZ Biopharmaceuticals Ltd.]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</a:rPr>
              <a:t>Consulting Fees: </a:t>
            </a:r>
            <a:r>
              <a:rPr lang="en-CA" sz="2400" dirty="0" err="1">
                <a:solidFill>
                  <a:srgbClr val="FF0000"/>
                </a:solidFill>
                <a:latin typeface="Arial" panose="020B0604020202020204" pitchFamily="34" charset="0"/>
              </a:rPr>
              <a:t>MedX</a:t>
            </a: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</a:rPr>
              <a:t> Group Inc.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</a:rPr>
              <a:t>Patents: [Widget ABC]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</a:rPr>
              <a:t>Other: [Employee of XXY Hospital Group]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224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3B1B70"/>
                </a:solidFill>
                <a:cs typeface="Arial Unicode MS"/>
              </a:rPr>
              <a:t>Mitigating Potential </a:t>
            </a:r>
            <a:r>
              <a:rPr lang="en-US" sz="4400" dirty="0" smtClean="0">
                <a:solidFill>
                  <a:srgbClr val="3B1B70"/>
                </a:solidFill>
                <a:cs typeface="Arial Unicode MS"/>
              </a:rPr>
              <a:t>Bias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611" y="1417638"/>
            <a:ext cx="8229600" cy="4525963"/>
          </a:xfrm>
        </p:spPr>
        <p:txBody>
          <a:bodyPr/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SzTx/>
              <a:buNone/>
            </a:pPr>
            <a:r>
              <a:rPr lang="en-US" sz="2400" b="1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cs typeface="Arial" pitchFamily="34" charset="0"/>
              </a:rPr>
              <a:t>Examples: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SzTx/>
              <a:buNone/>
            </a:pPr>
            <a:r>
              <a:rPr lang="en-US" sz="2400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cs typeface="Arial" pitchFamily="34" charset="0"/>
              </a:rPr>
              <a:t>The scientific planning committee may ask: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SzTx/>
            </a:pPr>
            <a:r>
              <a:rPr lang="en-US" sz="2400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cs typeface="Arial" pitchFamily="34" charset="0"/>
              </a:rPr>
              <a:t>the speaker to alter the focus of the talk to limit the areas where potential sources of bias is significant.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SzTx/>
            </a:pPr>
            <a:r>
              <a:rPr lang="en-US" sz="2400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cs typeface="Arial" pitchFamily="34" charset="0"/>
              </a:rPr>
              <a:t>to change the topic, but the same speaker be used.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SzTx/>
            </a:pPr>
            <a:r>
              <a:rPr lang="en-US" sz="2400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cs typeface="Arial" pitchFamily="34" charset="0"/>
              </a:rPr>
              <a:t>for a peer review of the content to ensure that the principles of scientific integrity, objectivity and balance have been respected.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0148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Overall Learning Objectives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20000"/>
              </a:spcBef>
              <a:buNone/>
            </a:pPr>
            <a:r>
              <a:rPr lang="en-US" dirty="0">
                <a:solidFill>
                  <a:prstClr val="black"/>
                </a:solidFill>
              </a:rPr>
              <a:t>At the end of this </a:t>
            </a:r>
            <a:r>
              <a:rPr lang="en-CA" dirty="0">
                <a:solidFill>
                  <a:srgbClr val="FF0000"/>
                </a:solidFill>
                <a:latin typeface="Arial" panose="020B0604020202020204" pitchFamily="34" charset="0"/>
              </a:rPr>
              <a:t>[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activity, conference, course, webinar, etc.</a:t>
            </a:r>
            <a:r>
              <a:rPr lang="en-CA" dirty="0">
                <a:solidFill>
                  <a:srgbClr val="FF0000"/>
                </a:solidFill>
                <a:latin typeface="Arial" panose="020B0604020202020204" pitchFamily="34" charset="0"/>
              </a:rPr>
              <a:t>]</a:t>
            </a:r>
            <a:r>
              <a:rPr lang="en-US" dirty="0">
                <a:solidFill>
                  <a:prstClr val="black"/>
                </a:solidFill>
              </a:rPr>
              <a:t>, participants will be able to …</a:t>
            </a:r>
            <a:endParaRPr lang="en-CA" dirty="0"/>
          </a:p>
          <a:p>
            <a:pPr marL="971550" lvl="1" indent="-514350">
              <a:buFont typeface="+mj-lt"/>
              <a:buAutoNum type="arabicPeriod"/>
            </a:pPr>
            <a:r>
              <a:rPr lang="en-CA" dirty="0">
                <a:solidFill>
                  <a:srgbClr val="FF0000"/>
                </a:solidFill>
                <a:latin typeface="Arial" panose="020B0604020202020204" pitchFamily="34" charset="0"/>
              </a:rPr>
              <a:t>[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Learning objective #1</a:t>
            </a:r>
            <a:r>
              <a:rPr lang="en-CA" dirty="0">
                <a:solidFill>
                  <a:srgbClr val="FF0000"/>
                </a:solidFill>
                <a:latin typeface="Arial" panose="020B0604020202020204" pitchFamily="34" charset="0"/>
              </a:rPr>
              <a:t>]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CA" dirty="0">
                <a:solidFill>
                  <a:srgbClr val="FF0000"/>
                </a:solidFill>
                <a:latin typeface="Arial" panose="020B0604020202020204" pitchFamily="34" charset="0"/>
              </a:rPr>
              <a:t>[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Learning objective #2</a:t>
            </a:r>
            <a:r>
              <a:rPr lang="en-CA" dirty="0">
                <a:solidFill>
                  <a:srgbClr val="FF0000"/>
                </a:solidFill>
                <a:latin typeface="Arial" panose="020B0604020202020204" pitchFamily="34" charset="0"/>
              </a:rPr>
              <a:t>]</a:t>
            </a:r>
            <a:endParaRPr lang="en-US" dirty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CA" dirty="0">
                <a:solidFill>
                  <a:srgbClr val="FF0000"/>
                </a:solidFill>
                <a:latin typeface="Arial" panose="020B0604020202020204" pitchFamily="34" charset="0"/>
              </a:rPr>
              <a:t>[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Learning objective #3</a:t>
            </a:r>
            <a:r>
              <a:rPr lang="en-CA" dirty="0">
                <a:solidFill>
                  <a:srgbClr val="FF0000"/>
                </a:solidFill>
                <a:latin typeface="Arial" panose="020B0604020202020204" pitchFamily="34" charset="0"/>
              </a:rPr>
              <a:t>] 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615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intro_title_page_medicin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42534" y="1610580"/>
            <a:ext cx="800576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6000" b="1" dirty="0">
                <a:solidFill>
                  <a:srgbClr val="3C1B7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Name of Individual Session / Presentation </a:t>
            </a:r>
            <a:endParaRPr lang="en-US" sz="6000" b="1" dirty="0">
              <a:solidFill>
                <a:srgbClr val="3C1B71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2584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defRPr/>
            </a:pPr>
            <a:r>
              <a:rPr lang="en-US" sz="4400" dirty="0">
                <a:solidFill>
                  <a:srgbClr val="3B1B70"/>
                </a:solidFill>
                <a:cs typeface="Arial Unicode MS"/>
              </a:rPr>
              <a:t>Speaker COI Disclosure</a:t>
            </a:r>
            <a:endParaRPr lang="en-CA" sz="4400" dirty="0"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174" y="1253448"/>
            <a:ext cx="8080625" cy="4872716"/>
          </a:xfrm>
        </p:spPr>
        <p:txBody>
          <a:bodyPr/>
          <a:lstStyle/>
          <a:p>
            <a:pPr marL="342900" lvl="0" indent="-342900">
              <a:spcAft>
                <a:spcPts val="1200"/>
              </a:spcAft>
              <a:buSzTx/>
            </a:pPr>
            <a:r>
              <a:rPr lang="en-CA" sz="2400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Presenter: </a:t>
            </a: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[Speaker’s </a:t>
            </a:r>
            <a:r>
              <a:rPr lang="en-C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name]</a:t>
            </a:r>
          </a:p>
          <a:p>
            <a:pPr marL="342900" lvl="0" indent="-342900">
              <a:spcAft>
                <a:spcPts val="1200"/>
              </a:spcAft>
              <a:buSzTx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Nothing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to disclose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SzTx/>
              <a:buNone/>
            </a:pPr>
            <a:r>
              <a:rPr lang="en-US" sz="2400" b="1" dirty="0" smtClean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cs typeface="Arial" pitchFamily="34" charset="0"/>
              </a:rPr>
              <a:t>OR</a:t>
            </a:r>
            <a:endParaRPr lang="en-US" sz="2400" dirty="0" smtClean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marL="342900" lvl="0" indent="-342900">
              <a:spcBef>
                <a:spcPts val="1800"/>
              </a:spcBef>
              <a:spcAft>
                <a:spcPts val="600"/>
              </a:spcAft>
              <a:buSzTx/>
            </a:pPr>
            <a:r>
              <a:rPr lang="en-CA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Relationships </a:t>
            </a:r>
            <a:r>
              <a:rPr lang="en-CA" sz="2400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with financial sponsors: </a:t>
            </a: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[disclose below]</a:t>
            </a:r>
            <a:endParaRPr lang="en-CA" sz="2400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800100" lvl="1" indent="-3429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Grants/Research Support: [</a:t>
            </a:r>
            <a:r>
              <a:rPr lang="en-CA" sz="2400" dirty="0" err="1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PharmaCorp</a:t>
            </a: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 ABC]</a:t>
            </a:r>
          </a:p>
          <a:p>
            <a:pPr marL="800100" lvl="1" indent="-3429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Speakers Bureau/Honoraria: [XYZ Biopharmaceuticals Ltd.]</a:t>
            </a:r>
          </a:p>
          <a:p>
            <a:pPr marL="800100" lvl="1" indent="-3429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Consulting Fees: </a:t>
            </a:r>
            <a:r>
              <a:rPr lang="en-CA" sz="2400" dirty="0" err="1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MedX</a:t>
            </a: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 Group Inc.</a:t>
            </a:r>
          </a:p>
          <a:p>
            <a:pPr marL="800100" lvl="1" indent="-3429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Patents: [Widget ABC]</a:t>
            </a:r>
          </a:p>
          <a:p>
            <a:pPr marL="800100" lvl="1" indent="-3429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Other: [Employee of XXY Hospital Group]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9046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Session Specific 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20000"/>
              </a:spcBef>
              <a:buNone/>
            </a:pPr>
            <a:r>
              <a:rPr lang="en-US" dirty="0">
                <a:solidFill>
                  <a:prstClr val="black"/>
                </a:solidFill>
              </a:rPr>
              <a:t>At the end of this </a:t>
            </a:r>
            <a:r>
              <a:rPr lang="en-CA" dirty="0">
                <a:solidFill>
                  <a:srgbClr val="FF0000"/>
                </a:solidFill>
                <a:latin typeface="Arial" panose="020B0604020202020204" pitchFamily="34" charset="0"/>
              </a:rPr>
              <a:t>[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session, presentation, etc.</a:t>
            </a:r>
            <a:r>
              <a:rPr lang="en-CA" dirty="0">
                <a:solidFill>
                  <a:srgbClr val="FF0000"/>
                </a:solidFill>
                <a:latin typeface="Arial" panose="020B0604020202020204" pitchFamily="34" charset="0"/>
              </a:rPr>
              <a:t>]</a:t>
            </a:r>
            <a:r>
              <a:rPr lang="en-US" dirty="0">
                <a:solidFill>
                  <a:prstClr val="black"/>
                </a:solidFill>
              </a:rPr>
              <a:t>, participants will be able to …</a:t>
            </a:r>
            <a:endParaRPr lang="en-CA" dirty="0"/>
          </a:p>
          <a:p>
            <a:pPr marL="971550" lvl="1" indent="-514350">
              <a:buFont typeface="+mj-lt"/>
              <a:buAutoNum type="arabicPeriod"/>
            </a:pPr>
            <a:r>
              <a:rPr lang="en-CA" dirty="0">
                <a:solidFill>
                  <a:srgbClr val="FF0000"/>
                </a:solidFill>
                <a:latin typeface="Arial" panose="020B0604020202020204" pitchFamily="34" charset="0"/>
              </a:rPr>
              <a:t>[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Learning objective #1</a:t>
            </a:r>
            <a:r>
              <a:rPr lang="en-CA" dirty="0">
                <a:solidFill>
                  <a:srgbClr val="FF0000"/>
                </a:solidFill>
                <a:latin typeface="Arial" panose="020B0604020202020204" pitchFamily="34" charset="0"/>
              </a:rPr>
              <a:t>]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CA" dirty="0">
                <a:solidFill>
                  <a:srgbClr val="FF0000"/>
                </a:solidFill>
                <a:latin typeface="Arial" panose="020B0604020202020204" pitchFamily="34" charset="0"/>
              </a:rPr>
              <a:t>[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Learning objective #2</a:t>
            </a:r>
            <a:r>
              <a:rPr lang="en-CA" dirty="0">
                <a:solidFill>
                  <a:srgbClr val="FF0000"/>
                </a:solidFill>
                <a:latin typeface="Arial" panose="020B0604020202020204" pitchFamily="34" charset="0"/>
              </a:rPr>
              <a:t>]</a:t>
            </a:r>
            <a:r>
              <a:rPr lang="en-CA" dirty="0">
                <a:solidFill>
                  <a:srgbClr val="FF0000"/>
                </a:solidFill>
              </a:rPr>
              <a:t>….</a:t>
            </a:r>
            <a:endParaRPr lang="en-US" dirty="0">
              <a:solidFill>
                <a:srgbClr val="FF000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0806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754</Words>
  <Application>Microsoft Office PowerPoint</Application>
  <PresentationFormat>On-screen Show (4:3)</PresentationFormat>
  <Paragraphs>87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Unicode MS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Mitigating Potential Bias</vt:lpstr>
      <vt:lpstr>Overall Learning Objectives</vt:lpstr>
      <vt:lpstr>PowerPoint Presentation</vt:lpstr>
      <vt:lpstr>Speaker COI Disclosure</vt:lpstr>
      <vt:lpstr>Session Specific Learning Objectives</vt:lpstr>
    </vt:vector>
  </TitlesOfParts>
  <Company>UWO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Wilson</dc:creator>
  <cp:lastModifiedBy>Larissa Husarewych</cp:lastModifiedBy>
  <cp:revision>51</cp:revision>
  <cp:lastPrinted>2012-01-12T15:01:17Z</cp:lastPrinted>
  <dcterms:created xsi:type="dcterms:W3CDTF">2011-12-23T15:22:14Z</dcterms:created>
  <dcterms:modified xsi:type="dcterms:W3CDTF">2023-02-08T15:25:33Z</dcterms:modified>
</cp:coreProperties>
</file>