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56" r:id="rId5"/>
    <p:sldId id="258" r:id="rId6"/>
    <p:sldId id="260" r:id="rId7"/>
    <p:sldId id="264" r:id="rId8"/>
    <p:sldId id="268" r:id="rId9"/>
    <p:sldId id="300" r:id="rId10"/>
    <p:sldId id="269" r:id="rId11"/>
    <p:sldId id="279" r:id="rId12"/>
    <p:sldId id="280" r:id="rId13"/>
    <p:sldId id="302" r:id="rId14"/>
    <p:sldId id="301" r:id="rId15"/>
    <p:sldId id="284" r:id="rId16"/>
    <p:sldId id="285" r:id="rId17"/>
    <p:sldId id="286" r:id="rId18"/>
    <p:sldId id="309" r:id="rId19"/>
    <p:sldId id="310" r:id="rId20"/>
    <p:sldId id="289" r:id="rId21"/>
    <p:sldId id="291" r:id="rId22"/>
    <p:sldId id="292" r:id="rId23"/>
    <p:sldId id="293" r:id="rId24"/>
    <p:sldId id="294" r:id="rId25"/>
    <p:sldId id="295" r:id="rId26"/>
    <p:sldId id="287" r:id="rId27"/>
    <p:sldId id="270" r:id="rId28"/>
    <p:sldId id="296" r:id="rId29"/>
    <p:sldId id="298" r:id="rId30"/>
    <p:sldId id="297" r:id="rId31"/>
    <p:sldId id="299" r:id="rId32"/>
    <p:sldId id="307" r:id="rId33"/>
    <p:sldId id="265" r:id="rId3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454"/>
    <a:srgbClr val="3C1B71"/>
    <a:srgbClr val="4F2683"/>
    <a:srgbClr val="F6AC41"/>
    <a:srgbClr val="DE3B3C"/>
    <a:srgbClr val="ABC61F"/>
    <a:srgbClr val="1573BD"/>
    <a:srgbClr val="807F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E0D3E-1B5F-834B-9A64-42435FE420B7}" v="6" dt="2020-05-20T20:32:21.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80"/>
    <p:restoredTop sz="82374" autoAdjust="0"/>
  </p:normalViewPr>
  <p:slideViewPr>
    <p:cSldViewPr snapToGrid="0" snapToObjects="1">
      <p:cViewPr varScale="1">
        <p:scale>
          <a:sx n="96" d="100"/>
          <a:sy n="96" d="100"/>
        </p:scale>
        <p:origin x="9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25114D-88C5-4746-88C0-85613482BF1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95AEC1CD-1C33-4805-B827-803565F84D3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9EB70EA-1741-4EE9-80D7-97990B6C47F9}" type="datetimeFigureOut">
              <a:rPr lang="en-US"/>
              <a:pPr>
                <a:defRPr/>
              </a:pPr>
              <a:t>6/25/2021</a:t>
            </a:fld>
            <a:endParaRPr lang="en-US"/>
          </a:p>
        </p:txBody>
      </p:sp>
      <p:sp>
        <p:nvSpPr>
          <p:cNvPr id="4" name="Footer Placeholder 3">
            <a:extLst>
              <a:ext uri="{FF2B5EF4-FFF2-40B4-BE49-F238E27FC236}">
                <a16:creationId xmlns:a16="http://schemas.microsoft.com/office/drawing/2014/main" id="{E31C9212-B8A9-4187-9E17-EECD206457F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F55C4762-0227-488D-8D33-4BA34895ACF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9B10D5E-3C54-42C0-91E3-A6ACA8051F8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ED0E9E-39DB-480A-89FE-E7887DE0B29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7A236377-7E6F-4A40-AFB0-D3F771F3994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71DA155-8E9C-4DF6-99A3-F1B6EFD2DB2D}" type="datetimeFigureOut">
              <a:rPr lang="en-US"/>
              <a:pPr>
                <a:defRPr/>
              </a:pPr>
              <a:t>6/25/2021</a:t>
            </a:fld>
            <a:endParaRPr lang="en-US"/>
          </a:p>
        </p:txBody>
      </p:sp>
      <p:sp>
        <p:nvSpPr>
          <p:cNvPr id="4" name="Slide Image Placeholder 3">
            <a:extLst>
              <a:ext uri="{FF2B5EF4-FFF2-40B4-BE49-F238E27FC236}">
                <a16:creationId xmlns:a16="http://schemas.microsoft.com/office/drawing/2014/main" id="{55F35144-E67B-4D7E-B763-0B0860D7942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00A339D-306E-4C7C-A6ED-42154CACC25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E6E6999-BAF8-44B4-BF43-CF0AF4CBF5C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A531F9F5-835D-4CAF-A108-06781469086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5FC62D7-6005-4B21-B232-9F8AB793BEF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6E62A7A-E82B-47E3-9349-B71F4675CD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D59907B7-1DD9-4A6C-8F85-66F4560224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A041BEA5-D5DE-4E8C-B4BF-48966F7FAD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17FA14-1A5A-4184-98A7-079143CCD9F4}"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9B08A86-D1A4-434F-8075-019CCF06CE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B928D4B-81F2-46F1-BAAA-2F3E08D9A8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Here’s an example EPA from Transition to Discipline. It lists the key features at the top but you’ll also want to pay close attention to the assessment plan which lists the required criteria. Note that while it says, “Collect 3 observations of achievement” what it really means is “Collect AT LEAST 3 observations of achievement.” </a:t>
            </a:r>
            <a:endParaRPr lang="en-CA" altLang="en-US"/>
          </a:p>
        </p:txBody>
      </p:sp>
      <p:sp>
        <p:nvSpPr>
          <p:cNvPr id="31748" name="Slide Number Placeholder 3">
            <a:extLst>
              <a:ext uri="{FF2B5EF4-FFF2-40B4-BE49-F238E27FC236}">
                <a16:creationId xmlns:a16="http://schemas.microsoft.com/office/drawing/2014/main" id="{A3F1038F-B716-4AEE-8FA6-00F31A4650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39E26E-D684-4E48-A700-F4419F829431}"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D428FE7-E665-4DEB-8FD5-A3B83FC5CF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0084998-0F11-4412-916D-40CECC6D35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 of what Milestones look like. These are the stepping stones toward achieving the Transition to Discipline EPA #1 that we just looked at. Each is preceded by reference to the CanMEDS competency to which it aligns. </a:t>
            </a:r>
            <a:endParaRPr lang="en-CA" altLang="en-US"/>
          </a:p>
        </p:txBody>
      </p:sp>
      <p:sp>
        <p:nvSpPr>
          <p:cNvPr id="33796" name="Slide Number Placeholder 3">
            <a:extLst>
              <a:ext uri="{FF2B5EF4-FFF2-40B4-BE49-F238E27FC236}">
                <a16:creationId xmlns:a16="http://schemas.microsoft.com/office/drawing/2014/main" id="{30109BAA-3D28-4006-9813-04359569A3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1026ED5-F569-4ACA-9CB9-4171DF24C164}"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8ED2BC8-8037-464C-9450-565840B70F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9BB3F39-4FF3-4D96-A6DC-DC0C1E6A89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Examples from the second stage of training: Foundations of Discipline</a:t>
            </a:r>
          </a:p>
          <a:p>
            <a:r>
              <a:rPr lang="en-US" altLang="en-US"/>
              <a:t>SA: Special Assessment</a:t>
            </a:r>
            <a:endParaRPr lang="en-CA" altLang="en-US"/>
          </a:p>
        </p:txBody>
      </p:sp>
      <p:sp>
        <p:nvSpPr>
          <p:cNvPr id="35844" name="Slide Number Placeholder 3">
            <a:extLst>
              <a:ext uri="{FF2B5EF4-FFF2-40B4-BE49-F238E27FC236}">
                <a16:creationId xmlns:a16="http://schemas.microsoft.com/office/drawing/2014/main" id="{E53E5F30-A642-47E1-BDD1-9DB5D9A017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6923245-20B6-4D99-AA76-E281244467CB}"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071EA5-E144-4421-AA8B-7C7AB79608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D5C9325-81CC-4FF1-BAC9-74DB88B89B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 from the third stage of training: Core of Discipline. EPAs become increasingly more challenging as you progress through your training. </a:t>
            </a:r>
            <a:endParaRPr lang="en-CA" altLang="en-US"/>
          </a:p>
        </p:txBody>
      </p:sp>
      <p:sp>
        <p:nvSpPr>
          <p:cNvPr id="37892" name="Slide Number Placeholder 3">
            <a:extLst>
              <a:ext uri="{FF2B5EF4-FFF2-40B4-BE49-F238E27FC236}">
                <a16:creationId xmlns:a16="http://schemas.microsoft.com/office/drawing/2014/main" id="{64019748-73AA-4B7A-A6F6-2267487DDE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40A3AFC-DEA0-4785-A8B6-7F87AFADAD4E}"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7ABEB94-5DB8-4250-BD83-9929FD7E1F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F0C6AF2D-F049-42E9-8E8E-A366481BED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Examples from the final stage of training: Transition to Practice. </a:t>
            </a:r>
          </a:p>
          <a:p>
            <a:r>
              <a:rPr lang="en-US" altLang="en-US"/>
              <a:t>Total 33 EPAs + 3 SAs</a:t>
            </a:r>
          </a:p>
          <a:p>
            <a:r>
              <a:rPr lang="en-US" altLang="en-US"/>
              <a:t>T2P SA #1 = scholarly work; T2P SA #2 = teaching/managing learners</a:t>
            </a:r>
            <a:endParaRPr lang="en-CA" altLang="en-US"/>
          </a:p>
        </p:txBody>
      </p:sp>
      <p:sp>
        <p:nvSpPr>
          <p:cNvPr id="39940" name="Slide Number Placeholder 3">
            <a:extLst>
              <a:ext uri="{FF2B5EF4-FFF2-40B4-BE49-F238E27FC236}">
                <a16:creationId xmlns:a16="http://schemas.microsoft.com/office/drawing/2014/main" id="{30D809D4-06EF-4A39-A6A9-CEBC2D1725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5B69580-7D40-4F43-A279-1D9A9E6958B9}"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4A5272D-FE26-4E53-B90D-5406823811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FB69902-A0C9-4207-94FF-282510CC11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How will trainees be assessed? There is increased focus on formative (helping to learn) as opposed to summative (testing what’s been learned) assessment. EPAs are a form of workplace-based assessment that require multiple observations, in multiple settings, by multiple assessors in order to provide enough data for progress decisions to be made.  (All the little squares in the circle around Workplace-based Assessment are meant to reflect these many low stakes, quick EPA assessments.) Because of this, EPAs are </a:t>
            </a:r>
            <a:r>
              <a:rPr lang="en-US" altLang="en-US" b="1"/>
              <a:t>not</a:t>
            </a:r>
            <a:r>
              <a:rPr lang="en-US" altLang="en-US"/>
              <a:t> pass/fail. We specifically avoid using that terminology. To have an EPA observation that is not and 4 or 5 is not a fail – it is simply a demonstration of learning. </a:t>
            </a:r>
          </a:p>
        </p:txBody>
      </p:sp>
      <p:sp>
        <p:nvSpPr>
          <p:cNvPr id="41988" name="Slide Number Placeholder 3">
            <a:extLst>
              <a:ext uri="{FF2B5EF4-FFF2-40B4-BE49-F238E27FC236}">
                <a16:creationId xmlns:a16="http://schemas.microsoft.com/office/drawing/2014/main" id="{6D90377C-519F-4A7A-8D19-3179AA2BAE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797927-3447-432C-83A8-00D32B4665D2}" type="slidenum">
              <a:rPr lang="en-US" altLang="en-US"/>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FBDADFC-563F-4D41-BC8E-36A5795053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4E289FB5-CD4C-496D-94F1-493DBC51FC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EPAs are not the only form of assessment in (name of program). In addition to EPAs, residents will continue to be assessed through the use of  X, Y, Z assessments. (We will no longer be using x, y, z assessments.) </a:t>
            </a:r>
          </a:p>
        </p:txBody>
      </p:sp>
      <p:sp>
        <p:nvSpPr>
          <p:cNvPr id="44036" name="Slide Number Placeholder 3">
            <a:extLst>
              <a:ext uri="{FF2B5EF4-FFF2-40B4-BE49-F238E27FC236}">
                <a16:creationId xmlns:a16="http://schemas.microsoft.com/office/drawing/2014/main" id="{C8E6C21A-C1E2-4C93-ABA5-2B238AE29A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0082B8-8EEF-44D6-9200-C964DFA95CBF}" type="slidenum">
              <a:rPr lang="en-US" altLang="en-US"/>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D9950D5-096F-4EA0-86F0-8650DFBA2D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1AEF53AE-F586-4A3B-99C4-68F38D180F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next few slides illustrate what the assessment form actually looks like. Much like the EPA document itself, the form begins with the EPA, Key Features, and the Assessment Plan. </a:t>
            </a:r>
          </a:p>
        </p:txBody>
      </p:sp>
      <p:sp>
        <p:nvSpPr>
          <p:cNvPr id="46084" name="Slide Number Placeholder 3">
            <a:extLst>
              <a:ext uri="{FF2B5EF4-FFF2-40B4-BE49-F238E27FC236}">
                <a16:creationId xmlns:a16="http://schemas.microsoft.com/office/drawing/2014/main" id="{5E52FDD5-CF0E-4CA6-970F-62FF0218C6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80104A-37A6-4F97-A1D4-C77D1F96F30E}" type="slidenum">
              <a:rPr lang="en-US" altLang="en-US"/>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0C27DD35-D139-47AB-A9F0-CC02280470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C7EC949-36C1-44AD-9993-0E575C515D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There is a section for select the contextual variables. In this case, the drop down under Clinical Setting provides two setting choices, inpatient vs outpatient, from which you would select. The drop down for Patient Demographics provides antepartum and intrapartum choices. These contextual variables help situate the case for the assessor.  </a:t>
            </a:r>
          </a:p>
        </p:txBody>
      </p:sp>
      <p:sp>
        <p:nvSpPr>
          <p:cNvPr id="48132" name="Slide Number Placeholder 3">
            <a:extLst>
              <a:ext uri="{FF2B5EF4-FFF2-40B4-BE49-F238E27FC236}">
                <a16:creationId xmlns:a16="http://schemas.microsoft.com/office/drawing/2014/main" id="{1F56F636-B9E8-49BC-81B1-A962B64134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85C977-6A9F-4B1F-A6A5-268280673418}" type="slidenum">
              <a:rPr lang="en-US" altLang="en-US"/>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46BC5AE-5F13-4D3A-8EDB-5338D91E06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5071D356-6A0C-48BE-AAE5-190F979C7F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Milestones are listed and are assessed as being either “not observed,” “in progress,” or “achieved.” </a:t>
            </a:r>
          </a:p>
        </p:txBody>
      </p:sp>
      <p:sp>
        <p:nvSpPr>
          <p:cNvPr id="50180" name="Slide Number Placeholder 3">
            <a:extLst>
              <a:ext uri="{FF2B5EF4-FFF2-40B4-BE49-F238E27FC236}">
                <a16:creationId xmlns:a16="http://schemas.microsoft.com/office/drawing/2014/main" id="{2D33F44E-963D-404E-A791-3710962A05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E15E3B-42EB-48B3-BD11-59CD425D4748}" type="slidenum">
              <a:rPr lang="en-US" altLang="en-US"/>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290D4972-E773-49E8-B3F5-683A7222B6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F5A64EE4-60D1-4BD1-AFE3-5ABC616818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E3521E12-3A8F-4AD4-97CB-613EDE1ADA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C4E63F-197A-40EF-BB90-AE7248D76332}" type="slidenum">
              <a:rPr lang="en-US" altLang="en-US"/>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69249E7E-6D77-4070-833B-8A62D523E9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1FEECAB3-934B-4DF4-9B1C-FD16323CBD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next section presents the overall score achieved on that EPA at that time using an entrustment scale. Scores of 1, 2, and 3 are expected on early attempts of an EPA, while aiming for higher scores of 4 and 5 on later attempts. Each EPA assessment is reflective of a moment in time. It is just one snapshot of performance on  that task, at that time. EPA achievement is predicated on continuous development rather than pass/fail. And a resident does not need to receive 5 on each and every EPA assessment in order to progress to the next stage of training. </a:t>
            </a:r>
          </a:p>
          <a:p>
            <a:pPr eaLnBrk="1" hangingPunct="1">
              <a:spcBef>
                <a:spcPct val="0"/>
              </a:spcBef>
            </a:pPr>
            <a:r>
              <a:rPr lang="en-US" altLang="en-US"/>
              <a:t>A score of 5 indicates that the assessor feels the resident is entrusted to perform that task independently without supervision. </a:t>
            </a:r>
          </a:p>
          <a:p>
            <a:pPr eaLnBrk="1" hangingPunct="1">
              <a:spcBef>
                <a:spcPct val="0"/>
              </a:spcBef>
            </a:pPr>
            <a:r>
              <a:rPr lang="en-US" altLang="en-US"/>
              <a:t>A score of 4 indicates that there is still room for improvement. Faculty should provide concrete feedback indicating what you (the resident) could do in order to achieve a 5. Similarly, a score of 4 or below should prompt you to solicit feedback in order to learn what you need to work on. </a:t>
            </a:r>
          </a:p>
        </p:txBody>
      </p:sp>
      <p:sp>
        <p:nvSpPr>
          <p:cNvPr id="52228" name="Slide Number Placeholder 3">
            <a:extLst>
              <a:ext uri="{FF2B5EF4-FFF2-40B4-BE49-F238E27FC236}">
                <a16:creationId xmlns:a16="http://schemas.microsoft.com/office/drawing/2014/main" id="{0D6E6938-C5F3-472B-9DC0-26166749D8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167816-4D64-457C-B59C-33DE8BFDBC02}" type="slidenum">
              <a:rPr lang="en-US" altLang="en-US"/>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E0EE668-8BFF-490E-9248-20E382F398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F4BDB4A-B181-4065-B27E-6BBC4CE9CB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bottom of the form provides the opportunity for assessors to indicate if there are particular concerns about the resident‘s performance related to safety or professionalism. </a:t>
            </a:r>
          </a:p>
        </p:txBody>
      </p:sp>
      <p:sp>
        <p:nvSpPr>
          <p:cNvPr id="54276" name="Slide Number Placeholder 3">
            <a:extLst>
              <a:ext uri="{FF2B5EF4-FFF2-40B4-BE49-F238E27FC236}">
                <a16:creationId xmlns:a16="http://schemas.microsoft.com/office/drawing/2014/main" id="{011AD085-72C6-416B-8563-AE945762D3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D683C6-F3FB-4CF5-9C46-FE3D94254951}" type="slidenum">
              <a:rPr lang="en-US" altLang="en-US"/>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7271466-2DB5-40C2-B294-B0176C73A4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A40B7182-CE4B-43AE-BAB7-660514C5F9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Finally, if you have any comments on the structure of the form, please feel free to submit it here. </a:t>
            </a:r>
          </a:p>
        </p:txBody>
      </p:sp>
      <p:sp>
        <p:nvSpPr>
          <p:cNvPr id="56324" name="Slide Number Placeholder 3">
            <a:extLst>
              <a:ext uri="{FF2B5EF4-FFF2-40B4-BE49-F238E27FC236}">
                <a16:creationId xmlns:a16="http://schemas.microsoft.com/office/drawing/2014/main" id="{B30B7B38-DD52-4905-92B0-512A89824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182B17-8C9A-4894-8904-9E028E169FDC}" type="slidenum">
              <a:rPr lang="en-US" altLang="en-US"/>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F9F9F978-DC20-4302-B957-71FAEF6498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F6DDF5BD-1A7F-42F5-93E3-308656E5FB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Impt: EPAs are not the only form of assessment.</a:t>
            </a:r>
          </a:p>
          <a:p>
            <a:pPr eaLnBrk="1" hangingPunct="1">
              <a:spcBef>
                <a:spcPct val="0"/>
              </a:spcBef>
            </a:pPr>
            <a:r>
              <a:rPr lang="en-US" altLang="en-US"/>
              <a:t>Competence Committee will assess how well you are progressing and when you are ready to move on to the next stage of training. You’ll have a group of faculty focused on helping you develop efficiently and effectively. </a:t>
            </a:r>
          </a:p>
          <a:p>
            <a:pPr eaLnBrk="1" hangingPunct="1">
              <a:spcBef>
                <a:spcPct val="0"/>
              </a:spcBef>
            </a:pPr>
            <a:r>
              <a:rPr lang="en-US" altLang="en-US"/>
              <a:t>Competence Committee will also identify residents who have not achieved the required EPAs and arrange support to help them progress.  The ultimate goal of a CC is to identify strengths and areas of improvement for every resident. </a:t>
            </a:r>
          </a:p>
        </p:txBody>
      </p:sp>
      <p:sp>
        <p:nvSpPr>
          <p:cNvPr id="58372" name="Slide Number Placeholder 3">
            <a:extLst>
              <a:ext uri="{FF2B5EF4-FFF2-40B4-BE49-F238E27FC236}">
                <a16:creationId xmlns:a16="http://schemas.microsoft.com/office/drawing/2014/main" id="{044F2859-D462-4C0D-82F1-CCF23010AB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5E85A5-C814-4842-AE8C-E1BD4FBFB080}" type="slidenum">
              <a:rPr lang="en-US" altLang="en-US"/>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DE2E8628-34AB-42A1-B415-EA074E6771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EA184661-F068-4DC3-BDAB-49D7DC6A86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EPAs may not present themselves in sequential order. Review upcoming schedules to anticipate opportunities for EPA assessment. Seek out your Academic Advisor or Program Directors if you have any concerns about your progress. </a:t>
            </a:r>
          </a:p>
        </p:txBody>
      </p:sp>
      <p:sp>
        <p:nvSpPr>
          <p:cNvPr id="60420" name="Slide Number Placeholder 3">
            <a:extLst>
              <a:ext uri="{FF2B5EF4-FFF2-40B4-BE49-F238E27FC236}">
                <a16:creationId xmlns:a16="http://schemas.microsoft.com/office/drawing/2014/main" id="{E956BD45-5EC8-4E31-9F97-BE73CC576E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3CD6C5-9546-4407-9170-F4CA979EC79F}" type="slidenum">
              <a:rPr lang="en-US" altLang="en-US"/>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C3A1C2AE-3F44-48DC-9E95-AC2EBACE64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DD9C391F-2C8A-4318-B976-F5F2541B6D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31915754-EB62-459F-860C-A1DAA81E48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571018-5621-43BF-AA27-9A9BB16744A0}" type="slidenum">
              <a:rPr lang="en-US" altLang="en-US"/>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411C255-436B-4863-870C-8981F84E1C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400A228B-59B2-4337-ABA0-78D79868E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Importance of working together. </a:t>
            </a:r>
          </a:p>
        </p:txBody>
      </p:sp>
      <p:sp>
        <p:nvSpPr>
          <p:cNvPr id="64516" name="Slide Number Placeholder 3">
            <a:extLst>
              <a:ext uri="{FF2B5EF4-FFF2-40B4-BE49-F238E27FC236}">
                <a16:creationId xmlns:a16="http://schemas.microsoft.com/office/drawing/2014/main" id="{87E5FE1E-C2AD-4BD1-85C8-B32E2ECBB2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97165E-4D54-49C8-AE7B-2BD14AB3F90B}" type="slidenum">
              <a:rPr lang="en-US" altLang="en-US"/>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3CB19551-0AFC-480A-BC05-6DD4F06070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1E1B27F7-A50B-4552-B842-B3E6D8F044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B673851D-4E71-426C-9BC3-5C16C890F0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5FF9A6-452A-4B4A-85EE-8B0429A375E2}" type="slidenum">
              <a:rPr lang="en-US" altLang="en-US"/>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B9C6F54F-354C-47C7-BA84-B83CA2F74A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2802922D-AFDC-4411-BFF8-4CA699F353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approach will allow you to actively request feedback in order to improve more efficiently. </a:t>
            </a:r>
          </a:p>
        </p:txBody>
      </p:sp>
      <p:sp>
        <p:nvSpPr>
          <p:cNvPr id="68612" name="Slide Number Placeholder 3">
            <a:extLst>
              <a:ext uri="{FF2B5EF4-FFF2-40B4-BE49-F238E27FC236}">
                <a16:creationId xmlns:a16="http://schemas.microsoft.com/office/drawing/2014/main" id="{1012E159-76E8-4A37-90C4-9C86E959A2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49B596-A54F-4877-B3B5-3C950A6B7941}" type="slidenum">
              <a:rPr lang="en-US" altLang="en-US"/>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3ECA19E-D800-48F8-9EDA-944F3F82DF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8A28C9E8-D528-48FD-9BF4-2EAFD75B07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Being open to feedback is part of having a growth mindset. As opposed to a fixed mindset, which believes you have what you have no matter what you do, a growth mindset believes that skills and intelligence can be grown and developed through perseverance and effort. Feedback is valued because mistakes are learning opportunities that help us grow. </a:t>
            </a:r>
            <a:endParaRPr lang="en-CA" altLang="en-US"/>
          </a:p>
        </p:txBody>
      </p:sp>
      <p:sp>
        <p:nvSpPr>
          <p:cNvPr id="70660" name="Slide Number Placeholder 3">
            <a:extLst>
              <a:ext uri="{FF2B5EF4-FFF2-40B4-BE49-F238E27FC236}">
                <a16:creationId xmlns:a16="http://schemas.microsoft.com/office/drawing/2014/main" id="{91E42C64-820D-40F6-939D-A0F84D6A1E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4BD5112-76BF-467D-95FE-DA2BA91DF050}" type="slidenum">
              <a:rPr lang="en-US" altLang="en-US"/>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466DA10-C125-461C-8A4F-8266676D41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7D7C3A7C-1183-4678-9CFA-8661D6B7F3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32627B83-99CB-4DA5-8440-C743754BBC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638923-698C-4C26-9E29-C48FBD90E861}" type="slidenum">
              <a:rPr lang="en-US" altLang="en-US"/>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97FCCF6B-A6A6-48C8-9B21-2D42D67FDA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C46223C8-A29F-460C-BF33-648ABA3C75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35D571D4-8CDF-45A3-A19A-A187073D78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1C8297-4433-402C-8DED-FE3A3AF7C946}" type="slidenum">
              <a:rPr lang="en-US" altLang="en-US"/>
              <a:pPr>
                <a:spcBef>
                  <a:spcPct val="0"/>
                </a:spcBef>
              </a:pPr>
              <a:t>30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1E3DCD9C-CBB5-43AA-AE61-CA7BC06F88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02E6F10B-7BCE-4637-AAEC-3D489BDC1E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CBME is an educational framework (used around the world) that focuses on trainees achieving specific competencies. Instead of </a:t>
            </a:r>
            <a:r>
              <a:rPr lang="en-US" altLang="en-US" b="1"/>
              <a:t>assuming</a:t>
            </a:r>
            <a:r>
              <a:rPr lang="en-US" altLang="en-US"/>
              <a:t> that a trainee is competent to practice independently, CBME reconstructs traditional assessment to include more frequent and systematic assessment – while providing greater formative feedback - so you can target your individual education needs based on your ongoing performance.</a:t>
            </a:r>
          </a:p>
          <a:p>
            <a:pPr eaLnBrk="1" hangingPunct="1">
              <a:spcBef>
                <a:spcPct val="0"/>
              </a:spcBef>
            </a:pPr>
            <a:r>
              <a:rPr lang="en-US" altLang="en-US"/>
              <a:t>You’ll hear both acronyms: CBME and CBD. What’s the difference? CBME or competency-based medical education refers to the educational approach in general – focusing on gaining competency – whereas CBD or Competence by Design is the Royal College’s own brand of CBME. At Western we like to use CBME as it is more inclusive of all residency training programs including those not associated with the Royal College. </a:t>
            </a:r>
          </a:p>
        </p:txBody>
      </p:sp>
      <p:sp>
        <p:nvSpPr>
          <p:cNvPr id="11268" name="Slide Number Placeholder 3">
            <a:extLst>
              <a:ext uri="{FF2B5EF4-FFF2-40B4-BE49-F238E27FC236}">
                <a16:creationId xmlns:a16="http://schemas.microsoft.com/office/drawing/2014/main" id="{96C33B15-1720-4223-925C-702C073C86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8355BC-EF6A-40A0-AF0F-D15383725665}"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3E85F094-65DE-4AAB-829F-073398E0F5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117D288A-4B4A-4BC0-B2E5-1A6D22606E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Historically, residency education has been centred around a </a:t>
            </a:r>
            <a:r>
              <a:rPr lang="en-US" altLang="en-US" i="1"/>
              <a:t>time based learning model</a:t>
            </a:r>
            <a:r>
              <a:rPr lang="en-US" altLang="en-US"/>
              <a:t>, where participating in a particular number of cases, surgeries or years of training will allow one to reach an appropriate level of </a:t>
            </a:r>
            <a:r>
              <a:rPr lang="en-US" altLang="en-US" i="1"/>
              <a:t>competence</a:t>
            </a:r>
            <a:r>
              <a:rPr lang="en-US" altLang="en-US"/>
              <a:t> to practice alone. CBME is socially accountable education wherein competence must be proven. The construct for CBME relies on four foundations; </a:t>
            </a:r>
            <a:r>
              <a:rPr lang="en-US" altLang="en-US" b="1"/>
              <a:t>focusing education on patient outcomes, emphasizing learner abilities, de-emphasizing time based learning and increasing individualized trainee plans for the learner</a:t>
            </a:r>
            <a:r>
              <a:rPr lang="en-US" altLang="en-US"/>
              <a:t> [4].</a:t>
            </a:r>
          </a:p>
          <a:p>
            <a:pPr eaLnBrk="1" hangingPunct="1">
              <a:spcBef>
                <a:spcPct val="0"/>
              </a:spcBef>
            </a:pPr>
            <a:r>
              <a:rPr lang="en-US" altLang="en-US"/>
              <a:t>https://canadiem.org/competency-based-medical-education/ </a:t>
            </a:r>
          </a:p>
        </p:txBody>
      </p:sp>
      <p:sp>
        <p:nvSpPr>
          <p:cNvPr id="13316" name="Slide Number Placeholder 3">
            <a:extLst>
              <a:ext uri="{FF2B5EF4-FFF2-40B4-BE49-F238E27FC236}">
                <a16:creationId xmlns:a16="http://schemas.microsoft.com/office/drawing/2014/main" id="{DA4D1509-018A-499F-AB78-7FA891321C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CFFE5B-1726-437C-AD76-3A841A15A8CE}"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0A68114-06F9-480B-B491-4A63A35EA3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8BEF6F-5863-47C7-B6C4-9ECF15555B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23153078-201F-40C5-9176-FFD0E95DB4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DAC821-D58A-4D4F-9106-F0E226F3E918}" type="slidenum">
              <a:rPr lang="en-US" altLang="en-US"/>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3963764-774B-478E-AD24-CAF79C2E65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925EBBC9-706B-40D9-8646-32E2C2ABB1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Representatives of a specialty from each medical school meet in Ottawa to collectively create Entrustable Professional Activities (EPAs). Approved by the Specialty Review Committee. Each specialty’s CBME curriculum is composed of a series of EPAs. Each one has a variety of Milestones, the stepping stones, attached to it. Training is divided into four stages of training.  </a:t>
            </a:r>
          </a:p>
        </p:txBody>
      </p:sp>
      <p:sp>
        <p:nvSpPr>
          <p:cNvPr id="17412" name="Slide Number Placeholder 3">
            <a:extLst>
              <a:ext uri="{FF2B5EF4-FFF2-40B4-BE49-F238E27FC236}">
                <a16:creationId xmlns:a16="http://schemas.microsoft.com/office/drawing/2014/main" id="{460DAC29-D917-4CC4-B3D0-EF72C9BA61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8CF6A5-F673-40BB-AC9D-08929F205555}"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7313809-5CCD-4BF0-88F1-247C6FED23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E4FFE2A-A60B-4888-96A0-276AF45A1F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last stage of training is Transition to Practice. This is a stage that allows you to develop the skills to manage your practice independently. </a:t>
            </a:r>
            <a:endParaRPr lang="en-CA" altLang="en-US"/>
          </a:p>
        </p:txBody>
      </p:sp>
      <p:sp>
        <p:nvSpPr>
          <p:cNvPr id="27652" name="Slide Number Placeholder 3">
            <a:extLst>
              <a:ext uri="{FF2B5EF4-FFF2-40B4-BE49-F238E27FC236}">
                <a16:creationId xmlns:a16="http://schemas.microsoft.com/office/drawing/2014/main" id="{CEF50194-7B95-4DAD-B2C5-B7CEB72E7F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81CAEE9-709B-4191-A2E0-08CB25DE7202}"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AFB380F-2968-48F8-A5FF-95CA8B7B57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57D6363-1217-4542-8039-AF51CEA479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Your curriculum in each stage of training is composed of EPAs and their associated Milestones.  EPAs are …… and Milestones are….</a:t>
            </a:r>
            <a:endParaRPr lang="en-CA" altLang="en-US"/>
          </a:p>
        </p:txBody>
      </p:sp>
      <p:sp>
        <p:nvSpPr>
          <p:cNvPr id="29700" name="Slide Number Placeholder 3">
            <a:extLst>
              <a:ext uri="{FF2B5EF4-FFF2-40B4-BE49-F238E27FC236}">
                <a16:creationId xmlns:a16="http://schemas.microsoft.com/office/drawing/2014/main" id="{E4FA3CC5-6E47-4A9B-9AB1-9EC1280F05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391A1CE-7E5A-4D58-BB06-8541D6FEFD62}"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FB86DD2-8191-4AA3-9BA5-B5A6C7400DD7}"/>
              </a:ext>
            </a:extLst>
          </p:cNvPr>
          <p:cNvSpPr>
            <a:spLocks noGrp="1"/>
          </p:cNvSpPr>
          <p:nvPr>
            <p:ph type="dt" sz="half" idx="10"/>
          </p:nvPr>
        </p:nvSpPr>
        <p:spPr/>
        <p:txBody>
          <a:bodyPr/>
          <a:lstStyle>
            <a:lvl1pPr>
              <a:defRPr/>
            </a:lvl1pPr>
          </a:lstStyle>
          <a:p>
            <a:pPr>
              <a:defRPr/>
            </a:pPr>
            <a:fld id="{AEBC30FF-9D5E-45D5-8E89-CD02DCC4F0CE}" type="datetimeFigureOut">
              <a:rPr lang="en-US"/>
              <a:pPr>
                <a:defRPr/>
              </a:pPr>
              <a:t>6/25/2021</a:t>
            </a:fld>
            <a:endParaRPr lang="en-US"/>
          </a:p>
        </p:txBody>
      </p:sp>
      <p:sp>
        <p:nvSpPr>
          <p:cNvPr id="5" name="Footer Placeholder 4">
            <a:extLst>
              <a:ext uri="{FF2B5EF4-FFF2-40B4-BE49-F238E27FC236}">
                <a16:creationId xmlns:a16="http://schemas.microsoft.com/office/drawing/2014/main" id="{2562EB7A-48EC-40F5-9723-2407FA29DC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B63084-7098-436C-8403-CE46067AE242}"/>
              </a:ext>
            </a:extLst>
          </p:cNvPr>
          <p:cNvSpPr>
            <a:spLocks noGrp="1"/>
          </p:cNvSpPr>
          <p:nvPr>
            <p:ph type="sldNum" sz="quarter" idx="12"/>
          </p:nvPr>
        </p:nvSpPr>
        <p:spPr/>
        <p:txBody>
          <a:bodyPr/>
          <a:lstStyle>
            <a:lvl1pPr>
              <a:defRPr/>
            </a:lvl1pPr>
          </a:lstStyle>
          <a:p>
            <a:fld id="{622B77CF-8960-4A4A-9C94-198E590497A2}" type="slidenum">
              <a:rPr lang="en-US" altLang="en-US"/>
              <a:pPr/>
              <a:t>‹#›</a:t>
            </a:fld>
            <a:endParaRPr lang="en-US" altLang="en-US"/>
          </a:p>
        </p:txBody>
      </p:sp>
    </p:spTree>
    <p:extLst>
      <p:ext uri="{BB962C8B-B14F-4D97-AF65-F5344CB8AC3E}">
        <p14:creationId xmlns:p14="http://schemas.microsoft.com/office/powerpoint/2010/main" val="82504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7DB66-978B-47F8-80B2-EAC694189022}"/>
              </a:ext>
            </a:extLst>
          </p:cNvPr>
          <p:cNvSpPr>
            <a:spLocks noGrp="1"/>
          </p:cNvSpPr>
          <p:nvPr>
            <p:ph type="dt" sz="half" idx="10"/>
          </p:nvPr>
        </p:nvSpPr>
        <p:spPr/>
        <p:txBody>
          <a:bodyPr/>
          <a:lstStyle>
            <a:lvl1pPr>
              <a:defRPr/>
            </a:lvl1pPr>
          </a:lstStyle>
          <a:p>
            <a:pPr>
              <a:defRPr/>
            </a:pPr>
            <a:fld id="{F011E908-E716-49AA-A260-807C0CFACEDF}" type="datetimeFigureOut">
              <a:rPr lang="en-US"/>
              <a:pPr>
                <a:defRPr/>
              </a:pPr>
              <a:t>6/25/2021</a:t>
            </a:fld>
            <a:endParaRPr lang="en-US"/>
          </a:p>
        </p:txBody>
      </p:sp>
      <p:sp>
        <p:nvSpPr>
          <p:cNvPr id="5" name="Footer Placeholder 4">
            <a:extLst>
              <a:ext uri="{FF2B5EF4-FFF2-40B4-BE49-F238E27FC236}">
                <a16:creationId xmlns:a16="http://schemas.microsoft.com/office/drawing/2014/main" id="{4A06FE68-8250-43B2-AC11-5317F9B5A3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040FF9-1263-4E15-89A5-050F0377C823}"/>
              </a:ext>
            </a:extLst>
          </p:cNvPr>
          <p:cNvSpPr>
            <a:spLocks noGrp="1"/>
          </p:cNvSpPr>
          <p:nvPr>
            <p:ph type="sldNum" sz="quarter" idx="12"/>
          </p:nvPr>
        </p:nvSpPr>
        <p:spPr/>
        <p:txBody>
          <a:bodyPr/>
          <a:lstStyle>
            <a:lvl1pPr>
              <a:defRPr/>
            </a:lvl1pPr>
          </a:lstStyle>
          <a:p>
            <a:fld id="{3A8C1BA4-32DE-4967-A42D-4DA599312115}" type="slidenum">
              <a:rPr lang="en-US" altLang="en-US"/>
              <a:pPr/>
              <a:t>‹#›</a:t>
            </a:fld>
            <a:endParaRPr lang="en-US" altLang="en-US"/>
          </a:p>
        </p:txBody>
      </p:sp>
    </p:spTree>
    <p:extLst>
      <p:ext uri="{BB962C8B-B14F-4D97-AF65-F5344CB8AC3E}">
        <p14:creationId xmlns:p14="http://schemas.microsoft.com/office/powerpoint/2010/main" val="346957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F2948-10BC-4446-97D5-3848B55880D0}"/>
              </a:ext>
            </a:extLst>
          </p:cNvPr>
          <p:cNvSpPr>
            <a:spLocks noGrp="1"/>
          </p:cNvSpPr>
          <p:nvPr>
            <p:ph type="dt" sz="half" idx="10"/>
          </p:nvPr>
        </p:nvSpPr>
        <p:spPr/>
        <p:txBody>
          <a:bodyPr/>
          <a:lstStyle>
            <a:lvl1pPr>
              <a:defRPr/>
            </a:lvl1pPr>
          </a:lstStyle>
          <a:p>
            <a:pPr>
              <a:defRPr/>
            </a:pPr>
            <a:fld id="{9693E758-7ECE-49ED-B514-AFCBCF654E1A}" type="datetimeFigureOut">
              <a:rPr lang="en-US"/>
              <a:pPr>
                <a:defRPr/>
              </a:pPr>
              <a:t>6/25/2021</a:t>
            </a:fld>
            <a:endParaRPr lang="en-US"/>
          </a:p>
        </p:txBody>
      </p:sp>
      <p:sp>
        <p:nvSpPr>
          <p:cNvPr id="5" name="Footer Placeholder 4">
            <a:extLst>
              <a:ext uri="{FF2B5EF4-FFF2-40B4-BE49-F238E27FC236}">
                <a16:creationId xmlns:a16="http://schemas.microsoft.com/office/drawing/2014/main" id="{B159431D-357A-491F-9214-71A5BA44A9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79BCD2-CD45-43FD-8B61-E4E29E0D6402}"/>
              </a:ext>
            </a:extLst>
          </p:cNvPr>
          <p:cNvSpPr>
            <a:spLocks noGrp="1"/>
          </p:cNvSpPr>
          <p:nvPr>
            <p:ph type="sldNum" sz="quarter" idx="12"/>
          </p:nvPr>
        </p:nvSpPr>
        <p:spPr/>
        <p:txBody>
          <a:bodyPr/>
          <a:lstStyle>
            <a:lvl1pPr>
              <a:defRPr/>
            </a:lvl1pPr>
          </a:lstStyle>
          <a:p>
            <a:fld id="{E48D0C54-2D31-43D3-A0D2-9AD26F65186F}" type="slidenum">
              <a:rPr lang="en-US" altLang="en-US"/>
              <a:pPr/>
              <a:t>‹#›</a:t>
            </a:fld>
            <a:endParaRPr lang="en-US" altLang="en-US"/>
          </a:p>
        </p:txBody>
      </p:sp>
    </p:spTree>
    <p:extLst>
      <p:ext uri="{BB962C8B-B14F-4D97-AF65-F5344CB8AC3E}">
        <p14:creationId xmlns:p14="http://schemas.microsoft.com/office/powerpoint/2010/main" val="120046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E8CFA-8C0C-454F-AC61-D1818897FF0B}"/>
              </a:ext>
            </a:extLst>
          </p:cNvPr>
          <p:cNvSpPr>
            <a:spLocks noGrp="1"/>
          </p:cNvSpPr>
          <p:nvPr>
            <p:ph type="dt" sz="half" idx="10"/>
          </p:nvPr>
        </p:nvSpPr>
        <p:spPr/>
        <p:txBody>
          <a:bodyPr/>
          <a:lstStyle>
            <a:lvl1pPr>
              <a:defRPr/>
            </a:lvl1pPr>
          </a:lstStyle>
          <a:p>
            <a:pPr>
              <a:defRPr/>
            </a:pPr>
            <a:fld id="{D7E0FDD4-5EF5-47CD-BF55-6AC06763D9ED}" type="datetimeFigureOut">
              <a:rPr lang="en-US"/>
              <a:pPr>
                <a:defRPr/>
              </a:pPr>
              <a:t>6/25/2021</a:t>
            </a:fld>
            <a:endParaRPr lang="en-US"/>
          </a:p>
        </p:txBody>
      </p:sp>
      <p:sp>
        <p:nvSpPr>
          <p:cNvPr id="5" name="Footer Placeholder 4">
            <a:extLst>
              <a:ext uri="{FF2B5EF4-FFF2-40B4-BE49-F238E27FC236}">
                <a16:creationId xmlns:a16="http://schemas.microsoft.com/office/drawing/2014/main" id="{9A7C3D72-B0F7-4C41-AB90-A816F64250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58EADE-4E46-4939-9F65-FF780BB6ACC3}"/>
              </a:ext>
            </a:extLst>
          </p:cNvPr>
          <p:cNvSpPr>
            <a:spLocks noGrp="1"/>
          </p:cNvSpPr>
          <p:nvPr>
            <p:ph type="sldNum" sz="quarter" idx="12"/>
          </p:nvPr>
        </p:nvSpPr>
        <p:spPr/>
        <p:txBody>
          <a:bodyPr/>
          <a:lstStyle>
            <a:lvl1pPr>
              <a:defRPr/>
            </a:lvl1pPr>
          </a:lstStyle>
          <a:p>
            <a:fld id="{18770C71-6F0D-4A55-9713-069564AB7BC3}" type="slidenum">
              <a:rPr lang="en-US" altLang="en-US"/>
              <a:pPr/>
              <a:t>‹#›</a:t>
            </a:fld>
            <a:endParaRPr lang="en-US" altLang="en-US"/>
          </a:p>
        </p:txBody>
      </p:sp>
    </p:spTree>
    <p:extLst>
      <p:ext uri="{BB962C8B-B14F-4D97-AF65-F5344CB8AC3E}">
        <p14:creationId xmlns:p14="http://schemas.microsoft.com/office/powerpoint/2010/main" val="16546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65863D-DA6E-4496-9A9F-2A1507846320}"/>
              </a:ext>
            </a:extLst>
          </p:cNvPr>
          <p:cNvSpPr>
            <a:spLocks noGrp="1"/>
          </p:cNvSpPr>
          <p:nvPr>
            <p:ph type="dt" sz="half" idx="10"/>
          </p:nvPr>
        </p:nvSpPr>
        <p:spPr/>
        <p:txBody>
          <a:bodyPr/>
          <a:lstStyle>
            <a:lvl1pPr>
              <a:defRPr/>
            </a:lvl1pPr>
          </a:lstStyle>
          <a:p>
            <a:pPr>
              <a:defRPr/>
            </a:pPr>
            <a:fld id="{65CF97BD-FDC1-436E-B0EB-A73933E05A33}" type="datetimeFigureOut">
              <a:rPr lang="en-US"/>
              <a:pPr>
                <a:defRPr/>
              </a:pPr>
              <a:t>6/25/2021</a:t>
            </a:fld>
            <a:endParaRPr lang="en-US"/>
          </a:p>
        </p:txBody>
      </p:sp>
      <p:sp>
        <p:nvSpPr>
          <p:cNvPr id="5" name="Footer Placeholder 4">
            <a:extLst>
              <a:ext uri="{FF2B5EF4-FFF2-40B4-BE49-F238E27FC236}">
                <a16:creationId xmlns:a16="http://schemas.microsoft.com/office/drawing/2014/main" id="{17EEC68C-F964-4DED-8A96-5BF6C210D4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271520-03C0-4ABA-916A-96783B21BD29}"/>
              </a:ext>
            </a:extLst>
          </p:cNvPr>
          <p:cNvSpPr>
            <a:spLocks noGrp="1"/>
          </p:cNvSpPr>
          <p:nvPr>
            <p:ph type="sldNum" sz="quarter" idx="12"/>
          </p:nvPr>
        </p:nvSpPr>
        <p:spPr/>
        <p:txBody>
          <a:bodyPr/>
          <a:lstStyle>
            <a:lvl1pPr>
              <a:defRPr/>
            </a:lvl1pPr>
          </a:lstStyle>
          <a:p>
            <a:fld id="{DAE024F0-67F0-404C-B17F-01CA8177F34F}" type="slidenum">
              <a:rPr lang="en-US" altLang="en-US"/>
              <a:pPr/>
              <a:t>‹#›</a:t>
            </a:fld>
            <a:endParaRPr lang="en-US" altLang="en-US"/>
          </a:p>
        </p:txBody>
      </p:sp>
    </p:spTree>
    <p:extLst>
      <p:ext uri="{BB962C8B-B14F-4D97-AF65-F5344CB8AC3E}">
        <p14:creationId xmlns:p14="http://schemas.microsoft.com/office/powerpoint/2010/main" val="122331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BA9CDAB-2EE6-40D8-A6EB-4C062E24C508}"/>
              </a:ext>
            </a:extLst>
          </p:cNvPr>
          <p:cNvSpPr>
            <a:spLocks noGrp="1"/>
          </p:cNvSpPr>
          <p:nvPr>
            <p:ph type="dt" sz="half" idx="10"/>
          </p:nvPr>
        </p:nvSpPr>
        <p:spPr/>
        <p:txBody>
          <a:bodyPr/>
          <a:lstStyle>
            <a:lvl1pPr>
              <a:defRPr/>
            </a:lvl1pPr>
          </a:lstStyle>
          <a:p>
            <a:pPr>
              <a:defRPr/>
            </a:pPr>
            <a:fld id="{384EDEAF-D26E-4CA8-AC72-1F81697FB881}" type="datetimeFigureOut">
              <a:rPr lang="en-US"/>
              <a:pPr>
                <a:defRPr/>
              </a:pPr>
              <a:t>6/25/2021</a:t>
            </a:fld>
            <a:endParaRPr lang="en-US"/>
          </a:p>
        </p:txBody>
      </p:sp>
      <p:sp>
        <p:nvSpPr>
          <p:cNvPr id="6" name="Footer Placeholder 4">
            <a:extLst>
              <a:ext uri="{FF2B5EF4-FFF2-40B4-BE49-F238E27FC236}">
                <a16:creationId xmlns:a16="http://schemas.microsoft.com/office/drawing/2014/main" id="{3C0BD2D9-4C2A-43B2-98E5-7FCB665CEA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0CEB688-912A-45B2-B67E-673D7491F297}"/>
              </a:ext>
            </a:extLst>
          </p:cNvPr>
          <p:cNvSpPr>
            <a:spLocks noGrp="1"/>
          </p:cNvSpPr>
          <p:nvPr>
            <p:ph type="sldNum" sz="quarter" idx="12"/>
          </p:nvPr>
        </p:nvSpPr>
        <p:spPr/>
        <p:txBody>
          <a:bodyPr/>
          <a:lstStyle>
            <a:lvl1pPr>
              <a:defRPr/>
            </a:lvl1pPr>
          </a:lstStyle>
          <a:p>
            <a:fld id="{71DF89DF-2AA4-4E2E-AB0C-40A15B00BC3E}" type="slidenum">
              <a:rPr lang="en-US" altLang="en-US"/>
              <a:pPr/>
              <a:t>‹#›</a:t>
            </a:fld>
            <a:endParaRPr lang="en-US" altLang="en-US"/>
          </a:p>
        </p:txBody>
      </p:sp>
    </p:spTree>
    <p:extLst>
      <p:ext uri="{BB962C8B-B14F-4D97-AF65-F5344CB8AC3E}">
        <p14:creationId xmlns:p14="http://schemas.microsoft.com/office/powerpoint/2010/main" val="356972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8CFE81-8953-45C7-8FC4-F028B82A8FA8}"/>
              </a:ext>
            </a:extLst>
          </p:cNvPr>
          <p:cNvSpPr>
            <a:spLocks noGrp="1"/>
          </p:cNvSpPr>
          <p:nvPr>
            <p:ph type="dt" sz="half" idx="10"/>
          </p:nvPr>
        </p:nvSpPr>
        <p:spPr/>
        <p:txBody>
          <a:bodyPr/>
          <a:lstStyle>
            <a:lvl1pPr>
              <a:defRPr/>
            </a:lvl1pPr>
          </a:lstStyle>
          <a:p>
            <a:pPr>
              <a:defRPr/>
            </a:pPr>
            <a:fld id="{07CDB62A-CE41-48BC-8309-3314F10E3E68}" type="datetimeFigureOut">
              <a:rPr lang="en-US"/>
              <a:pPr>
                <a:defRPr/>
              </a:pPr>
              <a:t>6/25/2021</a:t>
            </a:fld>
            <a:endParaRPr lang="en-US"/>
          </a:p>
        </p:txBody>
      </p:sp>
      <p:sp>
        <p:nvSpPr>
          <p:cNvPr id="8" name="Footer Placeholder 4">
            <a:extLst>
              <a:ext uri="{FF2B5EF4-FFF2-40B4-BE49-F238E27FC236}">
                <a16:creationId xmlns:a16="http://schemas.microsoft.com/office/drawing/2014/main" id="{BBDB5534-7D0E-4F5E-903B-D7D562F9144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817169E-49F7-44BD-A2E0-455CB954C700}"/>
              </a:ext>
            </a:extLst>
          </p:cNvPr>
          <p:cNvSpPr>
            <a:spLocks noGrp="1"/>
          </p:cNvSpPr>
          <p:nvPr>
            <p:ph type="sldNum" sz="quarter" idx="12"/>
          </p:nvPr>
        </p:nvSpPr>
        <p:spPr/>
        <p:txBody>
          <a:bodyPr/>
          <a:lstStyle>
            <a:lvl1pPr>
              <a:defRPr/>
            </a:lvl1pPr>
          </a:lstStyle>
          <a:p>
            <a:fld id="{C5F34B22-458F-4D57-A391-F1587B57D06D}" type="slidenum">
              <a:rPr lang="en-US" altLang="en-US"/>
              <a:pPr/>
              <a:t>‹#›</a:t>
            </a:fld>
            <a:endParaRPr lang="en-US" altLang="en-US"/>
          </a:p>
        </p:txBody>
      </p:sp>
    </p:spTree>
    <p:extLst>
      <p:ext uri="{BB962C8B-B14F-4D97-AF65-F5344CB8AC3E}">
        <p14:creationId xmlns:p14="http://schemas.microsoft.com/office/powerpoint/2010/main" val="253292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527A708-8F8F-40CD-A593-1FF7AC2DD94B}"/>
              </a:ext>
            </a:extLst>
          </p:cNvPr>
          <p:cNvSpPr>
            <a:spLocks noGrp="1"/>
          </p:cNvSpPr>
          <p:nvPr>
            <p:ph type="dt" sz="half" idx="10"/>
          </p:nvPr>
        </p:nvSpPr>
        <p:spPr/>
        <p:txBody>
          <a:bodyPr/>
          <a:lstStyle>
            <a:lvl1pPr>
              <a:defRPr/>
            </a:lvl1pPr>
          </a:lstStyle>
          <a:p>
            <a:pPr>
              <a:defRPr/>
            </a:pPr>
            <a:fld id="{E2F65D10-2235-44AA-B29B-370CE23F4215}" type="datetimeFigureOut">
              <a:rPr lang="en-US"/>
              <a:pPr>
                <a:defRPr/>
              </a:pPr>
              <a:t>6/25/2021</a:t>
            </a:fld>
            <a:endParaRPr lang="en-US"/>
          </a:p>
        </p:txBody>
      </p:sp>
      <p:sp>
        <p:nvSpPr>
          <p:cNvPr id="4" name="Footer Placeholder 4">
            <a:extLst>
              <a:ext uri="{FF2B5EF4-FFF2-40B4-BE49-F238E27FC236}">
                <a16:creationId xmlns:a16="http://schemas.microsoft.com/office/drawing/2014/main" id="{6F080A8E-7C19-4A95-9E61-582EF92CF77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50A1C32-780E-4FDB-A5EF-435CAE793D8E}"/>
              </a:ext>
            </a:extLst>
          </p:cNvPr>
          <p:cNvSpPr>
            <a:spLocks noGrp="1"/>
          </p:cNvSpPr>
          <p:nvPr>
            <p:ph type="sldNum" sz="quarter" idx="12"/>
          </p:nvPr>
        </p:nvSpPr>
        <p:spPr/>
        <p:txBody>
          <a:bodyPr/>
          <a:lstStyle>
            <a:lvl1pPr>
              <a:defRPr/>
            </a:lvl1pPr>
          </a:lstStyle>
          <a:p>
            <a:fld id="{91EBF9CC-E510-4EC3-8711-F72A5DA06048}" type="slidenum">
              <a:rPr lang="en-US" altLang="en-US"/>
              <a:pPr/>
              <a:t>‹#›</a:t>
            </a:fld>
            <a:endParaRPr lang="en-US" altLang="en-US"/>
          </a:p>
        </p:txBody>
      </p:sp>
    </p:spTree>
    <p:extLst>
      <p:ext uri="{BB962C8B-B14F-4D97-AF65-F5344CB8AC3E}">
        <p14:creationId xmlns:p14="http://schemas.microsoft.com/office/powerpoint/2010/main" val="421920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432FBCA-78FB-43BD-8CB2-28BD73649578}"/>
              </a:ext>
            </a:extLst>
          </p:cNvPr>
          <p:cNvSpPr>
            <a:spLocks noGrp="1"/>
          </p:cNvSpPr>
          <p:nvPr>
            <p:ph type="dt" sz="half" idx="10"/>
          </p:nvPr>
        </p:nvSpPr>
        <p:spPr/>
        <p:txBody>
          <a:bodyPr/>
          <a:lstStyle>
            <a:lvl1pPr>
              <a:defRPr/>
            </a:lvl1pPr>
          </a:lstStyle>
          <a:p>
            <a:pPr>
              <a:defRPr/>
            </a:pPr>
            <a:fld id="{877353FB-506F-469F-87E2-DF3AF709C75E}" type="datetimeFigureOut">
              <a:rPr lang="en-US"/>
              <a:pPr>
                <a:defRPr/>
              </a:pPr>
              <a:t>6/25/2021</a:t>
            </a:fld>
            <a:endParaRPr lang="en-US"/>
          </a:p>
        </p:txBody>
      </p:sp>
      <p:sp>
        <p:nvSpPr>
          <p:cNvPr id="3" name="Footer Placeholder 4">
            <a:extLst>
              <a:ext uri="{FF2B5EF4-FFF2-40B4-BE49-F238E27FC236}">
                <a16:creationId xmlns:a16="http://schemas.microsoft.com/office/drawing/2014/main" id="{3B66259D-EFE2-4713-BAFA-1BA2B5C00E7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06D5B67-CCB1-4515-A967-589D41C786E4}"/>
              </a:ext>
            </a:extLst>
          </p:cNvPr>
          <p:cNvSpPr>
            <a:spLocks noGrp="1"/>
          </p:cNvSpPr>
          <p:nvPr>
            <p:ph type="sldNum" sz="quarter" idx="12"/>
          </p:nvPr>
        </p:nvSpPr>
        <p:spPr/>
        <p:txBody>
          <a:bodyPr/>
          <a:lstStyle>
            <a:lvl1pPr>
              <a:defRPr/>
            </a:lvl1pPr>
          </a:lstStyle>
          <a:p>
            <a:fld id="{691F1684-8869-40DB-A4F2-E5AF25814DDF}" type="slidenum">
              <a:rPr lang="en-US" altLang="en-US"/>
              <a:pPr/>
              <a:t>‹#›</a:t>
            </a:fld>
            <a:endParaRPr lang="en-US" altLang="en-US"/>
          </a:p>
        </p:txBody>
      </p:sp>
    </p:spTree>
    <p:extLst>
      <p:ext uri="{BB962C8B-B14F-4D97-AF65-F5344CB8AC3E}">
        <p14:creationId xmlns:p14="http://schemas.microsoft.com/office/powerpoint/2010/main" val="148216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9E82FBC-F17C-4E31-A8B8-C3948B3735E1}"/>
              </a:ext>
            </a:extLst>
          </p:cNvPr>
          <p:cNvSpPr>
            <a:spLocks noGrp="1"/>
          </p:cNvSpPr>
          <p:nvPr>
            <p:ph type="dt" sz="half" idx="10"/>
          </p:nvPr>
        </p:nvSpPr>
        <p:spPr/>
        <p:txBody>
          <a:bodyPr/>
          <a:lstStyle>
            <a:lvl1pPr>
              <a:defRPr/>
            </a:lvl1pPr>
          </a:lstStyle>
          <a:p>
            <a:pPr>
              <a:defRPr/>
            </a:pPr>
            <a:fld id="{DABFFD44-536D-415A-BE56-25029FBD7C8C}" type="datetimeFigureOut">
              <a:rPr lang="en-US"/>
              <a:pPr>
                <a:defRPr/>
              </a:pPr>
              <a:t>6/25/2021</a:t>
            </a:fld>
            <a:endParaRPr lang="en-US"/>
          </a:p>
        </p:txBody>
      </p:sp>
      <p:sp>
        <p:nvSpPr>
          <p:cNvPr id="6" name="Footer Placeholder 4">
            <a:extLst>
              <a:ext uri="{FF2B5EF4-FFF2-40B4-BE49-F238E27FC236}">
                <a16:creationId xmlns:a16="http://schemas.microsoft.com/office/drawing/2014/main" id="{AA98AC17-7076-4DEA-BD95-3F2C0525BA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9C55DFD-8CDD-49FC-983E-A72AFBA371EB}"/>
              </a:ext>
            </a:extLst>
          </p:cNvPr>
          <p:cNvSpPr>
            <a:spLocks noGrp="1"/>
          </p:cNvSpPr>
          <p:nvPr>
            <p:ph type="sldNum" sz="quarter" idx="12"/>
          </p:nvPr>
        </p:nvSpPr>
        <p:spPr/>
        <p:txBody>
          <a:bodyPr/>
          <a:lstStyle>
            <a:lvl1pPr>
              <a:defRPr/>
            </a:lvl1pPr>
          </a:lstStyle>
          <a:p>
            <a:fld id="{77780804-6149-4D54-BB35-0BB82968A0EF}" type="slidenum">
              <a:rPr lang="en-US" altLang="en-US"/>
              <a:pPr/>
              <a:t>‹#›</a:t>
            </a:fld>
            <a:endParaRPr lang="en-US" altLang="en-US"/>
          </a:p>
        </p:txBody>
      </p:sp>
    </p:spTree>
    <p:extLst>
      <p:ext uri="{BB962C8B-B14F-4D97-AF65-F5344CB8AC3E}">
        <p14:creationId xmlns:p14="http://schemas.microsoft.com/office/powerpoint/2010/main" val="1228346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0CDF143-03CB-4CC8-81FE-29E763C3024F}"/>
              </a:ext>
            </a:extLst>
          </p:cNvPr>
          <p:cNvSpPr>
            <a:spLocks noGrp="1"/>
          </p:cNvSpPr>
          <p:nvPr>
            <p:ph type="dt" sz="half" idx="10"/>
          </p:nvPr>
        </p:nvSpPr>
        <p:spPr/>
        <p:txBody>
          <a:bodyPr/>
          <a:lstStyle>
            <a:lvl1pPr>
              <a:defRPr/>
            </a:lvl1pPr>
          </a:lstStyle>
          <a:p>
            <a:pPr>
              <a:defRPr/>
            </a:pPr>
            <a:fld id="{BE9F96B8-9047-4324-BAB7-0177CEBBB3CC}" type="datetimeFigureOut">
              <a:rPr lang="en-US"/>
              <a:pPr>
                <a:defRPr/>
              </a:pPr>
              <a:t>6/25/2021</a:t>
            </a:fld>
            <a:endParaRPr lang="en-US"/>
          </a:p>
        </p:txBody>
      </p:sp>
      <p:sp>
        <p:nvSpPr>
          <p:cNvPr id="6" name="Footer Placeholder 4">
            <a:extLst>
              <a:ext uri="{FF2B5EF4-FFF2-40B4-BE49-F238E27FC236}">
                <a16:creationId xmlns:a16="http://schemas.microsoft.com/office/drawing/2014/main" id="{66E1B0BC-7577-4BB3-A838-5B217B42FD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C726B6A-EA11-425A-A425-F6D16D756A43}"/>
              </a:ext>
            </a:extLst>
          </p:cNvPr>
          <p:cNvSpPr>
            <a:spLocks noGrp="1"/>
          </p:cNvSpPr>
          <p:nvPr>
            <p:ph type="sldNum" sz="quarter" idx="12"/>
          </p:nvPr>
        </p:nvSpPr>
        <p:spPr/>
        <p:txBody>
          <a:bodyPr/>
          <a:lstStyle>
            <a:lvl1pPr>
              <a:defRPr/>
            </a:lvl1pPr>
          </a:lstStyle>
          <a:p>
            <a:fld id="{37EAD8D6-4FDE-4462-94D1-A6D7FDFF2D26}" type="slidenum">
              <a:rPr lang="en-US" altLang="en-US"/>
              <a:pPr/>
              <a:t>‹#›</a:t>
            </a:fld>
            <a:endParaRPr lang="en-US" altLang="en-US"/>
          </a:p>
        </p:txBody>
      </p:sp>
    </p:spTree>
    <p:extLst>
      <p:ext uri="{BB962C8B-B14F-4D97-AF65-F5344CB8AC3E}">
        <p14:creationId xmlns:p14="http://schemas.microsoft.com/office/powerpoint/2010/main" val="259036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9D386DF-5E6B-401D-A15E-B3D793E6DC9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1027" name="Text Placeholder 2">
            <a:extLst>
              <a:ext uri="{FF2B5EF4-FFF2-40B4-BE49-F238E27FC236}">
                <a16:creationId xmlns:a16="http://schemas.microsoft.com/office/drawing/2014/main" id="{872D52B5-FF4B-437F-84E5-C1A88C52339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73DB7C2-ACC0-42C7-9E2E-058E7FDF97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95C1D58-317E-469D-BA14-1F734546BE90}" type="datetimeFigureOut">
              <a:rPr lang="en-US"/>
              <a:pPr>
                <a:defRPr/>
              </a:pPr>
              <a:t>6/25/2021</a:t>
            </a:fld>
            <a:endParaRPr lang="en-US"/>
          </a:p>
        </p:txBody>
      </p:sp>
      <p:sp>
        <p:nvSpPr>
          <p:cNvPr id="5" name="Footer Placeholder 4">
            <a:extLst>
              <a:ext uri="{FF2B5EF4-FFF2-40B4-BE49-F238E27FC236}">
                <a16:creationId xmlns:a16="http://schemas.microsoft.com/office/drawing/2014/main" id="{751212B1-F0D3-4E79-83F9-A8644274397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E30944C0-EC82-4251-B88A-0A76D7F8C1B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F810D07-1D96-49A0-809E-09886FA8A23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0" fontAlgn="base" hangingPunct="0">
        <a:spcBef>
          <a:spcPct val="0"/>
        </a:spcBef>
        <a:spcAft>
          <a:spcPts val="1200"/>
        </a:spcAft>
        <a:defRPr sz="5000" b="1" kern="1200">
          <a:solidFill>
            <a:srgbClr val="3C1B71"/>
          </a:solidFill>
          <a:latin typeface="Arial"/>
          <a:ea typeface="+mj-ea"/>
          <a:cs typeface="+mj-cs"/>
        </a:defRPr>
      </a:lvl1pPr>
      <a:lvl2pPr algn="l" defTabSz="457200" rtl="0" eaLnBrk="0" fontAlgn="base" hangingPunct="0">
        <a:spcBef>
          <a:spcPct val="0"/>
        </a:spcBef>
        <a:spcAft>
          <a:spcPts val="1200"/>
        </a:spcAft>
        <a:defRPr sz="5000" b="1">
          <a:solidFill>
            <a:srgbClr val="3C1B71"/>
          </a:solidFill>
          <a:latin typeface="Arial" pitchFamily="34" charset="0"/>
        </a:defRPr>
      </a:lvl2pPr>
      <a:lvl3pPr algn="l" defTabSz="457200" rtl="0" eaLnBrk="0" fontAlgn="base" hangingPunct="0">
        <a:spcBef>
          <a:spcPct val="0"/>
        </a:spcBef>
        <a:spcAft>
          <a:spcPts val="1200"/>
        </a:spcAft>
        <a:defRPr sz="5000" b="1">
          <a:solidFill>
            <a:srgbClr val="3C1B71"/>
          </a:solidFill>
          <a:latin typeface="Arial" pitchFamily="34" charset="0"/>
        </a:defRPr>
      </a:lvl3pPr>
      <a:lvl4pPr algn="l" defTabSz="457200" rtl="0" eaLnBrk="0" fontAlgn="base" hangingPunct="0">
        <a:spcBef>
          <a:spcPct val="0"/>
        </a:spcBef>
        <a:spcAft>
          <a:spcPts val="1200"/>
        </a:spcAft>
        <a:defRPr sz="5000" b="1">
          <a:solidFill>
            <a:srgbClr val="3C1B71"/>
          </a:solidFill>
          <a:latin typeface="Arial" pitchFamily="34" charset="0"/>
        </a:defRPr>
      </a:lvl4pPr>
      <a:lvl5pPr algn="l" defTabSz="457200" rtl="0" eaLnBrk="0" fontAlgn="base" hangingPunct="0">
        <a:spcBef>
          <a:spcPct val="0"/>
        </a:spcBef>
        <a:spcAft>
          <a:spcPts val="1200"/>
        </a:spcAft>
        <a:defRPr sz="5000" b="1">
          <a:solidFill>
            <a:srgbClr val="3C1B71"/>
          </a:solidFill>
          <a:latin typeface="Arial" pitchFamily="34" charset="0"/>
        </a:defRPr>
      </a:lvl5pPr>
      <a:lvl6pPr marL="457200" algn="l" defTabSz="457200" rtl="0" fontAlgn="base">
        <a:spcBef>
          <a:spcPct val="0"/>
        </a:spcBef>
        <a:spcAft>
          <a:spcPts val="1200"/>
        </a:spcAft>
        <a:defRPr sz="5000" b="1">
          <a:solidFill>
            <a:srgbClr val="3C1B71"/>
          </a:solidFill>
          <a:latin typeface="Arial" pitchFamily="34" charset="0"/>
        </a:defRPr>
      </a:lvl6pPr>
      <a:lvl7pPr marL="914400" algn="l" defTabSz="457200" rtl="0" fontAlgn="base">
        <a:spcBef>
          <a:spcPct val="0"/>
        </a:spcBef>
        <a:spcAft>
          <a:spcPts val="1200"/>
        </a:spcAft>
        <a:defRPr sz="5000" b="1">
          <a:solidFill>
            <a:srgbClr val="3C1B71"/>
          </a:solidFill>
          <a:latin typeface="Arial" pitchFamily="34" charset="0"/>
        </a:defRPr>
      </a:lvl7pPr>
      <a:lvl8pPr marL="1371600" algn="l" defTabSz="457200" rtl="0" fontAlgn="base">
        <a:spcBef>
          <a:spcPct val="0"/>
        </a:spcBef>
        <a:spcAft>
          <a:spcPts val="1200"/>
        </a:spcAft>
        <a:defRPr sz="5000" b="1">
          <a:solidFill>
            <a:srgbClr val="3C1B71"/>
          </a:solidFill>
          <a:latin typeface="Arial" pitchFamily="34" charset="0"/>
        </a:defRPr>
      </a:lvl8pPr>
      <a:lvl9pPr marL="1828800" algn="l" defTabSz="457200" rtl="0" fontAlgn="base">
        <a:spcBef>
          <a:spcPct val="0"/>
        </a:spcBef>
        <a:spcAft>
          <a:spcPts val="1200"/>
        </a:spcAft>
        <a:defRPr sz="5000" b="1">
          <a:solidFill>
            <a:srgbClr val="3C1B71"/>
          </a:solidFill>
          <a:latin typeface="Arial" pitchFamily="34" charset="0"/>
        </a:defRPr>
      </a:lvl9pPr>
    </p:titleStyle>
    <p:bodyStyle>
      <a:lvl1pPr marL="687388" indent="-687388" algn="l" defTabSz="457200" rtl="0" eaLnBrk="0" fontAlgn="base" hangingPunct="0">
        <a:spcBef>
          <a:spcPct val="0"/>
        </a:spcBef>
        <a:spcAft>
          <a:spcPts val="2400"/>
        </a:spcAft>
        <a:buSzPct val="75000"/>
        <a:buFont typeface="Arial" panose="020B0604020202020204" pitchFamily="34" charset="0"/>
        <a:buChar char="•"/>
        <a:defRPr sz="2800" kern="1200">
          <a:solidFill>
            <a:srgbClr val="807F83"/>
          </a:solidFill>
          <a:latin typeface="Arial"/>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807F83"/>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807F83"/>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807F83"/>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807F8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Picture 1" descr="main_page_white.jpg">
            <a:extLst>
              <a:ext uri="{FF2B5EF4-FFF2-40B4-BE49-F238E27FC236}">
                <a16:creationId xmlns:a16="http://schemas.microsoft.com/office/drawing/2014/main" id="{802B449A-80F8-40FC-8423-110E687AFF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AC7E1C0-9B37-4E3A-8059-B36B21497018}"/>
              </a:ext>
            </a:extLst>
          </p:cNvPr>
          <p:cNvSpPr>
            <a:spLocks noGrp="1"/>
          </p:cNvSpPr>
          <p:nvPr>
            <p:ph type="title"/>
          </p:nvPr>
        </p:nvSpPr>
        <p:spPr/>
        <p:txBody>
          <a:bodyPr/>
          <a:lstStyle/>
          <a:p>
            <a:r>
              <a:rPr lang="en-US" altLang="en-US" sz="2800">
                <a:latin typeface="Arial" panose="020B0604020202020204" pitchFamily="34" charset="0"/>
              </a:rPr>
              <a:t>T2D EPA #1: Performing initial assessments for uncomplicated obstetric patients </a:t>
            </a:r>
            <a:endParaRPr lang="en-CA" altLang="en-US" sz="2800">
              <a:latin typeface="Arial" panose="020B0604020202020204" pitchFamily="34" charset="0"/>
            </a:endParaRPr>
          </a:p>
        </p:txBody>
      </p:sp>
      <p:pic>
        <p:nvPicPr>
          <p:cNvPr id="30723" name="Content Placeholder 3">
            <a:extLst>
              <a:ext uri="{FF2B5EF4-FFF2-40B4-BE49-F238E27FC236}">
                <a16:creationId xmlns:a16="http://schemas.microsoft.com/office/drawing/2014/main" id="{601C1F92-BAE7-4276-8EE5-3CB9872DAA6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6425" y="1417638"/>
            <a:ext cx="7870825" cy="4860925"/>
          </a:xfrm>
        </p:spPr>
      </p:pic>
      <p:pic>
        <p:nvPicPr>
          <p:cNvPr id="5" name="Picture 4">
            <a:extLst>
              <a:ext uri="{FF2B5EF4-FFF2-40B4-BE49-F238E27FC236}">
                <a16:creationId xmlns:a16="http://schemas.microsoft.com/office/drawing/2014/main" id="{6434C365-BBE4-4BB0-95A7-E8455EA873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875" y="3448050"/>
            <a:ext cx="82899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1">
            <a:extLst>
              <a:ext uri="{FF2B5EF4-FFF2-40B4-BE49-F238E27FC236}">
                <a16:creationId xmlns:a16="http://schemas.microsoft.com/office/drawing/2014/main" id="{935BF905-F238-4A0A-A90B-10ACEB8EDE86}"/>
              </a:ext>
            </a:extLst>
          </p:cNvPr>
          <p:cNvSpPr txBox="1">
            <a:spLocks noChangeArrowheads="1"/>
          </p:cNvSpPr>
          <p:nvPr/>
        </p:nvSpPr>
        <p:spPr bwMode="auto">
          <a:xfrm rot="-1572981">
            <a:off x="582613" y="2359025"/>
            <a:ext cx="7908925" cy="769938"/>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Aft>
                <a:spcPts val="2400"/>
              </a:spcAft>
              <a:buSzPct val="75000"/>
              <a:buFont typeface="Arial" panose="020B0604020202020204" pitchFamily="34" charset="0"/>
              <a:buChar char="•"/>
              <a:defRPr sz="2800">
                <a:solidFill>
                  <a:srgbClr val="807F83"/>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807F83"/>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807F83"/>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807F83"/>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807F83"/>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9pPr>
          </a:lstStyle>
          <a:p>
            <a:pPr algn="ctr">
              <a:spcAft>
                <a:spcPct val="0"/>
              </a:spcAft>
              <a:buSzTx/>
              <a:buFontTx/>
              <a:buNone/>
            </a:pPr>
            <a:r>
              <a:rPr lang="en-US" altLang="en-US" sz="4400">
                <a:solidFill>
                  <a:srgbClr val="FF0000"/>
                </a:solidFill>
                <a:latin typeface="Calibri" panose="020F0502020204030204" pitchFamily="34" charset="0"/>
              </a:rPr>
              <a:t>SAMPLE</a:t>
            </a:r>
            <a:endParaRPr lang="en-CA" altLang="en-US">
              <a:solidFill>
                <a:srgbClr val="FF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AE49FEC-6428-4DA7-A2C2-4ABDFFE30ACE}"/>
              </a:ext>
            </a:extLst>
          </p:cNvPr>
          <p:cNvSpPr>
            <a:spLocks noGrp="1"/>
          </p:cNvSpPr>
          <p:nvPr>
            <p:ph type="title"/>
          </p:nvPr>
        </p:nvSpPr>
        <p:spPr>
          <a:xfrm>
            <a:off x="457200" y="260350"/>
            <a:ext cx="8229600" cy="1143000"/>
          </a:xfrm>
        </p:spPr>
        <p:txBody>
          <a:bodyPr/>
          <a:lstStyle/>
          <a:p>
            <a:r>
              <a:rPr lang="en-US" altLang="en-US">
                <a:latin typeface="Arial" panose="020B0604020202020204" pitchFamily="34" charset="0"/>
              </a:rPr>
              <a:t>Milestones</a:t>
            </a:r>
            <a:endParaRPr lang="en-CA" altLang="en-US">
              <a:latin typeface="Arial" panose="020B0604020202020204" pitchFamily="34" charset="0"/>
            </a:endParaRPr>
          </a:p>
        </p:txBody>
      </p:sp>
      <p:pic>
        <p:nvPicPr>
          <p:cNvPr id="32771" name="Content Placeholder 3">
            <a:extLst>
              <a:ext uri="{FF2B5EF4-FFF2-40B4-BE49-F238E27FC236}">
                <a16:creationId xmlns:a16="http://schemas.microsoft.com/office/drawing/2014/main" id="{6E185D66-BE13-41FF-BF9E-01E452E193F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84163" y="1238250"/>
            <a:ext cx="8402637" cy="4792663"/>
          </a:xfrm>
        </p:spPr>
      </p:pic>
      <p:sp>
        <p:nvSpPr>
          <p:cNvPr id="32772" name="TextBox 1">
            <a:extLst>
              <a:ext uri="{FF2B5EF4-FFF2-40B4-BE49-F238E27FC236}">
                <a16:creationId xmlns:a16="http://schemas.microsoft.com/office/drawing/2014/main" id="{8DDFBE09-BE89-4852-9537-4317875FCB5A}"/>
              </a:ext>
            </a:extLst>
          </p:cNvPr>
          <p:cNvSpPr txBox="1">
            <a:spLocks noChangeArrowheads="1"/>
          </p:cNvSpPr>
          <p:nvPr/>
        </p:nvSpPr>
        <p:spPr bwMode="auto">
          <a:xfrm rot="-1572981">
            <a:off x="582613" y="2359025"/>
            <a:ext cx="7908925" cy="769938"/>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Aft>
                <a:spcPts val="2400"/>
              </a:spcAft>
              <a:buSzPct val="75000"/>
              <a:buFont typeface="Arial" panose="020B0604020202020204" pitchFamily="34" charset="0"/>
              <a:buChar char="•"/>
              <a:defRPr sz="2800">
                <a:solidFill>
                  <a:srgbClr val="807F83"/>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807F83"/>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807F83"/>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807F83"/>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807F83"/>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9pPr>
          </a:lstStyle>
          <a:p>
            <a:pPr algn="ctr">
              <a:spcAft>
                <a:spcPct val="0"/>
              </a:spcAft>
              <a:buSzTx/>
              <a:buFontTx/>
              <a:buNone/>
            </a:pPr>
            <a:r>
              <a:rPr lang="en-US" altLang="en-US" sz="4400">
                <a:solidFill>
                  <a:srgbClr val="FF0000"/>
                </a:solidFill>
                <a:latin typeface="Calibri" panose="020F0502020204030204" pitchFamily="34" charset="0"/>
              </a:rPr>
              <a:t>SAMPLE</a:t>
            </a:r>
            <a:endParaRPr lang="en-CA" altLang="en-US">
              <a:solidFill>
                <a:srgbClr val="FF0000"/>
              </a:solidFill>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B3AC1EED-95D8-4816-8B34-05D4B865A4EC}"/>
              </a:ext>
            </a:extLst>
          </p:cNvPr>
          <p:cNvSpPr>
            <a:spLocks noGrp="1"/>
          </p:cNvSpPr>
          <p:nvPr>
            <p:ph type="title"/>
          </p:nvPr>
        </p:nvSpPr>
        <p:spPr/>
        <p:txBody>
          <a:bodyPr/>
          <a:lstStyle/>
          <a:p>
            <a:r>
              <a:rPr lang="en-US" altLang="en-US">
                <a:latin typeface="Arial" panose="020B0604020202020204" pitchFamily="34" charset="0"/>
              </a:rPr>
              <a:t>ObsGyn EPAs</a:t>
            </a:r>
            <a:endParaRPr lang="en-CA" altLang="en-US">
              <a:latin typeface="Arial" panose="020B0604020202020204" pitchFamily="34" charset="0"/>
            </a:endParaRPr>
          </a:p>
        </p:txBody>
      </p:sp>
      <p:sp>
        <p:nvSpPr>
          <p:cNvPr id="34819" name="Content Placeholder 2">
            <a:extLst>
              <a:ext uri="{FF2B5EF4-FFF2-40B4-BE49-F238E27FC236}">
                <a16:creationId xmlns:a16="http://schemas.microsoft.com/office/drawing/2014/main" id="{B016E215-D054-44D7-96C8-87196EE88670}"/>
              </a:ext>
            </a:extLst>
          </p:cNvPr>
          <p:cNvSpPr>
            <a:spLocks noGrp="1"/>
          </p:cNvSpPr>
          <p:nvPr>
            <p:ph idx="1"/>
          </p:nvPr>
        </p:nvSpPr>
        <p:spPr/>
        <p:txBody>
          <a:bodyPr/>
          <a:lstStyle/>
          <a:p>
            <a:r>
              <a:rPr lang="en-US" altLang="en-US">
                <a:latin typeface="Arial" panose="020B0604020202020204" pitchFamily="34" charset="0"/>
              </a:rPr>
              <a:t>Foundations of Discipline: 10 EPAs + 1 SA</a:t>
            </a:r>
          </a:p>
          <a:p>
            <a:endParaRPr lang="en-US" altLang="en-US">
              <a:latin typeface="Arial" panose="020B0604020202020204" pitchFamily="34" charset="0"/>
            </a:endParaRPr>
          </a:p>
          <a:p>
            <a:endParaRPr lang="en-CA" altLang="en-US">
              <a:latin typeface="Arial" panose="020B0604020202020204" pitchFamily="34" charset="0"/>
            </a:endParaRPr>
          </a:p>
        </p:txBody>
      </p:sp>
      <p:sp>
        <p:nvSpPr>
          <p:cNvPr id="4" name="Rectangle 3">
            <a:extLst>
              <a:ext uri="{FF2B5EF4-FFF2-40B4-BE49-F238E27FC236}">
                <a16:creationId xmlns:a16="http://schemas.microsoft.com/office/drawing/2014/main" id="{1B1DC8EB-F9EF-423D-BFCA-62C125545E5F}"/>
              </a:ext>
            </a:extLst>
          </p:cNvPr>
          <p:cNvSpPr/>
          <p:nvPr/>
        </p:nvSpPr>
        <p:spPr>
          <a:xfrm>
            <a:off x="1096963" y="2609850"/>
            <a:ext cx="6180137" cy="140176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200" dirty="0">
                <a:solidFill>
                  <a:srgbClr val="7030A0"/>
                </a:solidFill>
              </a:rPr>
              <a:t>FND EPA #1</a:t>
            </a:r>
          </a:p>
          <a:p>
            <a:pPr algn="ctr" eaLnBrk="1" hangingPunct="1">
              <a:defRPr/>
            </a:pPr>
            <a:r>
              <a:rPr lang="en-US" sz="3200" dirty="0">
                <a:solidFill>
                  <a:srgbClr val="7030A0"/>
                </a:solidFill>
              </a:rPr>
              <a:t>Performing routine prenatal care to a low-risk, healthy population</a:t>
            </a:r>
            <a:endParaRPr lang="en-CA" sz="3200" dirty="0">
              <a:solidFill>
                <a:srgbClr val="7030A0"/>
              </a:solidFill>
            </a:endParaRPr>
          </a:p>
        </p:txBody>
      </p:sp>
      <p:sp>
        <p:nvSpPr>
          <p:cNvPr id="5" name="Rectangle 4">
            <a:extLst>
              <a:ext uri="{FF2B5EF4-FFF2-40B4-BE49-F238E27FC236}">
                <a16:creationId xmlns:a16="http://schemas.microsoft.com/office/drawing/2014/main" id="{9054588B-8B30-4C62-A66B-559003566DD8}"/>
              </a:ext>
            </a:extLst>
          </p:cNvPr>
          <p:cNvSpPr/>
          <p:nvPr/>
        </p:nvSpPr>
        <p:spPr>
          <a:xfrm>
            <a:off x="1096963" y="4194175"/>
            <a:ext cx="6180137" cy="193198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200" dirty="0">
                <a:solidFill>
                  <a:srgbClr val="7030A0"/>
                </a:solidFill>
              </a:rPr>
              <a:t>FND SA #1</a:t>
            </a:r>
          </a:p>
          <a:p>
            <a:pPr algn="ctr" eaLnBrk="1" hangingPunct="1">
              <a:defRPr/>
            </a:pPr>
            <a:r>
              <a:rPr lang="en-US" sz="3200" dirty="0">
                <a:solidFill>
                  <a:srgbClr val="7030A0"/>
                </a:solidFill>
              </a:rPr>
              <a:t>Performing critical appraisal of health literature and initiating scholarly projects</a:t>
            </a:r>
            <a:endParaRPr lang="en-CA" sz="3200" dirty="0">
              <a:solidFill>
                <a:srgbClr val="7030A0"/>
              </a:solidFill>
            </a:endParaRPr>
          </a:p>
        </p:txBody>
      </p:sp>
      <p:sp>
        <p:nvSpPr>
          <p:cNvPr id="34822" name="TextBox 1">
            <a:extLst>
              <a:ext uri="{FF2B5EF4-FFF2-40B4-BE49-F238E27FC236}">
                <a16:creationId xmlns:a16="http://schemas.microsoft.com/office/drawing/2014/main" id="{062F592B-B795-4EA6-AA96-43ED293126B5}"/>
              </a:ext>
            </a:extLst>
          </p:cNvPr>
          <p:cNvSpPr txBox="1">
            <a:spLocks noChangeArrowheads="1"/>
          </p:cNvSpPr>
          <p:nvPr/>
        </p:nvSpPr>
        <p:spPr bwMode="auto">
          <a:xfrm rot="-1572981">
            <a:off x="582613" y="2359025"/>
            <a:ext cx="7908925" cy="769938"/>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Aft>
                <a:spcPts val="2400"/>
              </a:spcAft>
              <a:buSzPct val="75000"/>
              <a:buFont typeface="Arial" panose="020B0604020202020204" pitchFamily="34" charset="0"/>
              <a:buChar char="•"/>
              <a:defRPr sz="2800">
                <a:solidFill>
                  <a:srgbClr val="807F83"/>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807F83"/>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807F83"/>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807F83"/>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807F83"/>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9pPr>
          </a:lstStyle>
          <a:p>
            <a:pPr algn="ctr">
              <a:spcAft>
                <a:spcPct val="0"/>
              </a:spcAft>
              <a:buSzTx/>
              <a:buFontTx/>
              <a:buNone/>
            </a:pPr>
            <a:r>
              <a:rPr lang="en-US" altLang="en-US" sz="4400">
                <a:solidFill>
                  <a:srgbClr val="FF0000"/>
                </a:solidFill>
                <a:latin typeface="Calibri" panose="020F0502020204030204" pitchFamily="34" charset="0"/>
              </a:rPr>
              <a:t>SAMPLE</a:t>
            </a:r>
            <a:endParaRPr lang="en-CA" altLang="en-US">
              <a:solidFill>
                <a:srgbClr val="FF0000"/>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F629B2D0-34A9-4FF5-AC62-795F191B4FA5}"/>
              </a:ext>
            </a:extLst>
          </p:cNvPr>
          <p:cNvSpPr>
            <a:spLocks noGrp="1"/>
          </p:cNvSpPr>
          <p:nvPr>
            <p:ph type="title"/>
          </p:nvPr>
        </p:nvSpPr>
        <p:spPr/>
        <p:txBody>
          <a:bodyPr/>
          <a:lstStyle/>
          <a:p>
            <a:r>
              <a:rPr lang="en-US" altLang="en-US">
                <a:latin typeface="Arial" panose="020B0604020202020204" pitchFamily="34" charset="0"/>
              </a:rPr>
              <a:t>ObsGyn EPAs</a:t>
            </a:r>
            <a:endParaRPr lang="en-CA" altLang="en-US">
              <a:latin typeface="Arial" panose="020B0604020202020204" pitchFamily="34" charset="0"/>
            </a:endParaRPr>
          </a:p>
        </p:txBody>
      </p:sp>
      <p:sp>
        <p:nvSpPr>
          <p:cNvPr id="36867" name="Content Placeholder 2">
            <a:extLst>
              <a:ext uri="{FF2B5EF4-FFF2-40B4-BE49-F238E27FC236}">
                <a16:creationId xmlns:a16="http://schemas.microsoft.com/office/drawing/2014/main" id="{8119060D-9E44-4350-9277-91E89973DB66}"/>
              </a:ext>
            </a:extLst>
          </p:cNvPr>
          <p:cNvSpPr>
            <a:spLocks noGrp="1"/>
          </p:cNvSpPr>
          <p:nvPr>
            <p:ph idx="1"/>
          </p:nvPr>
        </p:nvSpPr>
        <p:spPr/>
        <p:txBody>
          <a:bodyPr/>
          <a:lstStyle/>
          <a:p>
            <a:r>
              <a:rPr lang="en-US" altLang="en-US">
                <a:latin typeface="Arial" panose="020B0604020202020204" pitchFamily="34" charset="0"/>
              </a:rPr>
              <a:t>Core of Discipline: 19 EPAs</a:t>
            </a:r>
          </a:p>
          <a:p>
            <a:endParaRPr lang="en-US" altLang="en-US">
              <a:latin typeface="Arial" panose="020B0604020202020204" pitchFamily="34" charset="0"/>
            </a:endParaRPr>
          </a:p>
          <a:p>
            <a:endParaRPr lang="en-CA" altLang="en-US">
              <a:latin typeface="Arial" panose="020B0604020202020204" pitchFamily="34" charset="0"/>
            </a:endParaRPr>
          </a:p>
        </p:txBody>
      </p:sp>
      <p:sp>
        <p:nvSpPr>
          <p:cNvPr id="4" name="Rectangle 3">
            <a:extLst>
              <a:ext uri="{FF2B5EF4-FFF2-40B4-BE49-F238E27FC236}">
                <a16:creationId xmlns:a16="http://schemas.microsoft.com/office/drawing/2014/main" id="{B1B92174-67F8-40A7-9A17-16A68C4B3730}"/>
              </a:ext>
            </a:extLst>
          </p:cNvPr>
          <p:cNvSpPr/>
          <p:nvPr/>
        </p:nvSpPr>
        <p:spPr>
          <a:xfrm>
            <a:off x="1096963" y="2616200"/>
            <a:ext cx="6180137" cy="197008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200" dirty="0">
                <a:solidFill>
                  <a:srgbClr val="7030A0"/>
                </a:solidFill>
              </a:rPr>
              <a:t>CORE EPA #1</a:t>
            </a:r>
          </a:p>
          <a:p>
            <a:pPr algn="ctr" eaLnBrk="1" hangingPunct="1">
              <a:defRPr/>
            </a:pPr>
            <a:r>
              <a:rPr lang="en-US" sz="3200" dirty="0">
                <a:solidFill>
                  <a:srgbClr val="7030A0"/>
                </a:solidFill>
              </a:rPr>
              <a:t>Providing preconception and antenatal care to women with high risk pregnancies</a:t>
            </a:r>
            <a:endParaRPr lang="en-CA" sz="3200" dirty="0">
              <a:solidFill>
                <a:srgbClr val="7030A0"/>
              </a:solidFill>
            </a:endParaRPr>
          </a:p>
        </p:txBody>
      </p:sp>
      <p:sp>
        <p:nvSpPr>
          <p:cNvPr id="36869" name="TextBox 1">
            <a:extLst>
              <a:ext uri="{FF2B5EF4-FFF2-40B4-BE49-F238E27FC236}">
                <a16:creationId xmlns:a16="http://schemas.microsoft.com/office/drawing/2014/main" id="{87B8B179-2A1C-4125-87C5-E2A9406563AC}"/>
              </a:ext>
            </a:extLst>
          </p:cNvPr>
          <p:cNvSpPr txBox="1">
            <a:spLocks noChangeArrowheads="1"/>
          </p:cNvSpPr>
          <p:nvPr/>
        </p:nvSpPr>
        <p:spPr bwMode="auto">
          <a:xfrm rot="-1572981">
            <a:off x="582613" y="2359025"/>
            <a:ext cx="7908925" cy="769938"/>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Aft>
                <a:spcPts val="2400"/>
              </a:spcAft>
              <a:buSzPct val="75000"/>
              <a:buFont typeface="Arial" panose="020B0604020202020204" pitchFamily="34" charset="0"/>
              <a:buChar char="•"/>
              <a:defRPr sz="2800">
                <a:solidFill>
                  <a:srgbClr val="807F83"/>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807F83"/>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807F83"/>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807F83"/>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807F83"/>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9pPr>
          </a:lstStyle>
          <a:p>
            <a:pPr algn="ctr">
              <a:spcAft>
                <a:spcPct val="0"/>
              </a:spcAft>
              <a:buSzTx/>
              <a:buFontTx/>
              <a:buNone/>
            </a:pPr>
            <a:r>
              <a:rPr lang="en-US" altLang="en-US" sz="4400">
                <a:solidFill>
                  <a:srgbClr val="FF0000"/>
                </a:solidFill>
                <a:latin typeface="Calibri" panose="020F0502020204030204" pitchFamily="34" charset="0"/>
              </a:rPr>
              <a:t>SAMPLE</a:t>
            </a:r>
            <a:endParaRPr lang="en-CA" altLang="en-US">
              <a:solidFill>
                <a:srgbClr val="FF0000"/>
              </a:solidFill>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604F6E3-7B30-49CC-8FB9-1E274E270304}"/>
              </a:ext>
            </a:extLst>
          </p:cNvPr>
          <p:cNvSpPr>
            <a:spLocks noGrp="1"/>
          </p:cNvSpPr>
          <p:nvPr>
            <p:ph type="title"/>
          </p:nvPr>
        </p:nvSpPr>
        <p:spPr/>
        <p:txBody>
          <a:bodyPr/>
          <a:lstStyle/>
          <a:p>
            <a:r>
              <a:rPr lang="en-US" altLang="en-US">
                <a:latin typeface="Arial" panose="020B0604020202020204" pitchFamily="34" charset="0"/>
              </a:rPr>
              <a:t>ObsGyn EPAs</a:t>
            </a:r>
            <a:endParaRPr lang="en-CA" altLang="en-US">
              <a:latin typeface="Arial" panose="020B0604020202020204" pitchFamily="34" charset="0"/>
            </a:endParaRPr>
          </a:p>
        </p:txBody>
      </p:sp>
      <p:sp>
        <p:nvSpPr>
          <p:cNvPr id="38915" name="Content Placeholder 2">
            <a:extLst>
              <a:ext uri="{FF2B5EF4-FFF2-40B4-BE49-F238E27FC236}">
                <a16:creationId xmlns:a16="http://schemas.microsoft.com/office/drawing/2014/main" id="{00FF197A-AD6E-4A1B-8422-5CB64AB633E7}"/>
              </a:ext>
            </a:extLst>
          </p:cNvPr>
          <p:cNvSpPr>
            <a:spLocks noGrp="1"/>
          </p:cNvSpPr>
          <p:nvPr>
            <p:ph idx="1"/>
          </p:nvPr>
        </p:nvSpPr>
        <p:spPr/>
        <p:txBody>
          <a:bodyPr/>
          <a:lstStyle/>
          <a:p>
            <a:r>
              <a:rPr lang="en-US" altLang="en-US">
                <a:latin typeface="Arial" panose="020B0604020202020204" pitchFamily="34" charset="0"/>
              </a:rPr>
              <a:t>Transition to Practice: 2 EPAs + 2 SAs</a:t>
            </a:r>
          </a:p>
          <a:p>
            <a:endParaRPr lang="en-US" altLang="en-US">
              <a:latin typeface="Arial" panose="020B0604020202020204" pitchFamily="34" charset="0"/>
            </a:endParaRPr>
          </a:p>
          <a:p>
            <a:endParaRPr lang="en-CA" altLang="en-US">
              <a:latin typeface="Arial" panose="020B0604020202020204" pitchFamily="34" charset="0"/>
            </a:endParaRPr>
          </a:p>
        </p:txBody>
      </p:sp>
      <p:sp>
        <p:nvSpPr>
          <p:cNvPr id="4" name="Rectangle 3">
            <a:extLst>
              <a:ext uri="{FF2B5EF4-FFF2-40B4-BE49-F238E27FC236}">
                <a16:creationId xmlns:a16="http://schemas.microsoft.com/office/drawing/2014/main" id="{EA04F2EA-C370-4D09-B958-5CD8FE69593B}"/>
              </a:ext>
            </a:extLst>
          </p:cNvPr>
          <p:cNvSpPr/>
          <p:nvPr/>
        </p:nvSpPr>
        <p:spPr>
          <a:xfrm>
            <a:off x="1096963" y="2616200"/>
            <a:ext cx="6180137" cy="197008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200" dirty="0">
                <a:solidFill>
                  <a:srgbClr val="7030A0"/>
                </a:solidFill>
              </a:rPr>
              <a:t>T2P EPA #1</a:t>
            </a:r>
          </a:p>
          <a:p>
            <a:pPr algn="ctr" eaLnBrk="1" hangingPunct="1">
              <a:defRPr/>
            </a:pPr>
            <a:r>
              <a:rPr lang="en-US" sz="3200" dirty="0">
                <a:solidFill>
                  <a:srgbClr val="7030A0"/>
                </a:solidFill>
              </a:rPr>
              <a:t>Managing complex patients, including those requiring longitudinal care</a:t>
            </a:r>
            <a:endParaRPr lang="en-CA" sz="3200" dirty="0">
              <a:solidFill>
                <a:srgbClr val="7030A0"/>
              </a:solidFill>
            </a:endParaRPr>
          </a:p>
        </p:txBody>
      </p:sp>
      <p:sp>
        <p:nvSpPr>
          <p:cNvPr id="5" name="Rectangle 4">
            <a:extLst>
              <a:ext uri="{FF2B5EF4-FFF2-40B4-BE49-F238E27FC236}">
                <a16:creationId xmlns:a16="http://schemas.microsoft.com/office/drawing/2014/main" id="{24373814-6842-479C-9274-38515CB23406}"/>
              </a:ext>
            </a:extLst>
          </p:cNvPr>
          <p:cNvSpPr/>
          <p:nvPr/>
        </p:nvSpPr>
        <p:spPr>
          <a:xfrm>
            <a:off x="1096963" y="4735513"/>
            <a:ext cx="6180137" cy="139065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200" dirty="0">
                <a:solidFill>
                  <a:srgbClr val="7030A0"/>
                </a:solidFill>
              </a:rPr>
              <a:t>T2P SA #1</a:t>
            </a:r>
          </a:p>
          <a:p>
            <a:pPr algn="ctr" eaLnBrk="1" hangingPunct="1">
              <a:defRPr/>
            </a:pPr>
            <a:r>
              <a:rPr lang="en-US" sz="3200" dirty="0">
                <a:solidFill>
                  <a:srgbClr val="7030A0"/>
                </a:solidFill>
              </a:rPr>
              <a:t>Conducting scholarly work</a:t>
            </a:r>
            <a:endParaRPr lang="en-CA" sz="3200" dirty="0">
              <a:solidFill>
                <a:srgbClr val="7030A0"/>
              </a:solidFill>
            </a:endParaRPr>
          </a:p>
        </p:txBody>
      </p:sp>
      <p:sp>
        <p:nvSpPr>
          <p:cNvPr id="38918" name="TextBox 1">
            <a:extLst>
              <a:ext uri="{FF2B5EF4-FFF2-40B4-BE49-F238E27FC236}">
                <a16:creationId xmlns:a16="http://schemas.microsoft.com/office/drawing/2014/main" id="{497E22FB-C031-4B69-A9A2-3244AB5BFD99}"/>
              </a:ext>
            </a:extLst>
          </p:cNvPr>
          <p:cNvSpPr txBox="1">
            <a:spLocks noChangeArrowheads="1"/>
          </p:cNvSpPr>
          <p:nvPr/>
        </p:nvSpPr>
        <p:spPr bwMode="auto">
          <a:xfrm rot="-1572981">
            <a:off x="582613" y="2359025"/>
            <a:ext cx="7908925" cy="769938"/>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Aft>
                <a:spcPts val="2400"/>
              </a:spcAft>
              <a:buSzPct val="75000"/>
              <a:buFont typeface="Arial" panose="020B0604020202020204" pitchFamily="34" charset="0"/>
              <a:buChar char="•"/>
              <a:defRPr sz="2800">
                <a:solidFill>
                  <a:srgbClr val="807F83"/>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807F83"/>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807F83"/>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807F83"/>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807F83"/>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9pPr>
          </a:lstStyle>
          <a:p>
            <a:pPr algn="ctr">
              <a:spcAft>
                <a:spcPct val="0"/>
              </a:spcAft>
              <a:buSzTx/>
              <a:buFontTx/>
              <a:buNone/>
            </a:pPr>
            <a:r>
              <a:rPr lang="en-US" altLang="en-US" sz="4400">
                <a:solidFill>
                  <a:srgbClr val="FF0000"/>
                </a:solidFill>
                <a:latin typeface="Calibri" panose="020F0502020204030204" pitchFamily="34" charset="0"/>
              </a:rPr>
              <a:t>SAMPLE</a:t>
            </a:r>
            <a:endParaRPr lang="en-CA" altLang="en-US">
              <a:solidFill>
                <a:srgbClr val="FF0000"/>
              </a:solidFill>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
            <a:extLst>
              <a:ext uri="{FF2B5EF4-FFF2-40B4-BE49-F238E27FC236}">
                <a16:creationId xmlns:a16="http://schemas.microsoft.com/office/drawing/2014/main" id="{B338D82F-51BA-4900-A40D-1939FFD58387}"/>
              </a:ext>
            </a:extLst>
          </p:cNvPr>
          <p:cNvSpPr txBox="1">
            <a:spLocks noChangeArrowheads="1"/>
          </p:cNvSpPr>
          <p:nvPr/>
        </p:nvSpPr>
        <p:spPr bwMode="auto">
          <a:xfrm>
            <a:off x="657225" y="249238"/>
            <a:ext cx="84867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2400"/>
              </a:spcAft>
              <a:buSzPct val="75000"/>
              <a:buFont typeface="Arial" panose="020B0604020202020204" pitchFamily="34" charset="0"/>
              <a:buChar char="•"/>
              <a:defRPr sz="2800">
                <a:solidFill>
                  <a:srgbClr val="807F83"/>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807F83"/>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807F83"/>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807F83"/>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807F83"/>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9pPr>
          </a:lstStyle>
          <a:p>
            <a:pPr eaLnBrk="1" hangingPunct="1">
              <a:spcAft>
                <a:spcPts val="1200"/>
              </a:spcAft>
              <a:buSzTx/>
              <a:buFontTx/>
              <a:buNone/>
            </a:pPr>
            <a:r>
              <a:rPr lang="en-US" altLang="en-US" sz="5000" b="1">
                <a:solidFill>
                  <a:srgbClr val="3B1B70"/>
                </a:solidFill>
                <a:ea typeface="Arial Unicode MS" panose="020B0604020202020204" pitchFamily="34" charset="-128"/>
                <a:cs typeface="Arial Unicode MS" panose="020B0604020202020204" pitchFamily="34" charset="-128"/>
              </a:rPr>
              <a:t>How will I be assessed?   </a:t>
            </a:r>
          </a:p>
          <a:p>
            <a:pPr eaLnBrk="1" hangingPunct="1">
              <a:spcAft>
                <a:spcPct val="0"/>
              </a:spcAft>
              <a:buSzTx/>
              <a:buFontTx/>
              <a:buNone/>
            </a:pPr>
            <a:endParaRPr lang="en-US" altLang="en-US"/>
          </a:p>
        </p:txBody>
      </p:sp>
      <p:pic>
        <p:nvPicPr>
          <p:cNvPr id="40963" name="Google Shape;427;p82">
            <a:extLst>
              <a:ext uri="{FF2B5EF4-FFF2-40B4-BE49-F238E27FC236}">
                <a16:creationId xmlns:a16="http://schemas.microsoft.com/office/drawing/2014/main" id="{C54CE417-C603-4A39-B987-4FAD978AFBD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800" t="16373" r="6441" b="9836"/>
          <a:stretch>
            <a:fillRect/>
          </a:stretch>
        </p:blipFill>
        <p:spPr bwMode="auto">
          <a:xfrm>
            <a:off x="1036638" y="1058863"/>
            <a:ext cx="721518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a:extLst>
              <a:ext uri="{FF2B5EF4-FFF2-40B4-BE49-F238E27FC236}">
                <a16:creationId xmlns:a16="http://schemas.microsoft.com/office/drawing/2014/main" id="{E03EB3A9-142A-45D3-8039-BCF87039CA2A}"/>
              </a:ext>
            </a:extLst>
          </p:cNvPr>
          <p:cNvSpPr txBox="1">
            <a:spLocks noChangeArrowheads="1"/>
          </p:cNvSpPr>
          <p:nvPr/>
        </p:nvSpPr>
        <p:spPr bwMode="auto">
          <a:xfrm>
            <a:off x="257175" y="249238"/>
            <a:ext cx="88868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2400"/>
              </a:spcAft>
              <a:buSzPct val="75000"/>
              <a:buFont typeface="Arial" panose="020B0604020202020204" pitchFamily="34" charset="0"/>
              <a:buChar char="•"/>
              <a:defRPr sz="2800">
                <a:solidFill>
                  <a:srgbClr val="807F83"/>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807F83"/>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807F83"/>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807F83"/>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807F83"/>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9pPr>
          </a:lstStyle>
          <a:p>
            <a:pPr eaLnBrk="1" hangingPunct="1">
              <a:spcAft>
                <a:spcPts val="1200"/>
              </a:spcAft>
              <a:buSzTx/>
              <a:buFontTx/>
              <a:buNone/>
            </a:pPr>
            <a:r>
              <a:rPr lang="en-US" altLang="en-US" sz="5000" b="1">
                <a:solidFill>
                  <a:srgbClr val="3B1B70"/>
                </a:solidFill>
                <a:ea typeface="Arial Unicode MS" panose="020B0604020202020204" pitchFamily="34" charset="-128"/>
                <a:cs typeface="Arial Unicode MS" panose="020B0604020202020204" pitchFamily="34" charset="-128"/>
              </a:rPr>
              <a:t>But EPAs aren’t everything!   </a:t>
            </a:r>
          </a:p>
          <a:p>
            <a:pPr eaLnBrk="1" hangingPunct="1">
              <a:spcAft>
                <a:spcPct val="0"/>
              </a:spcAft>
              <a:buSzTx/>
              <a:buFontTx/>
              <a:buNone/>
            </a:pPr>
            <a:endParaRPr lang="en-US" altLang="en-US"/>
          </a:p>
        </p:txBody>
      </p:sp>
      <p:pic>
        <p:nvPicPr>
          <p:cNvPr id="43011" name="Google Shape;427;p82">
            <a:extLst>
              <a:ext uri="{FF2B5EF4-FFF2-40B4-BE49-F238E27FC236}">
                <a16:creationId xmlns:a16="http://schemas.microsoft.com/office/drawing/2014/main" id="{1BE951E8-3E94-49E2-82B2-C8A96B6522A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800" t="16373" r="6441" b="9836"/>
          <a:stretch>
            <a:fillRect/>
          </a:stretch>
        </p:blipFill>
        <p:spPr bwMode="auto">
          <a:xfrm>
            <a:off x="501650" y="2341563"/>
            <a:ext cx="3870325"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48BCC5D-EBDC-44C5-8DC9-5D6704395ED1}"/>
              </a:ext>
            </a:extLst>
          </p:cNvPr>
          <p:cNvSpPr txBox="1"/>
          <p:nvPr/>
        </p:nvSpPr>
        <p:spPr>
          <a:xfrm>
            <a:off x="4851400" y="1382713"/>
            <a:ext cx="3589338" cy="3786187"/>
          </a:xfrm>
          <a:prstGeom prst="rect">
            <a:avLst/>
          </a:prstGeom>
          <a:noFill/>
        </p:spPr>
        <p:txBody>
          <a:bodyPr>
            <a:spAutoFit/>
          </a:bodyPr>
          <a:lstStyle/>
          <a:p>
            <a:pPr>
              <a:defRPr/>
            </a:pPr>
            <a:r>
              <a:rPr lang="en-US" sz="2400" b="1" u="sng" dirty="0"/>
              <a:t>Non-EPA Assessments</a:t>
            </a:r>
          </a:p>
          <a:p>
            <a:pPr marL="285750" indent="-285750">
              <a:buFont typeface="Arial" panose="020B0604020202020204" pitchFamily="34" charset="0"/>
              <a:buChar char="•"/>
              <a:defRPr/>
            </a:pPr>
            <a:r>
              <a:rPr lang="en-US" sz="2400" dirty="0">
                <a:solidFill>
                  <a:srgbClr val="FF0000"/>
                </a:solidFill>
              </a:rPr>
              <a:t>Include list of other forms of assessment that will continue to be used by your program. </a:t>
            </a:r>
            <a:endParaRPr lang="en-CA" sz="2400" dirty="0">
              <a:solidFill>
                <a:srgbClr val="FF0000"/>
              </a:solidFill>
            </a:endParaRPr>
          </a:p>
          <a:p>
            <a:pPr marL="285750" indent="-285750">
              <a:buFont typeface="Arial" panose="020B0604020202020204" pitchFamily="34" charset="0"/>
              <a:buChar char="•"/>
              <a:defRPr/>
            </a:pPr>
            <a:r>
              <a:rPr lang="en-US" sz="2400" dirty="0">
                <a:solidFill>
                  <a:srgbClr val="FF0000"/>
                </a:solidFill>
              </a:rPr>
              <a:t>  </a:t>
            </a:r>
          </a:p>
          <a:p>
            <a:pPr marL="285750" indent="-285750">
              <a:buFont typeface="Arial" panose="020B0604020202020204" pitchFamily="34" charset="0"/>
              <a:buChar char="•"/>
              <a:defRPr/>
            </a:pPr>
            <a:r>
              <a:rPr lang="en-US" sz="2400" dirty="0">
                <a:solidFill>
                  <a:srgbClr val="FF0000"/>
                </a:solidFill>
              </a:rPr>
              <a:t>  </a:t>
            </a:r>
          </a:p>
          <a:p>
            <a:pPr marL="285750" indent="-285750">
              <a:buFont typeface="Arial" panose="020B0604020202020204" pitchFamily="34" charset="0"/>
              <a:buChar char="•"/>
              <a:defRPr/>
            </a:pPr>
            <a:r>
              <a:rPr lang="en-US" sz="2400" dirty="0">
                <a:solidFill>
                  <a:srgbClr val="FF0000"/>
                </a:solidFill>
              </a:rPr>
              <a:t>  </a:t>
            </a:r>
          </a:p>
          <a:p>
            <a:pPr marL="285750" indent="-285750">
              <a:buFont typeface="Arial" panose="020B0604020202020204" pitchFamily="34" charset="0"/>
              <a:buChar char="•"/>
              <a:defRPr/>
            </a:pPr>
            <a:r>
              <a:rPr lang="en-US" sz="2400" dirty="0">
                <a:solidFill>
                  <a:srgbClr val="FF0000"/>
                </a:solidFill>
              </a:rPr>
              <a:t>  </a:t>
            </a:r>
          </a:p>
          <a:p>
            <a:pPr marL="285750" indent="-285750">
              <a:buFont typeface="Arial" panose="020B0604020202020204" pitchFamily="34" charset="0"/>
              <a:buChar char="•"/>
              <a:defRPr/>
            </a:pPr>
            <a:r>
              <a:rPr lang="en-US" sz="2400" dirty="0">
                <a:solidFill>
                  <a:srgbClr val="FF0000"/>
                </a:solidFill>
              </a:rPr>
              <a:t>  </a:t>
            </a:r>
          </a:p>
        </p:txBody>
      </p:sp>
      <p:sp>
        <p:nvSpPr>
          <p:cNvPr id="43013" name="TextBox 4">
            <a:extLst>
              <a:ext uri="{FF2B5EF4-FFF2-40B4-BE49-F238E27FC236}">
                <a16:creationId xmlns:a16="http://schemas.microsoft.com/office/drawing/2014/main" id="{604DF837-D0C1-4C30-9823-B9157862D3E0}"/>
              </a:ext>
            </a:extLst>
          </p:cNvPr>
          <p:cNvSpPr txBox="1">
            <a:spLocks noChangeArrowheads="1"/>
          </p:cNvSpPr>
          <p:nvPr/>
        </p:nvSpPr>
        <p:spPr bwMode="auto">
          <a:xfrm>
            <a:off x="6935788" y="5095875"/>
            <a:ext cx="1795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2400"/>
              </a:spcAft>
              <a:buSzPct val="75000"/>
              <a:buFont typeface="Arial" panose="020B0604020202020204" pitchFamily="34" charset="0"/>
              <a:buChar char="•"/>
              <a:defRPr sz="2800">
                <a:solidFill>
                  <a:srgbClr val="807F83"/>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807F83"/>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807F83"/>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807F83"/>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807F83"/>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9pPr>
          </a:lstStyle>
          <a:p>
            <a:pPr>
              <a:spcAft>
                <a:spcPct val="0"/>
              </a:spcAft>
              <a:buSzTx/>
              <a:buFontTx/>
              <a:buNone/>
            </a:pPr>
            <a:r>
              <a:rPr lang="en-US" altLang="en-US">
                <a:solidFill>
                  <a:srgbClr val="7030A0"/>
                </a:solidFill>
                <a:latin typeface="Calibri" panose="020F0502020204030204" pitchFamily="34" charset="0"/>
              </a:rPr>
              <a:t>+ EXAMS</a:t>
            </a:r>
            <a:endParaRPr lang="en-CA" altLang="en-US">
              <a:solidFill>
                <a:srgbClr val="7030A0"/>
              </a:solidFill>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1FA3FA-38D5-42C8-B3C8-70F362787E89}"/>
              </a:ext>
            </a:extLst>
          </p:cNvPr>
          <p:cNvSpPr/>
          <p:nvPr/>
        </p:nvSpPr>
        <p:spPr>
          <a:xfrm>
            <a:off x="422275" y="463550"/>
            <a:ext cx="8383588" cy="5360988"/>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ln w="0"/>
                <a:solidFill>
                  <a:schemeClr val="tx1"/>
                </a:solidFill>
                <a:effectLst>
                  <a:outerShdw blurRad="38100" dist="19050" dir="2700000" algn="tl" rotWithShape="0">
                    <a:schemeClr val="dk1">
                      <a:alpha val="40000"/>
                    </a:schemeClr>
                  </a:outerShdw>
                </a:effectLst>
              </a:rPr>
              <a:t>Obstetrics &amp; Gynecology: Transition to Discipline EPA #1</a:t>
            </a:r>
          </a:p>
          <a:p>
            <a:pPr algn="ctr">
              <a:defRPr/>
            </a:pPr>
            <a:r>
              <a:rPr lang="en-US" sz="2000" dirty="0">
                <a:ln w="0"/>
                <a:solidFill>
                  <a:schemeClr val="tx1"/>
                </a:solidFill>
                <a:effectLst>
                  <a:outerShdw blurRad="38100" dist="19050" dir="2700000" algn="tl" rotWithShape="0">
                    <a:schemeClr val="dk1">
                      <a:alpha val="40000"/>
                    </a:schemeClr>
                  </a:outerShdw>
                </a:effectLst>
              </a:rPr>
              <a:t>Performing initial assessments for uncomplicated obstetric patients</a:t>
            </a:r>
          </a:p>
          <a:p>
            <a:pPr algn="ctr">
              <a:defRPr/>
            </a:pPr>
            <a:endParaRPr lang="en-US" sz="2000" dirty="0">
              <a:ln w="0"/>
              <a:solidFill>
                <a:schemeClr val="tx1"/>
              </a:solidFill>
              <a:effectLst>
                <a:outerShdw blurRad="38100" dist="19050" dir="2700000" algn="tl" rotWithShape="0">
                  <a:schemeClr val="dk1">
                    <a:alpha val="40000"/>
                  </a:schemeClr>
                </a:outerShdw>
              </a:effectLst>
            </a:endParaRPr>
          </a:p>
          <a:p>
            <a:pPr>
              <a:defRPr/>
            </a:pPr>
            <a:r>
              <a:rPr lang="en-US" sz="2000" u="sng" dirty="0">
                <a:ln w="0"/>
                <a:solidFill>
                  <a:schemeClr val="tx1"/>
                </a:solidFill>
                <a:effectLst>
                  <a:outerShdw blurRad="38100" dist="19050" dir="2700000" algn="tl" rotWithShape="0">
                    <a:schemeClr val="dk1">
                      <a:alpha val="40000"/>
                    </a:schemeClr>
                  </a:outerShdw>
                </a:effectLst>
              </a:rPr>
              <a:t>Key Features</a:t>
            </a:r>
            <a:r>
              <a:rPr lang="en-US" sz="2000" dirty="0">
                <a:ln w="0"/>
                <a:solidFill>
                  <a:schemeClr val="tx1"/>
                </a:solidFill>
                <a:effectLst>
                  <a:outerShdw blurRad="38100" dist="19050" dir="2700000" algn="tl" rotWithShape="0">
                    <a:schemeClr val="dk1">
                      <a:alpha val="40000"/>
                    </a:schemeClr>
                  </a:outerShdw>
                </a:effectLst>
              </a:rPr>
              <a:t>: </a:t>
            </a:r>
          </a:p>
          <a:p>
            <a:pPr marL="285750" indent="-285750">
              <a:buFont typeface="Arial" panose="020B0604020202020204" pitchFamily="34" charset="0"/>
              <a:buChar char="•"/>
              <a:defRPr/>
            </a:pPr>
            <a:r>
              <a:rPr lang="en-US" sz="2000" dirty="0">
                <a:ln w="0"/>
                <a:solidFill>
                  <a:schemeClr val="tx1"/>
                </a:solidFill>
                <a:effectLst>
                  <a:outerShdw blurRad="38100" dist="19050" dir="2700000" algn="tl" rotWithShape="0">
                    <a:schemeClr val="dk1">
                      <a:alpha val="40000"/>
                    </a:schemeClr>
                  </a:outerShdw>
                </a:effectLst>
              </a:rPr>
              <a:t>This EPA includes assessment, documentation, and case presentation, including a basic differential diagnosis and initial investigation of uncomplicated obstetric patients</a:t>
            </a:r>
          </a:p>
          <a:p>
            <a:pPr marL="285750" indent="-285750">
              <a:buFont typeface="Arial" panose="020B0604020202020204" pitchFamily="34" charset="0"/>
              <a:buChar char="•"/>
              <a:defRPr/>
            </a:pPr>
            <a:r>
              <a:rPr lang="en-US" sz="2000" dirty="0">
                <a:ln w="0"/>
                <a:solidFill>
                  <a:schemeClr val="tx1"/>
                </a:solidFill>
                <a:effectLst>
                  <a:outerShdw blurRad="38100" dist="19050" dir="2700000" algn="tl" rotWithShape="0">
                    <a:schemeClr val="dk1">
                      <a:alpha val="40000"/>
                    </a:schemeClr>
                  </a:outerShdw>
                </a:effectLst>
              </a:rPr>
              <a:t>This EPA must be observed in a clinical setting</a:t>
            </a:r>
          </a:p>
          <a:p>
            <a:pPr marL="285750" indent="-285750">
              <a:buFont typeface="Arial" panose="020B0604020202020204" pitchFamily="34" charset="0"/>
              <a:buChar char="•"/>
              <a:defRPr/>
            </a:pPr>
            <a:endParaRPr lang="en-US" sz="2000" dirty="0">
              <a:ln w="0"/>
              <a:solidFill>
                <a:schemeClr val="tx1"/>
              </a:solidFill>
              <a:effectLst>
                <a:outerShdw blurRad="38100" dist="19050" dir="2700000" algn="tl" rotWithShape="0">
                  <a:schemeClr val="dk1">
                    <a:alpha val="40000"/>
                  </a:schemeClr>
                </a:outerShdw>
              </a:effectLst>
            </a:endParaRPr>
          </a:p>
          <a:p>
            <a:pPr>
              <a:defRPr/>
            </a:pPr>
            <a:r>
              <a:rPr lang="en-US" sz="2000" u="sng" dirty="0">
                <a:ln w="0"/>
                <a:solidFill>
                  <a:schemeClr val="tx1"/>
                </a:solidFill>
                <a:effectLst>
                  <a:outerShdw blurRad="38100" dist="19050" dir="2700000" algn="tl" rotWithShape="0">
                    <a:schemeClr val="dk1">
                      <a:alpha val="40000"/>
                    </a:schemeClr>
                  </a:outerShdw>
                </a:effectLst>
              </a:rPr>
              <a:t>Assessment Plan</a:t>
            </a:r>
            <a:r>
              <a:rPr lang="en-US" sz="2000" dirty="0">
                <a:ln w="0"/>
                <a:solidFill>
                  <a:schemeClr val="tx1"/>
                </a:solidFill>
                <a:effectLst>
                  <a:outerShdw blurRad="38100" dist="19050" dir="2700000" algn="tl" rotWithShape="0">
                    <a:schemeClr val="dk1">
                      <a:alpha val="40000"/>
                    </a:schemeClr>
                  </a:outerShdw>
                </a:effectLst>
              </a:rPr>
              <a:t>: </a:t>
            </a:r>
          </a:p>
          <a:p>
            <a:pPr marL="285750" indent="-285750">
              <a:buFont typeface="Arial" panose="020B0604020202020204" pitchFamily="34" charset="0"/>
              <a:buChar char="•"/>
              <a:defRPr/>
            </a:pPr>
            <a:r>
              <a:rPr lang="en-US" sz="2000" dirty="0">
                <a:ln w="0"/>
                <a:solidFill>
                  <a:schemeClr val="tx1"/>
                </a:solidFill>
                <a:effectLst>
                  <a:outerShdw blurRad="38100" dist="19050" dir="2700000" algn="tl" rotWithShape="0">
                    <a:schemeClr val="dk1">
                      <a:alpha val="40000"/>
                    </a:schemeClr>
                  </a:outerShdw>
                </a:effectLst>
              </a:rPr>
              <a:t>Collect 3 observations of achievement</a:t>
            </a:r>
          </a:p>
          <a:p>
            <a:pPr marL="742950" lvl="1" indent="-285750">
              <a:buFont typeface="Arial" panose="020B0604020202020204" pitchFamily="34" charset="0"/>
              <a:buChar char="•"/>
              <a:defRPr/>
            </a:pPr>
            <a:r>
              <a:rPr lang="en-US" sz="2000" dirty="0">
                <a:ln w="0"/>
                <a:solidFill>
                  <a:schemeClr val="tx1"/>
                </a:solidFill>
                <a:effectLst>
                  <a:outerShdw blurRad="38100" dist="19050" dir="2700000" algn="tl" rotWithShape="0">
                    <a:schemeClr val="dk1">
                      <a:alpha val="40000"/>
                    </a:schemeClr>
                  </a:outerShdw>
                </a:effectLst>
              </a:rPr>
              <a:t>At least 1 antepartum patient</a:t>
            </a:r>
          </a:p>
          <a:p>
            <a:pPr marL="742950" lvl="1" indent="-285750">
              <a:buFont typeface="Arial" panose="020B0604020202020204" pitchFamily="34" charset="0"/>
              <a:buChar char="•"/>
              <a:defRPr/>
            </a:pPr>
            <a:r>
              <a:rPr lang="en-US" sz="2000" dirty="0">
                <a:ln w="0"/>
                <a:solidFill>
                  <a:schemeClr val="tx1"/>
                </a:solidFill>
                <a:effectLst>
                  <a:outerShdw blurRad="38100" dist="19050" dir="2700000" algn="tl" rotWithShape="0">
                    <a:schemeClr val="dk1">
                      <a:alpha val="40000"/>
                    </a:schemeClr>
                  </a:outerShdw>
                </a:effectLst>
              </a:rPr>
              <a:t>At least 1 intrapartum patient</a:t>
            </a:r>
          </a:p>
          <a:p>
            <a:pPr marL="742950" lvl="1" indent="-285750">
              <a:buFont typeface="Arial" panose="020B0604020202020204" pitchFamily="34" charset="0"/>
              <a:buChar char="•"/>
              <a:defRPr/>
            </a:pPr>
            <a:r>
              <a:rPr lang="en-US" sz="2000" dirty="0">
                <a:ln w="0"/>
                <a:solidFill>
                  <a:schemeClr val="tx1"/>
                </a:solidFill>
                <a:effectLst>
                  <a:outerShdw blurRad="38100" dist="19050" dir="2700000" algn="tl" rotWithShape="0">
                    <a:schemeClr val="dk1">
                      <a:alpha val="40000"/>
                    </a:schemeClr>
                  </a:outerShdw>
                </a:effectLst>
              </a:rPr>
              <a:t>At least 2 observations by faculty</a:t>
            </a:r>
          </a:p>
          <a:p>
            <a:pPr marL="742950" lvl="1" indent="-285750">
              <a:buFont typeface="Arial" panose="020B0604020202020204" pitchFamily="34" charset="0"/>
              <a:buChar char="•"/>
              <a:defRPr/>
            </a:pPr>
            <a:r>
              <a:rPr lang="en-US" sz="2000" dirty="0">
                <a:ln w="0"/>
                <a:solidFill>
                  <a:schemeClr val="tx1"/>
                </a:solidFill>
                <a:effectLst>
                  <a:outerShdw blurRad="38100" dist="19050" dir="2700000" algn="tl" rotWithShape="0">
                    <a:schemeClr val="dk1">
                      <a:alpha val="40000"/>
                    </a:schemeClr>
                  </a:outerShdw>
                </a:effectLst>
              </a:rPr>
              <a:t>At least 3 different observers</a:t>
            </a:r>
          </a:p>
        </p:txBody>
      </p:sp>
      <p:sp>
        <p:nvSpPr>
          <p:cNvPr id="45059" name="TextBox 3">
            <a:extLst>
              <a:ext uri="{FF2B5EF4-FFF2-40B4-BE49-F238E27FC236}">
                <a16:creationId xmlns:a16="http://schemas.microsoft.com/office/drawing/2014/main" id="{9A30D676-E0B0-44F2-914D-CB26BD3E82B4}"/>
              </a:ext>
            </a:extLst>
          </p:cNvPr>
          <p:cNvSpPr txBox="1">
            <a:spLocks noChangeArrowheads="1"/>
          </p:cNvSpPr>
          <p:nvPr/>
        </p:nvSpPr>
        <p:spPr bwMode="auto">
          <a:xfrm rot="-1572981">
            <a:off x="582613" y="2359025"/>
            <a:ext cx="7908925" cy="769938"/>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Aft>
                <a:spcPts val="2400"/>
              </a:spcAft>
              <a:buSzPct val="75000"/>
              <a:buFont typeface="Arial" panose="020B0604020202020204" pitchFamily="34" charset="0"/>
              <a:buChar char="•"/>
              <a:defRPr sz="2800">
                <a:solidFill>
                  <a:srgbClr val="807F83"/>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807F83"/>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807F83"/>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807F83"/>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807F83"/>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9pPr>
          </a:lstStyle>
          <a:p>
            <a:pPr algn="ctr">
              <a:spcAft>
                <a:spcPct val="0"/>
              </a:spcAft>
              <a:buSzTx/>
              <a:buFontTx/>
              <a:buNone/>
            </a:pPr>
            <a:r>
              <a:rPr lang="en-US" altLang="en-US" sz="4400">
                <a:solidFill>
                  <a:srgbClr val="FF0000"/>
                </a:solidFill>
                <a:latin typeface="Calibri" panose="020F0502020204030204" pitchFamily="34" charset="0"/>
              </a:rPr>
              <a:t>SAMPLE: replace </a:t>
            </a:r>
            <a:endParaRPr lang="en-CA" altLang="en-US">
              <a:solidFill>
                <a:srgbClr val="FF0000"/>
              </a:solidFill>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7106" name="Picture 3">
            <a:extLst>
              <a:ext uri="{FF2B5EF4-FFF2-40B4-BE49-F238E27FC236}">
                <a16:creationId xmlns:a16="http://schemas.microsoft.com/office/drawing/2014/main" id="{B5458A88-A157-471C-BE03-AC983D279F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 y="746125"/>
            <a:ext cx="751205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3">
            <a:extLst>
              <a:ext uri="{FF2B5EF4-FFF2-40B4-BE49-F238E27FC236}">
                <a16:creationId xmlns:a16="http://schemas.microsoft.com/office/drawing/2014/main" id="{7E4BC29E-B3A1-4C86-8C0D-084233E910D9}"/>
              </a:ext>
            </a:extLst>
          </p:cNvPr>
          <p:cNvSpPr txBox="1">
            <a:spLocks noChangeArrowheads="1"/>
          </p:cNvSpPr>
          <p:nvPr/>
        </p:nvSpPr>
        <p:spPr bwMode="auto">
          <a:xfrm rot="-1572981">
            <a:off x="582613" y="2359025"/>
            <a:ext cx="7908925" cy="769938"/>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Aft>
                <a:spcPts val="2400"/>
              </a:spcAft>
              <a:buSzPct val="75000"/>
              <a:buFont typeface="Arial" panose="020B0604020202020204" pitchFamily="34" charset="0"/>
              <a:buChar char="•"/>
              <a:defRPr sz="2800">
                <a:solidFill>
                  <a:srgbClr val="807F83"/>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807F83"/>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807F83"/>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807F83"/>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807F83"/>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9pPr>
          </a:lstStyle>
          <a:p>
            <a:pPr algn="ctr">
              <a:spcAft>
                <a:spcPct val="0"/>
              </a:spcAft>
              <a:buSzTx/>
              <a:buFontTx/>
              <a:buNone/>
            </a:pPr>
            <a:r>
              <a:rPr lang="en-US" altLang="en-US" sz="4400">
                <a:solidFill>
                  <a:srgbClr val="FF0000"/>
                </a:solidFill>
                <a:latin typeface="Calibri" panose="020F0502020204030204" pitchFamily="34" charset="0"/>
              </a:rPr>
              <a:t>SAMPLE: replace </a:t>
            </a:r>
            <a:endParaRPr lang="en-CA" altLang="en-US">
              <a:solidFill>
                <a:srgbClr val="FF0000"/>
              </a:solidFill>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8E454235-95E8-431D-9231-D332AA814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534988"/>
            <a:ext cx="78486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3">
            <a:extLst>
              <a:ext uri="{FF2B5EF4-FFF2-40B4-BE49-F238E27FC236}">
                <a16:creationId xmlns:a16="http://schemas.microsoft.com/office/drawing/2014/main" id="{7C7A43F8-4019-4BD2-AAD1-FACF1063197B}"/>
              </a:ext>
            </a:extLst>
          </p:cNvPr>
          <p:cNvSpPr txBox="1">
            <a:spLocks noChangeArrowheads="1"/>
          </p:cNvSpPr>
          <p:nvPr/>
        </p:nvSpPr>
        <p:spPr bwMode="auto">
          <a:xfrm rot="-1572981">
            <a:off x="582613" y="2359025"/>
            <a:ext cx="7908925" cy="769938"/>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Aft>
                <a:spcPts val="2400"/>
              </a:spcAft>
              <a:buSzPct val="75000"/>
              <a:buFont typeface="Arial" panose="020B0604020202020204" pitchFamily="34" charset="0"/>
              <a:buChar char="•"/>
              <a:defRPr sz="2800">
                <a:solidFill>
                  <a:srgbClr val="807F83"/>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807F83"/>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807F83"/>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807F83"/>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807F83"/>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9pPr>
          </a:lstStyle>
          <a:p>
            <a:pPr algn="ctr">
              <a:spcAft>
                <a:spcPct val="0"/>
              </a:spcAft>
              <a:buSzTx/>
              <a:buFontTx/>
              <a:buNone/>
            </a:pPr>
            <a:r>
              <a:rPr lang="en-US" altLang="en-US" sz="4400">
                <a:solidFill>
                  <a:srgbClr val="FF0000"/>
                </a:solidFill>
                <a:latin typeface="Calibri" panose="020F0502020204030204" pitchFamily="34" charset="0"/>
              </a:rPr>
              <a:t>SAMPLE: replace </a:t>
            </a:r>
            <a:endParaRPr lang="en-CA" altLang="en-US">
              <a:solidFill>
                <a:srgbClr val="FF0000"/>
              </a:solidFill>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146" name="Picture 1" descr="intro_title_page_medicine.jpg">
            <a:extLst>
              <a:ext uri="{FF2B5EF4-FFF2-40B4-BE49-F238E27FC236}">
                <a16:creationId xmlns:a16="http://schemas.microsoft.com/office/drawing/2014/main" id="{D0D267C6-49BA-4063-9716-C675348B0B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4">
            <a:extLst>
              <a:ext uri="{FF2B5EF4-FFF2-40B4-BE49-F238E27FC236}">
                <a16:creationId xmlns:a16="http://schemas.microsoft.com/office/drawing/2014/main" id="{C3F36C46-7F24-4AF3-929F-C7FBF6607D77}"/>
              </a:ext>
            </a:extLst>
          </p:cNvPr>
          <p:cNvSpPr txBox="1">
            <a:spLocks noChangeArrowheads="1"/>
          </p:cNvSpPr>
          <p:nvPr/>
        </p:nvSpPr>
        <p:spPr bwMode="auto">
          <a:xfrm>
            <a:off x="280988" y="573088"/>
            <a:ext cx="80057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2400"/>
              </a:spcAft>
              <a:buSzPct val="75000"/>
              <a:buFont typeface="Arial" panose="020B0604020202020204" pitchFamily="34" charset="0"/>
              <a:buChar char="•"/>
              <a:defRPr sz="2800">
                <a:solidFill>
                  <a:srgbClr val="807F83"/>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807F83"/>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807F83"/>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807F83"/>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807F83"/>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9pPr>
          </a:lstStyle>
          <a:p>
            <a:pPr eaLnBrk="1" hangingPunct="1">
              <a:spcAft>
                <a:spcPct val="0"/>
              </a:spcAft>
              <a:buSzTx/>
              <a:buFontTx/>
              <a:buNone/>
            </a:pPr>
            <a:r>
              <a:rPr lang="en-US" altLang="en-US" sz="6000" b="1">
                <a:solidFill>
                  <a:srgbClr val="3C1B71"/>
                </a:solidFill>
                <a:ea typeface="Arial Unicode MS" panose="020B0604020202020204" pitchFamily="34" charset="-128"/>
                <a:cs typeface="Arial Unicode MS" panose="020B0604020202020204" pitchFamily="34" charset="-128"/>
              </a:rPr>
              <a:t>Orientation to CBME: </a:t>
            </a:r>
          </a:p>
          <a:p>
            <a:pPr eaLnBrk="1" hangingPunct="1">
              <a:spcAft>
                <a:spcPct val="0"/>
              </a:spcAft>
              <a:buSzTx/>
              <a:buFontTx/>
              <a:buNone/>
            </a:pPr>
            <a:r>
              <a:rPr lang="en-US" altLang="en-US" sz="3600">
                <a:solidFill>
                  <a:srgbClr val="3C1B71"/>
                </a:solidFill>
                <a:ea typeface="Arial Unicode MS" panose="020B0604020202020204" pitchFamily="34" charset="-128"/>
                <a:cs typeface="Arial Unicode MS" panose="020B0604020202020204" pitchFamily="34" charset="-128"/>
              </a:rPr>
              <a:t>Program Name</a:t>
            </a:r>
          </a:p>
        </p:txBody>
      </p:sp>
      <p:sp>
        <p:nvSpPr>
          <p:cNvPr id="6148" name="TextBox 4">
            <a:extLst>
              <a:ext uri="{FF2B5EF4-FFF2-40B4-BE49-F238E27FC236}">
                <a16:creationId xmlns:a16="http://schemas.microsoft.com/office/drawing/2014/main" id="{F5E426F6-C6DA-4621-88EA-F441494E05C2}"/>
              </a:ext>
            </a:extLst>
          </p:cNvPr>
          <p:cNvSpPr txBox="1">
            <a:spLocks noChangeArrowheads="1"/>
          </p:cNvSpPr>
          <p:nvPr/>
        </p:nvSpPr>
        <p:spPr bwMode="auto">
          <a:xfrm>
            <a:off x="280988" y="4776788"/>
            <a:ext cx="8005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2400"/>
              </a:spcAft>
              <a:buSzPct val="75000"/>
              <a:buFont typeface="Arial" panose="020B0604020202020204" pitchFamily="34" charset="0"/>
              <a:buChar char="•"/>
              <a:defRPr sz="2800">
                <a:solidFill>
                  <a:srgbClr val="807F83"/>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807F83"/>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807F83"/>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807F83"/>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807F83"/>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9pPr>
          </a:lstStyle>
          <a:p>
            <a:pPr eaLnBrk="1" hangingPunct="1">
              <a:spcAft>
                <a:spcPct val="0"/>
              </a:spcAft>
              <a:buSzTx/>
              <a:buFontTx/>
              <a:buNone/>
            </a:pPr>
            <a:r>
              <a:rPr lang="en-US" altLang="en-US" sz="1800">
                <a:solidFill>
                  <a:srgbClr val="FF0000"/>
                </a:solidFill>
                <a:ea typeface="Arial Unicode MS" panose="020B0604020202020204" pitchFamily="34" charset="-128"/>
                <a:cs typeface="Arial Unicode MS" panose="020B0604020202020204" pitchFamily="34" charset="-128"/>
              </a:rPr>
              <a:t>INSERT PRESENTER NAME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1202" name="Picture 3">
            <a:extLst>
              <a:ext uri="{FF2B5EF4-FFF2-40B4-BE49-F238E27FC236}">
                <a16:creationId xmlns:a16="http://schemas.microsoft.com/office/drawing/2014/main" id="{DA9001BB-CB4D-4FCC-A9B2-7A8334BA4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280988"/>
            <a:ext cx="8272463"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a:extLst>
              <a:ext uri="{FF2B5EF4-FFF2-40B4-BE49-F238E27FC236}">
                <a16:creationId xmlns:a16="http://schemas.microsoft.com/office/drawing/2014/main" id="{99775BC0-2F26-437E-B459-460F03005ACE}"/>
              </a:ext>
            </a:extLst>
          </p:cNvPr>
          <p:cNvGraphicFramePr>
            <a:graphicFrameLocks noGrp="1"/>
          </p:cNvGraphicFramePr>
          <p:nvPr/>
        </p:nvGraphicFramePr>
        <p:xfrm>
          <a:off x="365125" y="284163"/>
          <a:ext cx="8272465" cy="2719387"/>
        </p:xfrm>
        <a:graphic>
          <a:graphicData uri="http://schemas.openxmlformats.org/drawingml/2006/table">
            <a:tbl>
              <a:tblPr firstRow="1" firstCol="1" bandRow="1"/>
              <a:tblGrid>
                <a:gridCol w="1654493">
                  <a:extLst>
                    <a:ext uri="{9D8B030D-6E8A-4147-A177-3AD203B41FA5}">
                      <a16:colId xmlns:a16="http://schemas.microsoft.com/office/drawing/2014/main" val="20000"/>
                    </a:ext>
                  </a:extLst>
                </a:gridCol>
                <a:gridCol w="1654493">
                  <a:extLst>
                    <a:ext uri="{9D8B030D-6E8A-4147-A177-3AD203B41FA5}">
                      <a16:colId xmlns:a16="http://schemas.microsoft.com/office/drawing/2014/main" val="20001"/>
                    </a:ext>
                  </a:extLst>
                </a:gridCol>
                <a:gridCol w="1654493">
                  <a:extLst>
                    <a:ext uri="{9D8B030D-6E8A-4147-A177-3AD203B41FA5}">
                      <a16:colId xmlns:a16="http://schemas.microsoft.com/office/drawing/2014/main" val="20002"/>
                    </a:ext>
                  </a:extLst>
                </a:gridCol>
                <a:gridCol w="1654493">
                  <a:extLst>
                    <a:ext uri="{9D8B030D-6E8A-4147-A177-3AD203B41FA5}">
                      <a16:colId xmlns:a16="http://schemas.microsoft.com/office/drawing/2014/main" val="20003"/>
                    </a:ext>
                  </a:extLst>
                </a:gridCol>
                <a:gridCol w="1654493">
                  <a:extLst>
                    <a:ext uri="{9D8B030D-6E8A-4147-A177-3AD203B41FA5}">
                      <a16:colId xmlns:a16="http://schemas.microsoft.com/office/drawing/2014/main" val="20004"/>
                    </a:ext>
                  </a:extLst>
                </a:gridCol>
              </a:tblGrid>
              <a:tr h="695289">
                <a:tc gridSpan="5">
                  <a:txBody>
                    <a:bodyPr/>
                    <a:lstStyle/>
                    <a:p>
                      <a:pPr marL="0" marR="0" algn="ctr">
                        <a:lnSpc>
                          <a:spcPct val="107000"/>
                        </a:lnSpc>
                        <a:spcBef>
                          <a:spcPts val="0"/>
                        </a:spcBef>
                        <a:spcAft>
                          <a:spcPts val="0"/>
                        </a:spcAft>
                      </a:pPr>
                      <a:r>
                        <a:rPr lang="en-CA"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 Entrustment Scale</a:t>
                      </a:r>
                      <a:endParaRPr lang="en-CA" sz="1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695289">
                <a:tc>
                  <a:txBody>
                    <a:bodyPr/>
                    <a:lstStyle/>
                    <a:p>
                      <a:pPr marL="0" marR="0" algn="ctr">
                        <a:lnSpc>
                          <a:spcPct val="107000"/>
                        </a:lnSpc>
                        <a:spcBef>
                          <a:spcPts val="0"/>
                        </a:spcBef>
                        <a:spcAft>
                          <a:spcPts val="0"/>
                        </a:spcAft>
                      </a:pPr>
                      <a:r>
                        <a:rPr lang="en-CA" sz="1600">
                          <a:effectLst/>
                          <a:latin typeface="Calibri" panose="020F0502020204030204" pitchFamily="34" charset="0"/>
                          <a:ea typeface="Calibri" panose="020F0502020204030204" pitchFamily="34" charset="0"/>
                          <a:cs typeface="Times New Roman" panose="02020603050405020304" pitchFamily="18" charset="0"/>
                        </a:rPr>
                        <a:t>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CA" sz="1600">
                          <a:effectLst/>
                          <a:latin typeface="Calibri" panose="020F0502020204030204" pitchFamily="34" charset="0"/>
                          <a:ea typeface="Calibri" panose="020F0502020204030204" pitchFamily="34" charset="0"/>
                          <a:cs typeface="Times New Roman" panose="02020603050405020304" pitchFamily="18" charset="0"/>
                        </a:rPr>
                        <a:t>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3</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4</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CA" sz="1600">
                          <a:effectLst/>
                          <a:latin typeface="Calibri" panose="020F0502020204030204" pitchFamily="34" charset="0"/>
                          <a:ea typeface="Calibri" panose="020F0502020204030204" pitchFamily="34" charset="0"/>
                          <a:cs typeface="Times New Roman" panose="02020603050405020304" pitchFamily="18" charset="0"/>
                        </a:rPr>
                        <a:t>5</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28809">
                <a:tc>
                  <a:txBody>
                    <a:bodyPr/>
                    <a:lstStyle/>
                    <a:p>
                      <a:pPr marL="0" marR="0">
                        <a:lnSpc>
                          <a:spcPct val="107000"/>
                        </a:lnSpc>
                        <a:spcBef>
                          <a:spcPts val="0"/>
                        </a:spcBef>
                        <a:spcAft>
                          <a:spcPts val="0"/>
                        </a:spcAft>
                      </a:pPr>
                      <a:r>
                        <a:rPr lang="en-CA" sz="2000" dirty="0">
                          <a:effectLst/>
                          <a:latin typeface="Calibri" panose="020F0502020204030204" pitchFamily="34" charset="0"/>
                          <a:ea typeface="Calibri" panose="020F0502020204030204" pitchFamily="34" charset="0"/>
                          <a:cs typeface="Times New Roman" panose="02020603050405020304" pitchFamily="18" charset="0"/>
                        </a:rPr>
                        <a:t>I had to do</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CA" sz="2000" dirty="0">
                          <a:effectLst/>
                          <a:latin typeface="Calibri" panose="020F0502020204030204" pitchFamily="34" charset="0"/>
                          <a:ea typeface="Calibri" panose="020F0502020204030204" pitchFamily="34" charset="0"/>
                          <a:cs typeface="Times New Roman" panose="02020603050405020304" pitchFamily="18" charset="0"/>
                        </a:rPr>
                        <a:t>I had to talk them through</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CA" sz="2000" dirty="0">
                          <a:effectLst/>
                          <a:latin typeface="Calibri" panose="020F0502020204030204" pitchFamily="34" charset="0"/>
                          <a:ea typeface="Calibri" panose="020F0502020204030204" pitchFamily="34" charset="0"/>
                          <a:cs typeface="Times New Roman" panose="02020603050405020304" pitchFamily="18" charset="0"/>
                        </a:rPr>
                        <a:t>I had to prompt them from time to time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CA" sz="2000" dirty="0">
                          <a:effectLst/>
                          <a:latin typeface="Calibri" panose="020F0502020204030204" pitchFamily="34" charset="0"/>
                          <a:ea typeface="Calibri" panose="020F0502020204030204" pitchFamily="34" charset="0"/>
                          <a:cs typeface="Times New Roman" panose="02020603050405020304" pitchFamily="18" charset="0"/>
                        </a:rPr>
                        <a:t>I needed to be there in the room just in case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CA" sz="2000" dirty="0">
                          <a:effectLst/>
                          <a:latin typeface="Calibri" panose="020F0502020204030204" pitchFamily="34" charset="0"/>
                          <a:ea typeface="Calibri" panose="020F0502020204030204" pitchFamily="34" charset="0"/>
                          <a:cs typeface="Times New Roman" panose="02020603050405020304" pitchFamily="18" charset="0"/>
                        </a:rPr>
                        <a:t>I did not need to be there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117E7473-5E20-40FF-9EE7-41671BF6C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8" y="477838"/>
            <a:ext cx="872172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5298" name="Picture 3">
            <a:extLst>
              <a:ext uri="{FF2B5EF4-FFF2-40B4-BE49-F238E27FC236}">
                <a16:creationId xmlns:a16="http://schemas.microsoft.com/office/drawing/2014/main" id="{AFD595C6-99A4-434F-9A11-9F7952A68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463675"/>
            <a:ext cx="8270875"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7E7AE1-B223-432C-83E7-9FFC610A5209}"/>
              </a:ext>
            </a:extLst>
          </p:cNvPr>
          <p:cNvSpPr txBox="1"/>
          <p:nvPr/>
        </p:nvSpPr>
        <p:spPr>
          <a:xfrm>
            <a:off x="236538" y="573088"/>
            <a:ext cx="8005762" cy="6248400"/>
          </a:xfrm>
          <a:prstGeom prst="rect">
            <a:avLst/>
          </a:prstGeom>
          <a:noFill/>
        </p:spPr>
        <p:txBody>
          <a:bodyPr>
            <a:spAutoFit/>
          </a:bodyPr>
          <a:lstStyle/>
          <a:p>
            <a:pPr eaLnBrk="1" fontAlgn="auto" hangingPunct="1">
              <a:spcBef>
                <a:spcPts val="0"/>
              </a:spcBef>
              <a:spcAft>
                <a:spcPts val="1200"/>
              </a:spcAft>
              <a:defRPr/>
            </a:pPr>
            <a:r>
              <a:rPr lang="en-US" sz="5000" b="1" dirty="0">
                <a:solidFill>
                  <a:srgbClr val="3B1B70"/>
                </a:solidFill>
                <a:latin typeface="Arial"/>
                <a:cs typeface="Arial Unicode MS"/>
              </a:rPr>
              <a:t>How will I progress? </a:t>
            </a:r>
          </a:p>
          <a:p>
            <a:pPr eaLnBrk="1" fontAlgn="auto" hangingPunct="1">
              <a:spcBef>
                <a:spcPts val="0"/>
              </a:spcBef>
              <a:spcAft>
                <a:spcPts val="0"/>
              </a:spcAft>
              <a:defRPr/>
            </a:pPr>
            <a:r>
              <a:rPr lang="en-US" sz="2800" b="1" dirty="0">
                <a:solidFill>
                  <a:srgbClr val="807F83"/>
                </a:solidFill>
                <a:latin typeface="Arial"/>
                <a:cs typeface="Arial"/>
              </a:rPr>
              <a:t>Competence Committee</a:t>
            </a:r>
          </a:p>
          <a:p>
            <a:pPr eaLnBrk="1" fontAlgn="auto" hangingPunct="1">
              <a:spcBef>
                <a:spcPts val="0"/>
              </a:spcBef>
              <a:spcAft>
                <a:spcPts val="0"/>
              </a:spcAft>
              <a:defRPr/>
            </a:pPr>
            <a:endParaRPr lang="en-US" sz="2800" dirty="0">
              <a:solidFill>
                <a:srgbClr val="807F83"/>
              </a:solidFill>
              <a:latin typeface="Arial"/>
              <a:cs typeface="Arial"/>
            </a:endParaRPr>
          </a:p>
          <a:p>
            <a:pPr marL="685800" indent="-685800" eaLnBrk="1" fontAlgn="auto" hangingPunct="1">
              <a:spcBef>
                <a:spcPts val="0"/>
              </a:spcBef>
              <a:spcAft>
                <a:spcPts val="0"/>
              </a:spcAft>
              <a:buFont typeface="Arial"/>
              <a:buChar char="•"/>
              <a:defRPr/>
            </a:pPr>
            <a:r>
              <a:rPr lang="en-US" sz="2800" dirty="0">
                <a:solidFill>
                  <a:srgbClr val="807F83"/>
                </a:solidFill>
                <a:latin typeface="Arial"/>
                <a:cs typeface="Arial"/>
              </a:rPr>
              <a:t>Holistic progression decisions based on all available assessment evidence</a:t>
            </a:r>
          </a:p>
          <a:p>
            <a:pPr marL="685800" indent="-685800" eaLnBrk="1" fontAlgn="auto" hangingPunct="1">
              <a:spcBef>
                <a:spcPts val="0"/>
              </a:spcBef>
              <a:spcAft>
                <a:spcPts val="0"/>
              </a:spcAft>
              <a:buFont typeface="Arial"/>
              <a:buChar char="•"/>
              <a:defRPr/>
            </a:pPr>
            <a:r>
              <a:rPr lang="en-US" sz="2800" dirty="0">
                <a:solidFill>
                  <a:srgbClr val="807F83"/>
                </a:solidFill>
                <a:latin typeface="Arial"/>
                <a:cs typeface="Arial"/>
              </a:rPr>
              <a:t>Collective judgement used to decide if enough evidence exists to promote the trainee</a:t>
            </a:r>
          </a:p>
          <a:p>
            <a:pPr marL="685800" indent="-685800" eaLnBrk="1" fontAlgn="auto" hangingPunct="1">
              <a:spcBef>
                <a:spcPts val="0"/>
              </a:spcBef>
              <a:spcAft>
                <a:spcPts val="0"/>
              </a:spcAft>
              <a:buFont typeface="Arial"/>
              <a:buChar char="•"/>
              <a:defRPr/>
            </a:pPr>
            <a:r>
              <a:rPr lang="en-US" sz="2800" dirty="0">
                <a:solidFill>
                  <a:srgbClr val="807F83"/>
                </a:solidFill>
                <a:latin typeface="Arial"/>
                <a:cs typeface="Arial"/>
              </a:rPr>
              <a:t>EPA assessments </a:t>
            </a:r>
            <a:r>
              <a:rPr lang="en-US" sz="2800" b="1" dirty="0">
                <a:solidFill>
                  <a:srgbClr val="807F83"/>
                </a:solidFill>
                <a:latin typeface="Arial"/>
                <a:cs typeface="Arial"/>
              </a:rPr>
              <a:t>and</a:t>
            </a:r>
            <a:r>
              <a:rPr lang="en-US" sz="2800" dirty="0">
                <a:solidFill>
                  <a:srgbClr val="807F83"/>
                </a:solidFill>
                <a:latin typeface="Arial"/>
                <a:cs typeface="Arial"/>
              </a:rPr>
              <a:t> other assessments</a:t>
            </a:r>
          </a:p>
          <a:p>
            <a:pPr marL="685800" indent="-685800" eaLnBrk="1" fontAlgn="auto" hangingPunct="1">
              <a:spcBef>
                <a:spcPts val="0"/>
              </a:spcBef>
              <a:spcAft>
                <a:spcPts val="0"/>
              </a:spcAft>
              <a:buFont typeface="Arial"/>
              <a:buChar char="•"/>
              <a:defRPr/>
            </a:pPr>
            <a:r>
              <a:rPr lang="en-US" sz="2800" dirty="0">
                <a:solidFill>
                  <a:srgbClr val="807F83"/>
                </a:solidFill>
                <a:latin typeface="Arial"/>
                <a:cs typeface="Arial"/>
              </a:rPr>
              <a:t>Focus on progression and growth rather than specific scores</a:t>
            </a:r>
          </a:p>
          <a:p>
            <a:pPr marL="685800" indent="-685800" eaLnBrk="1" fontAlgn="auto" hangingPunct="1">
              <a:spcBef>
                <a:spcPts val="0"/>
              </a:spcBef>
              <a:spcAft>
                <a:spcPts val="0"/>
              </a:spcAft>
              <a:buFont typeface="Arial"/>
              <a:buChar char="•"/>
              <a:defRPr/>
            </a:pPr>
            <a:endParaRPr lang="en-US" sz="6000" b="1" dirty="0">
              <a:solidFill>
                <a:srgbClr val="807F83"/>
              </a:solidFill>
              <a:latin typeface="Arial"/>
              <a:cs typeface="Arial Unicode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726EC9-F51B-4CC9-AAEF-908CF89658A3}"/>
              </a:ext>
            </a:extLst>
          </p:cNvPr>
          <p:cNvSpPr txBox="1"/>
          <p:nvPr/>
        </p:nvSpPr>
        <p:spPr>
          <a:xfrm>
            <a:off x="236538" y="573088"/>
            <a:ext cx="8005762" cy="1878012"/>
          </a:xfrm>
          <a:prstGeom prst="rect">
            <a:avLst/>
          </a:prstGeom>
          <a:noFill/>
        </p:spPr>
        <p:txBody>
          <a:bodyPr>
            <a:spAutoFit/>
          </a:bodyPr>
          <a:lstStyle/>
          <a:p>
            <a:pPr eaLnBrk="1" fontAlgn="auto" hangingPunct="1">
              <a:spcBef>
                <a:spcPts val="0"/>
              </a:spcBef>
              <a:spcAft>
                <a:spcPts val="0"/>
              </a:spcAft>
              <a:defRPr/>
            </a:pPr>
            <a:endParaRPr lang="en-US" sz="2800" dirty="0">
              <a:solidFill>
                <a:srgbClr val="807F83"/>
              </a:solidFill>
              <a:latin typeface="Arial"/>
              <a:cs typeface="Arial"/>
            </a:endParaRPr>
          </a:p>
          <a:p>
            <a:pPr marL="685800" indent="-685800" eaLnBrk="1" fontAlgn="auto" hangingPunct="1">
              <a:spcBef>
                <a:spcPts val="0"/>
              </a:spcBef>
              <a:spcAft>
                <a:spcPts val="0"/>
              </a:spcAft>
              <a:buFont typeface="Arial"/>
              <a:buChar char="•"/>
              <a:defRPr/>
            </a:pPr>
            <a:endParaRPr lang="en-US" sz="2800" dirty="0">
              <a:solidFill>
                <a:srgbClr val="807F83"/>
              </a:solidFill>
              <a:latin typeface="Arial"/>
              <a:cs typeface="Arial"/>
            </a:endParaRPr>
          </a:p>
          <a:p>
            <a:pPr eaLnBrk="1" fontAlgn="auto" hangingPunct="1">
              <a:spcBef>
                <a:spcPts val="0"/>
              </a:spcBef>
              <a:spcAft>
                <a:spcPts val="0"/>
              </a:spcAft>
              <a:defRPr/>
            </a:pPr>
            <a:endParaRPr lang="en-US" sz="6000" b="1" dirty="0">
              <a:solidFill>
                <a:srgbClr val="807F83"/>
              </a:solidFill>
              <a:latin typeface="Arial"/>
              <a:cs typeface="Arial Unicode MS"/>
            </a:endParaRPr>
          </a:p>
        </p:txBody>
      </p:sp>
      <p:sp>
        <p:nvSpPr>
          <p:cNvPr id="59395" name="Title 1">
            <a:extLst>
              <a:ext uri="{FF2B5EF4-FFF2-40B4-BE49-F238E27FC236}">
                <a16:creationId xmlns:a16="http://schemas.microsoft.com/office/drawing/2014/main" id="{C4577B0B-D153-4363-9E15-DBAFD4F009C1}"/>
              </a:ext>
            </a:extLst>
          </p:cNvPr>
          <p:cNvSpPr>
            <a:spLocks noGrp="1"/>
          </p:cNvSpPr>
          <p:nvPr>
            <p:ph type="title"/>
          </p:nvPr>
        </p:nvSpPr>
        <p:spPr/>
        <p:txBody>
          <a:bodyPr/>
          <a:lstStyle/>
          <a:p>
            <a:r>
              <a:rPr lang="en-US" altLang="en-US">
                <a:latin typeface="Arial" panose="020B0604020202020204" pitchFamily="34" charset="0"/>
              </a:rPr>
              <a:t>Tips for CBME success!</a:t>
            </a:r>
            <a:endParaRPr lang="en-CA" altLang="en-US">
              <a:latin typeface="Arial" panose="020B0604020202020204" pitchFamily="34" charset="0"/>
            </a:endParaRPr>
          </a:p>
        </p:txBody>
      </p:sp>
      <p:sp>
        <p:nvSpPr>
          <p:cNvPr id="3" name="Content Placeholder 2">
            <a:extLst>
              <a:ext uri="{FF2B5EF4-FFF2-40B4-BE49-F238E27FC236}">
                <a16:creationId xmlns:a16="http://schemas.microsoft.com/office/drawing/2014/main" id="{A1762DE9-9873-442F-BCB9-4D40A0E497D0}"/>
              </a:ext>
            </a:extLst>
          </p:cNvPr>
          <p:cNvSpPr>
            <a:spLocks noGrp="1"/>
          </p:cNvSpPr>
          <p:nvPr>
            <p:ph idx="1"/>
          </p:nvPr>
        </p:nvSpPr>
        <p:spPr/>
        <p:txBody>
          <a:bodyPr/>
          <a:lstStyle/>
          <a:p>
            <a:pPr marL="0" indent="0">
              <a:buFont typeface="Arial" panose="020B0604020202020204" pitchFamily="34" charset="0"/>
              <a:buNone/>
              <a:defRPr/>
            </a:pPr>
            <a:r>
              <a:rPr lang="en-US" sz="3200" dirty="0"/>
              <a:t>Be proactive</a:t>
            </a:r>
          </a:p>
          <a:p>
            <a:pPr lvl="1">
              <a:defRPr/>
            </a:pPr>
            <a:r>
              <a:rPr lang="en-US" dirty="0"/>
              <a:t>Become familiar with your EPAs</a:t>
            </a:r>
          </a:p>
          <a:p>
            <a:pPr lvl="1">
              <a:defRPr/>
            </a:pPr>
            <a:r>
              <a:rPr lang="en-US" dirty="0"/>
              <a:t>Anticipate opportunities</a:t>
            </a:r>
          </a:p>
          <a:p>
            <a:pPr lvl="1">
              <a:defRPr/>
            </a:pPr>
            <a:r>
              <a:rPr lang="en-US" dirty="0"/>
              <a:t>Ask for assessment before the encounter</a:t>
            </a:r>
          </a:p>
          <a:p>
            <a:pPr>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AE4DA1-F03E-4F0B-917E-6AB3DDED003A}"/>
              </a:ext>
            </a:extLst>
          </p:cNvPr>
          <p:cNvSpPr txBox="1"/>
          <p:nvPr/>
        </p:nvSpPr>
        <p:spPr>
          <a:xfrm>
            <a:off x="236538" y="573088"/>
            <a:ext cx="8005762" cy="1878012"/>
          </a:xfrm>
          <a:prstGeom prst="rect">
            <a:avLst/>
          </a:prstGeom>
          <a:noFill/>
        </p:spPr>
        <p:txBody>
          <a:bodyPr>
            <a:spAutoFit/>
          </a:bodyPr>
          <a:lstStyle/>
          <a:p>
            <a:pPr eaLnBrk="1" fontAlgn="auto" hangingPunct="1">
              <a:spcBef>
                <a:spcPts val="0"/>
              </a:spcBef>
              <a:spcAft>
                <a:spcPts val="0"/>
              </a:spcAft>
              <a:defRPr/>
            </a:pPr>
            <a:endParaRPr lang="en-US" sz="2800" dirty="0">
              <a:solidFill>
                <a:srgbClr val="807F83"/>
              </a:solidFill>
              <a:latin typeface="Arial"/>
              <a:cs typeface="Arial"/>
            </a:endParaRPr>
          </a:p>
          <a:p>
            <a:pPr marL="685800" indent="-685800" eaLnBrk="1" fontAlgn="auto" hangingPunct="1">
              <a:spcBef>
                <a:spcPts val="0"/>
              </a:spcBef>
              <a:spcAft>
                <a:spcPts val="0"/>
              </a:spcAft>
              <a:buFont typeface="Arial"/>
              <a:buChar char="•"/>
              <a:defRPr/>
            </a:pPr>
            <a:endParaRPr lang="en-US" sz="2800" dirty="0">
              <a:solidFill>
                <a:srgbClr val="807F83"/>
              </a:solidFill>
              <a:latin typeface="Arial"/>
              <a:cs typeface="Arial"/>
            </a:endParaRPr>
          </a:p>
          <a:p>
            <a:pPr eaLnBrk="1" fontAlgn="auto" hangingPunct="1">
              <a:spcBef>
                <a:spcPts val="0"/>
              </a:spcBef>
              <a:spcAft>
                <a:spcPts val="0"/>
              </a:spcAft>
              <a:defRPr/>
            </a:pPr>
            <a:endParaRPr lang="en-US" sz="6000" b="1" dirty="0">
              <a:solidFill>
                <a:srgbClr val="807F83"/>
              </a:solidFill>
              <a:latin typeface="Arial"/>
              <a:cs typeface="Arial Unicode MS"/>
            </a:endParaRPr>
          </a:p>
        </p:txBody>
      </p:sp>
      <p:sp>
        <p:nvSpPr>
          <p:cNvPr id="61443" name="Title 1">
            <a:extLst>
              <a:ext uri="{FF2B5EF4-FFF2-40B4-BE49-F238E27FC236}">
                <a16:creationId xmlns:a16="http://schemas.microsoft.com/office/drawing/2014/main" id="{9FFC11D7-C5BD-47A6-8AFA-16DB4056DF34}"/>
              </a:ext>
            </a:extLst>
          </p:cNvPr>
          <p:cNvSpPr>
            <a:spLocks noGrp="1"/>
          </p:cNvSpPr>
          <p:nvPr>
            <p:ph type="title"/>
          </p:nvPr>
        </p:nvSpPr>
        <p:spPr/>
        <p:txBody>
          <a:bodyPr/>
          <a:lstStyle/>
          <a:p>
            <a:r>
              <a:rPr lang="en-US" altLang="en-US">
                <a:latin typeface="Arial" panose="020B0604020202020204" pitchFamily="34" charset="0"/>
              </a:rPr>
              <a:t>Tips for CBME success!</a:t>
            </a:r>
            <a:endParaRPr lang="en-CA" altLang="en-US">
              <a:latin typeface="Arial" panose="020B0604020202020204" pitchFamily="34" charset="0"/>
            </a:endParaRPr>
          </a:p>
        </p:txBody>
      </p:sp>
      <p:sp>
        <p:nvSpPr>
          <p:cNvPr id="61444" name="Content Placeholder 2">
            <a:extLst>
              <a:ext uri="{FF2B5EF4-FFF2-40B4-BE49-F238E27FC236}">
                <a16:creationId xmlns:a16="http://schemas.microsoft.com/office/drawing/2014/main" id="{3DDD92DD-E8E9-4C3B-BAD4-2422EC51F747}"/>
              </a:ext>
            </a:extLst>
          </p:cNvPr>
          <p:cNvSpPr>
            <a:spLocks noGrp="1"/>
          </p:cNvSpPr>
          <p:nvPr>
            <p:ph idx="1"/>
          </p:nvPr>
        </p:nvSpPr>
        <p:spPr/>
        <p:txBody>
          <a:bodyPr/>
          <a:lstStyle/>
          <a:p>
            <a:pPr marL="0" indent="0">
              <a:buFont typeface="Arial" panose="020B0604020202020204" pitchFamily="34" charset="0"/>
              <a:buNone/>
            </a:pPr>
            <a:r>
              <a:rPr lang="en-US" altLang="en-US" sz="3200">
                <a:latin typeface="Arial" panose="020B0604020202020204" pitchFamily="34" charset="0"/>
              </a:rPr>
              <a:t>Be organized</a:t>
            </a:r>
          </a:p>
          <a:p>
            <a:pPr lvl="1"/>
            <a:r>
              <a:rPr lang="en-US" altLang="en-US"/>
              <a:t>Record previous and pending EPAs</a:t>
            </a:r>
          </a:p>
          <a:p>
            <a:pPr lvl="1"/>
            <a:r>
              <a:rPr lang="en-US" altLang="en-US"/>
              <a:t>Send professional reminders for pending assessments</a:t>
            </a:r>
          </a:p>
          <a:p>
            <a:pPr marL="0" indent="0">
              <a:buFont typeface="Arial" panose="020B0604020202020204" pitchFamily="34" charset="0"/>
              <a:buNone/>
            </a:pPr>
            <a:endParaRPr lang="en-US" altLang="en-US">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4E7949-76CA-4F2B-9070-CDCA58B8A523}"/>
              </a:ext>
            </a:extLst>
          </p:cNvPr>
          <p:cNvSpPr txBox="1"/>
          <p:nvPr/>
        </p:nvSpPr>
        <p:spPr>
          <a:xfrm>
            <a:off x="236538" y="573088"/>
            <a:ext cx="8005762" cy="1878012"/>
          </a:xfrm>
          <a:prstGeom prst="rect">
            <a:avLst/>
          </a:prstGeom>
          <a:noFill/>
        </p:spPr>
        <p:txBody>
          <a:bodyPr>
            <a:spAutoFit/>
          </a:bodyPr>
          <a:lstStyle/>
          <a:p>
            <a:pPr eaLnBrk="1" fontAlgn="auto" hangingPunct="1">
              <a:spcBef>
                <a:spcPts val="0"/>
              </a:spcBef>
              <a:spcAft>
                <a:spcPts val="0"/>
              </a:spcAft>
              <a:defRPr/>
            </a:pPr>
            <a:endParaRPr lang="en-US" sz="2800" dirty="0">
              <a:solidFill>
                <a:srgbClr val="807F83"/>
              </a:solidFill>
              <a:latin typeface="Arial"/>
              <a:cs typeface="Arial"/>
            </a:endParaRPr>
          </a:p>
          <a:p>
            <a:pPr marL="685800" indent="-685800" eaLnBrk="1" fontAlgn="auto" hangingPunct="1">
              <a:spcBef>
                <a:spcPts val="0"/>
              </a:spcBef>
              <a:spcAft>
                <a:spcPts val="0"/>
              </a:spcAft>
              <a:buFont typeface="Arial"/>
              <a:buChar char="•"/>
              <a:defRPr/>
            </a:pPr>
            <a:endParaRPr lang="en-US" sz="2800" dirty="0">
              <a:solidFill>
                <a:srgbClr val="807F83"/>
              </a:solidFill>
              <a:latin typeface="Arial"/>
              <a:cs typeface="Arial"/>
            </a:endParaRPr>
          </a:p>
          <a:p>
            <a:pPr eaLnBrk="1" fontAlgn="auto" hangingPunct="1">
              <a:spcBef>
                <a:spcPts val="0"/>
              </a:spcBef>
              <a:spcAft>
                <a:spcPts val="0"/>
              </a:spcAft>
              <a:defRPr/>
            </a:pPr>
            <a:endParaRPr lang="en-US" sz="6000" b="1" dirty="0">
              <a:solidFill>
                <a:srgbClr val="807F83"/>
              </a:solidFill>
              <a:latin typeface="Arial"/>
              <a:cs typeface="Arial Unicode MS"/>
            </a:endParaRPr>
          </a:p>
        </p:txBody>
      </p:sp>
      <p:sp>
        <p:nvSpPr>
          <p:cNvPr id="63491" name="Title 1">
            <a:extLst>
              <a:ext uri="{FF2B5EF4-FFF2-40B4-BE49-F238E27FC236}">
                <a16:creationId xmlns:a16="http://schemas.microsoft.com/office/drawing/2014/main" id="{E3AA90DC-0C7B-4FCD-924A-69F94F229866}"/>
              </a:ext>
            </a:extLst>
          </p:cNvPr>
          <p:cNvSpPr>
            <a:spLocks noGrp="1"/>
          </p:cNvSpPr>
          <p:nvPr>
            <p:ph type="title"/>
          </p:nvPr>
        </p:nvSpPr>
        <p:spPr/>
        <p:txBody>
          <a:bodyPr/>
          <a:lstStyle/>
          <a:p>
            <a:r>
              <a:rPr lang="en-US" altLang="en-US">
                <a:latin typeface="Arial" panose="020B0604020202020204" pitchFamily="34" charset="0"/>
              </a:rPr>
              <a:t>Tips for CBME success!</a:t>
            </a:r>
            <a:endParaRPr lang="en-CA" altLang="en-US">
              <a:latin typeface="Arial" panose="020B0604020202020204" pitchFamily="34" charset="0"/>
            </a:endParaRPr>
          </a:p>
        </p:txBody>
      </p:sp>
      <p:sp>
        <p:nvSpPr>
          <p:cNvPr id="63492" name="Content Placeholder 2">
            <a:extLst>
              <a:ext uri="{FF2B5EF4-FFF2-40B4-BE49-F238E27FC236}">
                <a16:creationId xmlns:a16="http://schemas.microsoft.com/office/drawing/2014/main" id="{A5AC8661-582C-4028-8F49-0CAFB8F02A90}"/>
              </a:ext>
            </a:extLst>
          </p:cNvPr>
          <p:cNvSpPr>
            <a:spLocks noGrp="1"/>
          </p:cNvSpPr>
          <p:nvPr>
            <p:ph idx="1"/>
          </p:nvPr>
        </p:nvSpPr>
        <p:spPr/>
        <p:txBody>
          <a:bodyPr/>
          <a:lstStyle/>
          <a:p>
            <a:pPr marL="0" indent="0">
              <a:buFont typeface="Arial" panose="020B0604020202020204" pitchFamily="34" charset="0"/>
              <a:buNone/>
            </a:pPr>
            <a:r>
              <a:rPr lang="en-US" altLang="en-US" sz="3200">
                <a:latin typeface="Arial" panose="020B0604020202020204" pitchFamily="34" charset="0"/>
              </a:rPr>
              <a:t>Be collegial</a:t>
            </a:r>
          </a:p>
          <a:p>
            <a:pPr lvl="1"/>
            <a:r>
              <a:rPr lang="en-US" altLang="en-US"/>
              <a:t>CBME is continually developing – everybody is in this together! </a:t>
            </a:r>
          </a:p>
          <a:p>
            <a:pPr marL="0" indent="0">
              <a:buFont typeface="Arial" panose="020B0604020202020204" pitchFamily="34" charset="0"/>
              <a:buNone/>
            </a:pPr>
            <a:endParaRPr lang="en-US" altLang="en-US">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9CA158-8E62-4E4B-A13C-6BCF8CE64610}"/>
              </a:ext>
            </a:extLst>
          </p:cNvPr>
          <p:cNvSpPr txBox="1"/>
          <p:nvPr/>
        </p:nvSpPr>
        <p:spPr>
          <a:xfrm>
            <a:off x="236538" y="573088"/>
            <a:ext cx="8005762" cy="1878012"/>
          </a:xfrm>
          <a:prstGeom prst="rect">
            <a:avLst/>
          </a:prstGeom>
          <a:noFill/>
        </p:spPr>
        <p:txBody>
          <a:bodyPr>
            <a:spAutoFit/>
          </a:bodyPr>
          <a:lstStyle/>
          <a:p>
            <a:pPr eaLnBrk="1" fontAlgn="auto" hangingPunct="1">
              <a:spcBef>
                <a:spcPts val="0"/>
              </a:spcBef>
              <a:spcAft>
                <a:spcPts val="0"/>
              </a:spcAft>
              <a:defRPr/>
            </a:pPr>
            <a:endParaRPr lang="en-US" sz="2800" dirty="0">
              <a:solidFill>
                <a:srgbClr val="807F83"/>
              </a:solidFill>
              <a:latin typeface="Arial"/>
              <a:cs typeface="Arial"/>
            </a:endParaRPr>
          </a:p>
          <a:p>
            <a:pPr marL="685800" indent="-685800" eaLnBrk="1" fontAlgn="auto" hangingPunct="1">
              <a:spcBef>
                <a:spcPts val="0"/>
              </a:spcBef>
              <a:spcAft>
                <a:spcPts val="0"/>
              </a:spcAft>
              <a:buFont typeface="Arial"/>
              <a:buChar char="•"/>
              <a:defRPr/>
            </a:pPr>
            <a:endParaRPr lang="en-US" sz="2800" dirty="0">
              <a:solidFill>
                <a:srgbClr val="807F83"/>
              </a:solidFill>
              <a:latin typeface="Arial"/>
              <a:cs typeface="Arial"/>
            </a:endParaRPr>
          </a:p>
          <a:p>
            <a:pPr eaLnBrk="1" fontAlgn="auto" hangingPunct="1">
              <a:spcBef>
                <a:spcPts val="0"/>
              </a:spcBef>
              <a:spcAft>
                <a:spcPts val="0"/>
              </a:spcAft>
              <a:defRPr/>
            </a:pPr>
            <a:endParaRPr lang="en-US" sz="6000" b="1" dirty="0">
              <a:solidFill>
                <a:srgbClr val="807F83"/>
              </a:solidFill>
              <a:latin typeface="Arial"/>
              <a:cs typeface="Arial Unicode MS"/>
            </a:endParaRPr>
          </a:p>
        </p:txBody>
      </p:sp>
      <p:sp>
        <p:nvSpPr>
          <p:cNvPr id="65539" name="Title 1">
            <a:extLst>
              <a:ext uri="{FF2B5EF4-FFF2-40B4-BE49-F238E27FC236}">
                <a16:creationId xmlns:a16="http://schemas.microsoft.com/office/drawing/2014/main" id="{4A6F100F-0B1F-4798-8CF2-F799D3D2F404}"/>
              </a:ext>
            </a:extLst>
          </p:cNvPr>
          <p:cNvSpPr>
            <a:spLocks noGrp="1"/>
          </p:cNvSpPr>
          <p:nvPr>
            <p:ph type="title"/>
          </p:nvPr>
        </p:nvSpPr>
        <p:spPr/>
        <p:txBody>
          <a:bodyPr/>
          <a:lstStyle/>
          <a:p>
            <a:r>
              <a:rPr lang="en-US" altLang="en-US">
                <a:latin typeface="Arial" panose="020B0604020202020204" pitchFamily="34" charset="0"/>
              </a:rPr>
              <a:t>Tips for CBME success!</a:t>
            </a:r>
            <a:endParaRPr lang="en-CA" altLang="en-US">
              <a:latin typeface="Arial" panose="020B0604020202020204" pitchFamily="34" charset="0"/>
            </a:endParaRPr>
          </a:p>
        </p:txBody>
      </p:sp>
      <p:sp>
        <p:nvSpPr>
          <p:cNvPr id="65540" name="Content Placeholder 2">
            <a:extLst>
              <a:ext uri="{FF2B5EF4-FFF2-40B4-BE49-F238E27FC236}">
                <a16:creationId xmlns:a16="http://schemas.microsoft.com/office/drawing/2014/main" id="{EE930066-CBC3-4E1C-8775-2A3A05AA1CF8}"/>
              </a:ext>
            </a:extLst>
          </p:cNvPr>
          <p:cNvSpPr>
            <a:spLocks noGrp="1"/>
          </p:cNvSpPr>
          <p:nvPr>
            <p:ph idx="1"/>
          </p:nvPr>
        </p:nvSpPr>
        <p:spPr/>
        <p:txBody>
          <a:bodyPr/>
          <a:lstStyle/>
          <a:p>
            <a:pPr marL="0" indent="0">
              <a:buFont typeface="Arial" panose="020B0604020202020204" pitchFamily="34" charset="0"/>
              <a:buNone/>
            </a:pPr>
            <a:r>
              <a:rPr lang="en-US" altLang="en-US" sz="3200">
                <a:latin typeface="Arial" panose="020B0604020202020204" pitchFamily="34" charset="0"/>
              </a:rPr>
              <a:t>Be responsive</a:t>
            </a:r>
          </a:p>
          <a:p>
            <a:pPr lvl="1"/>
            <a:r>
              <a:rPr lang="en-US" altLang="en-US"/>
              <a:t>Respond in a timely manner to your Academic Advisor or Program Director if approached to discuss ongoing progress</a:t>
            </a:r>
          </a:p>
          <a:p>
            <a:pPr marL="0" indent="0">
              <a:buFont typeface="Arial" panose="020B0604020202020204" pitchFamily="34" charset="0"/>
              <a:buNone/>
            </a:pPr>
            <a:endParaRPr lang="en-US" altLang="en-US">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CC63E9-B0B5-43EA-8D35-B8F30CFEDB41}"/>
              </a:ext>
            </a:extLst>
          </p:cNvPr>
          <p:cNvSpPr txBox="1"/>
          <p:nvPr/>
        </p:nvSpPr>
        <p:spPr>
          <a:xfrm>
            <a:off x="236538" y="573088"/>
            <a:ext cx="8005762" cy="1878012"/>
          </a:xfrm>
          <a:prstGeom prst="rect">
            <a:avLst/>
          </a:prstGeom>
          <a:noFill/>
        </p:spPr>
        <p:txBody>
          <a:bodyPr>
            <a:spAutoFit/>
          </a:bodyPr>
          <a:lstStyle/>
          <a:p>
            <a:pPr eaLnBrk="1" fontAlgn="auto" hangingPunct="1">
              <a:spcBef>
                <a:spcPts val="0"/>
              </a:spcBef>
              <a:spcAft>
                <a:spcPts val="0"/>
              </a:spcAft>
              <a:defRPr/>
            </a:pPr>
            <a:endParaRPr lang="en-US" sz="2800" dirty="0">
              <a:solidFill>
                <a:srgbClr val="807F83"/>
              </a:solidFill>
              <a:latin typeface="Arial"/>
              <a:cs typeface="Arial"/>
            </a:endParaRPr>
          </a:p>
          <a:p>
            <a:pPr marL="685800" indent="-685800" eaLnBrk="1" fontAlgn="auto" hangingPunct="1">
              <a:spcBef>
                <a:spcPts val="0"/>
              </a:spcBef>
              <a:spcAft>
                <a:spcPts val="0"/>
              </a:spcAft>
              <a:buFont typeface="Arial"/>
              <a:buChar char="•"/>
              <a:defRPr/>
            </a:pPr>
            <a:endParaRPr lang="en-US" sz="2800" dirty="0">
              <a:solidFill>
                <a:srgbClr val="807F83"/>
              </a:solidFill>
              <a:latin typeface="Arial"/>
              <a:cs typeface="Arial"/>
            </a:endParaRPr>
          </a:p>
          <a:p>
            <a:pPr eaLnBrk="1" fontAlgn="auto" hangingPunct="1">
              <a:spcBef>
                <a:spcPts val="0"/>
              </a:spcBef>
              <a:spcAft>
                <a:spcPts val="0"/>
              </a:spcAft>
              <a:defRPr/>
            </a:pPr>
            <a:endParaRPr lang="en-US" sz="6000" b="1" dirty="0">
              <a:solidFill>
                <a:srgbClr val="807F83"/>
              </a:solidFill>
              <a:latin typeface="Arial"/>
              <a:cs typeface="Arial Unicode MS"/>
            </a:endParaRPr>
          </a:p>
        </p:txBody>
      </p:sp>
      <p:sp>
        <p:nvSpPr>
          <p:cNvPr id="67587" name="Title 1">
            <a:extLst>
              <a:ext uri="{FF2B5EF4-FFF2-40B4-BE49-F238E27FC236}">
                <a16:creationId xmlns:a16="http://schemas.microsoft.com/office/drawing/2014/main" id="{E316C7CD-3B8A-4430-A9B9-1E51010DB0A9}"/>
              </a:ext>
            </a:extLst>
          </p:cNvPr>
          <p:cNvSpPr>
            <a:spLocks noGrp="1"/>
          </p:cNvSpPr>
          <p:nvPr>
            <p:ph type="title"/>
          </p:nvPr>
        </p:nvSpPr>
        <p:spPr/>
        <p:txBody>
          <a:bodyPr/>
          <a:lstStyle/>
          <a:p>
            <a:r>
              <a:rPr lang="en-US" altLang="en-US">
                <a:latin typeface="Arial" panose="020B0604020202020204" pitchFamily="34" charset="0"/>
              </a:rPr>
              <a:t>Tips for CBME success!</a:t>
            </a:r>
            <a:endParaRPr lang="en-CA" altLang="en-US">
              <a:latin typeface="Arial" panose="020B0604020202020204" pitchFamily="34" charset="0"/>
            </a:endParaRPr>
          </a:p>
        </p:txBody>
      </p:sp>
      <p:sp>
        <p:nvSpPr>
          <p:cNvPr id="67588" name="Content Placeholder 2">
            <a:extLst>
              <a:ext uri="{FF2B5EF4-FFF2-40B4-BE49-F238E27FC236}">
                <a16:creationId xmlns:a16="http://schemas.microsoft.com/office/drawing/2014/main" id="{2410DE88-1952-4607-8F0D-B0E2687E95DA}"/>
              </a:ext>
            </a:extLst>
          </p:cNvPr>
          <p:cNvSpPr>
            <a:spLocks noGrp="1"/>
          </p:cNvSpPr>
          <p:nvPr>
            <p:ph idx="1"/>
          </p:nvPr>
        </p:nvSpPr>
        <p:spPr/>
        <p:txBody>
          <a:bodyPr/>
          <a:lstStyle/>
          <a:p>
            <a:pPr marL="0" indent="0">
              <a:buFont typeface="Arial" panose="020B0604020202020204" pitchFamily="34" charset="0"/>
              <a:buNone/>
            </a:pPr>
            <a:r>
              <a:rPr lang="en-US" altLang="en-US" sz="3200">
                <a:latin typeface="Arial" panose="020B0604020202020204" pitchFamily="34" charset="0"/>
              </a:rPr>
              <a:t>Be open to feedback</a:t>
            </a:r>
          </a:p>
          <a:p>
            <a:pPr lvl="1"/>
            <a:r>
              <a:rPr lang="en-US" altLang="en-US"/>
              <a:t>Learn to separate constructive criticism from your sense of self </a:t>
            </a:r>
          </a:p>
          <a:p>
            <a:pPr lvl="2"/>
            <a:r>
              <a:rPr lang="en-US" altLang="en-US"/>
              <a:t>Don’t be surprised or disappointed to be told you need to work on certain things</a:t>
            </a:r>
          </a:p>
          <a:p>
            <a:pPr lvl="1"/>
            <a:r>
              <a:rPr lang="en-US" altLang="en-US"/>
              <a:t>Ask for feedback – make it a regular part of interactions with faculty. Feedback helps you improve!</a:t>
            </a:r>
          </a:p>
          <a:p>
            <a:pPr lvl="1"/>
            <a:r>
              <a:rPr lang="en-US" altLang="en-US"/>
              <a:t>Take time to reflect on the feedback you receive</a:t>
            </a:r>
          </a:p>
          <a:p>
            <a:pPr marL="0" indent="0">
              <a:buFont typeface="Arial" panose="020B0604020202020204" pitchFamily="34" charset="0"/>
              <a:buNone/>
            </a:pPr>
            <a:endParaRPr lang="en-US" altLang="en-US">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Image result for fixed vs growth mindset">
            <a:extLst>
              <a:ext uri="{FF2B5EF4-FFF2-40B4-BE49-F238E27FC236}">
                <a16:creationId xmlns:a16="http://schemas.microsoft.com/office/drawing/2014/main" id="{80C911EB-E925-474A-871A-35EC93B966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9563" y="752475"/>
            <a:ext cx="8834437" cy="4562475"/>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6245BF-0964-4F0E-94F2-6998444CB633}"/>
              </a:ext>
            </a:extLst>
          </p:cNvPr>
          <p:cNvSpPr txBox="1"/>
          <p:nvPr/>
        </p:nvSpPr>
        <p:spPr>
          <a:xfrm>
            <a:off x="236538" y="573088"/>
            <a:ext cx="8005762" cy="5140325"/>
          </a:xfrm>
          <a:prstGeom prst="rect">
            <a:avLst/>
          </a:prstGeom>
          <a:noFill/>
        </p:spPr>
        <p:txBody>
          <a:bodyPr>
            <a:spAutoFit/>
          </a:bodyPr>
          <a:lstStyle/>
          <a:p>
            <a:pPr eaLnBrk="1" fontAlgn="auto" hangingPunct="1">
              <a:spcBef>
                <a:spcPts val="0"/>
              </a:spcBef>
              <a:spcAft>
                <a:spcPts val="1200"/>
              </a:spcAft>
              <a:defRPr/>
            </a:pPr>
            <a:r>
              <a:rPr lang="en-US" sz="5000" b="1" dirty="0">
                <a:solidFill>
                  <a:srgbClr val="3B1B70"/>
                </a:solidFill>
                <a:latin typeface="Arial"/>
                <a:cs typeface="Arial Unicode MS"/>
              </a:rPr>
              <a:t>Topics</a:t>
            </a:r>
          </a:p>
          <a:p>
            <a:pPr marL="685800" indent="-685800" eaLnBrk="1" fontAlgn="auto" hangingPunct="1">
              <a:spcBef>
                <a:spcPts val="0"/>
              </a:spcBef>
              <a:spcAft>
                <a:spcPts val="2400"/>
              </a:spcAft>
              <a:buSzPct val="75000"/>
              <a:buFont typeface="Arial"/>
              <a:buChar char="•"/>
              <a:defRPr/>
            </a:pPr>
            <a:r>
              <a:rPr lang="en-US" sz="2800" dirty="0">
                <a:solidFill>
                  <a:srgbClr val="545454"/>
                </a:solidFill>
                <a:latin typeface="Arial"/>
                <a:cs typeface="Arial"/>
              </a:rPr>
              <a:t>What is CBME?</a:t>
            </a:r>
          </a:p>
          <a:p>
            <a:pPr marL="685800" indent="-685800" eaLnBrk="1" fontAlgn="auto" hangingPunct="1">
              <a:spcBef>
                <a:spcPts val="0"/>
              </a:spcBef>
              <a:spcAft>
                <a:spcPts val="2400"/>
              </a:spcAft>
              <a:buSzPct val="75000"/>
              <a:buFont typeface="Arial"/>
              <a:buChar char="•"/>
              <a:defRPr/>
            </a:pPr>
            <a:r>
              <a:rPr lang="en-US" sz="2800" dirty="0">
                <a:solidFill>
                  <a:srgbClr val="545454"/>
                </a:solidFill>
                <a:latin typeface="Arial"/>
                <a:cs typeface="Arial"/>
              </a:rPr>
              <a:t>Why are we implementing it? </a:t>
            </a:r>
          </a:p>
          <a:p>
            <a:pPr marL="685800" indent="-685800" eaLnBrk="1" fontAlgn="auto" hangingPunct="1">
              <a:spcBef>
                <a:spcPts val="0"/>
              </a:spcBef>
              <a:spcAft>
                <a:spcPts val="2400"/>
              </a:spcAft>
              <a:buSzPct val="75000"/>
              <a:buFont typeface="Arial"/>
              <a:buChar char="•"/>
              <a:defRPr/>
            </a:pPr>
            <a:r>
              <a:rPr lang="en-US" sz="2800" dirty="0">
                <a:solidFill>
                  <a:srgbClr val="545454"/>
                </a:solidFill>
                <a:latin typeface="Arial"/>
                <a:cs typeface="Arial"/>
              </a:rPr>
              <a:t>What does the curriculum look like? </a:t>
            </a:r>
          </a:p>
          <a:p>
            <a:pPr marL="685800" indent="-685800" eaLnBrk="1" fontAlgn="auto" hangingPunct="1">
              <a:spcBef>
                <a:spcPts val="0"/>
              </a:spcBef>
              <a:spcAft>
                <a:spcPts val="2400"/>
              </a:spcAft>
              <a:buSzPct val="75000"/>
              <a:buFont typeface="Arial"/>
              <a:buChar char="•"/>
              <a:defRPr/>
            </a:pPr>
            <a:r>
              <a:rPr lang="en-US" sz="2800" dirty="0">
                <a:solidFill>
                  <a:srgbClr val="545454"/>
                </a:solidFill>
                <a:latin typeface="Arial"/>
                <a:cs typeface="Arial"/>
              </a:rPr>
              <a:t>How will I be assessed? </a:t>
            </a:r>
          </a:p>
          <a:p>
            <a:pPr marL="685800" indent="-685800" eaLnBrk="1" fontAlgn="auto" hangingPunct="1">
              <a:spcBef>
                <a:spcPts val="0"/>
              </a:spcBef>
              <a:spcAft>
                <a:spcPts val="2400"/>
              </a:spcAft>
              <a:buSzPct val="75000"/>
              <a:buFont typeface="Arial"/>
              <a:buChar char="•"/>
              <a:defRPr/>
            </a:pPr>
            <a:r>
              <a:rPr lang="en-US" sz="2800" dirty="0">
                <a:solidFill>
                  <a:srgbClr val="545454"/>
                </a:solidFill>
                <a:latin typeface="Arial"/>
                <a:cs typeface="Arial"/>
              </a:rPr>
              <a:t>How will I progress? </a:t>
            </a:r>
          </a:p>
          <a:p>
            <a:pPr marL="685800" indent="-685800" eaLnBrk="1" fontAlgn="auto" hangingPunct="1">
              <a:spcBef>
                <a:spcPts val="0"/>
              </a:spcBef>
              <a:spcAft>
                <a:spcPts val="2400"/>
              </a:spcAft>
              <a:buSzPct val="75000"/>
              <a:buFont typeface="Arial"/>
              <a:buChar char="•"/>
              <a:defRPr/>
            </a:pPr>
            <a:r>
              <a:rPr lang="en-US" sz="2800" dirty="0">
                <a:solidFill>
                  <a:srgbClr val="545454"/>
                </a:solidFill>
                <a:latin typeface="Arial"/>
                <a:cs typeface="Arial"/>
              </a:rPr>
              <a:t>How can I succeed?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1682" name="Picture 3">
            <a:extLst>
              <a:ext uri="{FF2B5EF4-FFF2-40B4-BE49-F238E27FC236}">
                <a16:creationId xmlns:a16="http://schemas.microsoft.com/office/drawing/2014/main" id="{5EE67CC5-38F2-43DF-AF65-33586FE3E9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A2997E-37D4-4690-A7C2-4109BBD11583}"/>
              </a:ext>
            </a:extLst>
          </p:cNvPr>
          <p:cNvSpPr txBox="1"/>
          <p:nvPr/>
        </p:nvSpPr>
        <p:spPr>
          <a:xfrm>
            <a:off x="236538" y="573088"/>
            <a:ext cx="8005762" cy="5754687"/>
          </a:xfrm>
          <a:prstGeom prst="rect">
            <a:avLst/>
          </a:prstGeom>
          <a:noFill/>
        </p:spPr>
        <p:txBody>
          <a:bodyPr>
            <a:spAutoFit/>
          </a:bodyPr>
          <a:lstStyle/>
          <a:p>
            <a:pPr eaLnBrk="1" fontAlgn="auto" hangingPunct="1">
              <a:spcBef>
                <a:spcPts val="0"/>
              </a:spcBef>
              <a:spcAft>
                <a:spcPts val="1200"/>
              </a:spcAft>
              <a:defRPr/>
            </a:pPr>
            <a:r>
              <a:rPr lang="en-US" sz="5000" b="1" dirty="0">
                <a:solidFill>
                  <a:srgbClr val="3B1B70"/>
                </a:solidFill>
                <a:latin typeface="Arial"/>
                <a:cs typeface="Arial Unicode MS"/>
              </a:rPr>
              <a:t>What is CBME?</a:t>
            </a:r>
          </a:p>
          <a:p>
            <a:pPr marL="685800" indent="-685800" eaLnBrk="1" fontAlgn="auto" hangingPunct="1">
              <a:spcBef>
                <a:spcPts val="0"/>
              </a:spcBef>
              <a:spcAft>
                <a:spcPts val="2400"/>
              </a:spcAft>
              <a:buSzPct val="75000"/>
              <a:buFont typeface="Arial"/>
              <a:buChar char="•"/>
              <a:defRPr/>
            </a:pPr>
            <a:r>
              <a:rPr lang="en-US" sz="2800" dirty="0">
                <a:solidFill>
                  <a:srgbClr val="545454"/>
                </a:solidFill>
                <a:latin typeface="Arial"/>
                <a:cs typeface="Arial"/>
              </a:rPr>
              <a:t>Competency-based Medical Education</a:t>
            </a:r>
          </a:p>
          <a:p>
            <a:pPr marL="1143000" lvl="1" indent="-685800" eaLnBrk="1" fontAlgn="auto" hangingPunct="1">
              <a:spcBef>
                <a:spcPts val="0"/>
              </a:spcBef>
              <a:spcAft>
                <a:spcPts val="2400"/>
              </a:spcAft>
              <a:buSzPct val="75000"/>
              <a:buFont typeface="Arial"/>
              <a:buChar char="•"/>
              <a:defRPr/>
            </a:pPr>
            <a:r>
              <a:rPr lang="en-US" sz="2800" dirty="0">
                <a:solidFill>
                  <a:srgbClr val="545454"/>
                </a:solidFill>
                <a:latin typeface="Arial"/>
                <a:cs typeface="Arial"/>
              </a:rPr>
              <a:t>Focus on achievement of competencies</a:t>
            </a:r>
          </a:p>
          <a:p>
            <a:pPr marL="1143000" lvl="1" indent="-685800" eaLnBrk="1" fontAlgn="auto" hangingPunct="1">
              <a:spcBef>
                <a:spcPts val="0"/>
              </a:spcBef>
              <a:spcAft>
                <a:spcPts val="2400"/>
              </a:spcAft>
              <a:buSzPct val="75000"/>
              <a:buFont typeface="Arial"/>
              <a:buChar char="•"/>
              <a:defRPr/>
            </a:pPr>
            <a:r>
              <a:rPr lang="en-US" sz="2800" dirty="0">
                <a:solidFill>
                  <a:srgbClr val="545454"/>
                </a:solidFill>
                <a:latin typeface="Arial"/>
                <a:cs typeface="Arial"/>
              </a:rPr>
              <a:t>Focus on formative feedback</a:t>
            </a:r>
          </a:p>
          <a:p>
            <a:pPr marL="685800" indent="-685800" eaLnBrk="1" fontAlgn="auto" hangingPunct="1">
              <a:spcBef>
                <a:spcPts val="0"/>
              </a:spcBef>
              <a:spcAft>
                <a:spcPts val="2400"/>
              </a:spcAft>
              <a:buSzPct val="75000"/>
              <a:buFont typeface="Arial"/>
              <a:buChar char="•"/>
              <a:defRPr/>
            </a:pPr>
            <a:r>
              <a:rPr lang="en-US" sz="2800" dirty="0">
                <a:solidFill>
                  <a:srgbClr val="545454"/>
                </a:solidFill>
                <a:latin typeface="Arial"/>
                <a:cs typeface="Arial"/>
              </a:rPr>
              <a:t>CBME vs CBD </a:t>
            </a:r>
          </a:p>
          <a:p>
            <a:pPr marL="685800" indent="-685800" eaLnBrk="1" fontAlgn="auto" hangingPunct="1">
              <a:spcBef>
                <a:spcPts val="0"/>
              </a:spcBef>
              <a:spcAft>
                <a:spcPts val="0"/>
              </a:spcAft>
              <a:buFont typeface="Arial"/>
              <a:buChar char="•"/>
              <a:defRPr/>
            </a:pPr>
            <a:endParaRPr lang="en-US" sz="2800" dirty="0">
              <a:solidFill>
                <a:srgbClr val="807F83"/>
              </a:solidFill>
              <a:latin typeface="Arial"/>
              <a:cs typeface="Arial"/>
            </a:endParaRPr>
          </a:p>
          <a:p>
            <a:pPr marL="685800" indent="-685800" eaLnBrk="1" fontAlgn="auto" hangingPunct="1">
              <a:spcBef>
                <a:spcPts val="0"/>
              </a:spcBef>
              <a:spcAft>
                <a:spcPts val="0"/>
              </a:spcAft>
              <a:buFont typeface="Arial"/>
              <a:buChar char="•"/>
              <a:defRPr/>
            </a:pPr>
            <a:endParaRPr lang="en-US" sz="2800" dirty="0">
              <a:solidFill>
                <a:srgbClr val="807F83"/>
              </a:solidFill>
              <a:latin typeface="Arial"/>
              <a:cs typeface="Arial"/>
            </a:endParaRPr>
          </a:p>
          <a:p>
            <a:pPr eaLnBrk="1" fontAlgn="auto" hangingPunct="1">
              <a:spcBef>
                <a:spcPts val="0"/>
              </a:spcBef>
              <a:spcAft>
                <a:spcPts val="0"/>
              </a:spcAft>
              <a:defRPr/>
            </a:pPr>
            <a:endParaRPr lang="en-US" sz="6000" b="1" dirty="0">
              <a:solidFill>
                <a:srgbClr val="807F83"/>
              </a:solidFill>
              <a:latin typeface="Arial"/>
              <a:cs typeface="Arial Unicode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extBox 3">
            <a:extLst>
              <a:ext uri="{FF2B5EF4-FFF2-40B4-BE49-F238E27FC236}">
                <a16:creationId xmlns:a16="http://schemas.microsoft.com/office/drawing/2014/main" id="{6EAB415E-8ACB-4B09-9295-8E0143094E43}"/>
              </a:ext>
            </a:extLst>
          </p:cNvPr>
          <p:cNvSpPr txBox="1">
            <a:spLocks noChangeArrowheads="1"/>
          </p:cNvSpPr>
          <p:nvPr/>
        </p:nvSpPr>
        <p:spPr bwMode="auto">
          <a:xfrm>
            <a:off x="0" y="573088"/>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2400"/>
              </a:spcAft>
              <a:buSzPct val="75000"/>
              <a:buFont typeface="Arial" panose="020B0604020202020204" pitchFamily="34" charset="0"/>
              <a:buChar char="•"/>
              <a:defRPr sz="2800">
                <a:solidFill>
                  <a:srgbClr val="807F83"/>
                </a:solidFill>
                <a:latin typeface="Arial" panose="020B0604020202020204" pitchFamily="34" charset="0"/>
              </a:defRPr>
            </a:lvl1pPr>
            <a:lvl2pPr>
              <a:spcBef>
                <a:spcPct val="20000"/>
              </a:spcBef>
              <a:buFont typeface="Arial" panose="020B0604020202020204" pitchFamily="34" charset="0"/>
              <a:buChar char="–"/>
              <a:defRPr sz="2800">
                <a:solidFill>
                  <a:srgbClr val="807F83"/>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807F83"/>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807F83"/>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807F83"/>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807F83"/>
                </a:solidFill>
                <a:latin typeface="Calibri" panose="020F0502020204030204" pitchFamily="34" charset="0"/>
              </a:defRPr>
            </a:lvl9pPr>
          </a:lstStyle>
          <a:p>
            <a:pPr eaLnBrk="1" hangingPunct="1">
              <a:spcAft>
                <a:spcPts val="1200"/>
              </a:spcAft>
              <a:buSzTx/>
              <a:buFontTx/>
              <a:buNone/>
            </a:pPr>
            <a:r>
              <a:rPr lang="en-US" altLang="en-US" sz="5000" b="1">
                <a:solidFill>
                  <a:srgbClr val="3B1B70"/>
                </a:solidFill>
                <a:ea typeface="Arial Unicode MS" panose="020B0604020202020204" pitchFamily="34" charset="-128"/>
                <a:cs typeface="Arial Unicode MS" panose="020B0604020202020204" pitchFamily="34" charset="-128"/>
              </a:rPr>
              <a:t>Why CBME?  </a:t>
            </a:r>
            <a:endParaRPr lang="en-US" altLang="en-US"/>
          </a:p>
          <a:p>
            <a:pPr eaLnBrk="1" hangingPunct="1">
              <a:spcAft>
                <a:spcPct val="0"/>
              </a:spcAft>
              <a:buSzTx/>
              <a:buFontTx/>
              <a:buNone/>
            </a:pPr>
            <a:r>
              <a:rPr lang="en-US" altLang="en-US" b="1"/>
              <a:t>Past 100 years </a:t>
            </a:r>
          </a:p>
          <a:p>
            <a:pPr eaLnBrk="1" hangingPunct="1">
              <a:spcAft>
                <a:spcPct val="0"/>
              </a:spcAft>
              <a:buSzTx/>
              <a:buFontTx/>
              <a:buNone/>
            </a:pPr>
            <a:r>
              <a:rPr lang="en-US" altLang="en-US"/>
              <a:t>	# years X # cases = </a:t>
            </a:r>
            <a:r>
              <a:rPr lang="en-US" altLang="en-US" i="1"/>
              <a:t>assume</a:t>
            </a:r>
            <a:r>
              <a:rPr lang="en-US" altLang="en-US"/>
              <a:t> competence</a:t>
            </a:r>
          </a:p>
          <a:p>
            <a:pPr lvl="1" eaLnBrk="1" hangingPunct="1">
              <a:spcBef>
                <a:spcPct val="0"/>
              </a:spcBef>
              <a:buFontTx/>
              <a:buNone/>
            </a:pPr>
            <a:endParaRPr lang="en-US" altLang="en-US">
              <a:latin typeface="Arial" panose="020B0604020202020204" pitchFamily="34" charset="0"/>
            </a:endParaRPr>
          </a:p>
          <a:p>
            <a:pPr eaLnBrk="1" hangingPunct="1">
              <a:spcAft>
                <a:spcPct val="0"/>
              </a:spcAft>
              <a:buSzTx/>
              <a:buFontTx/>
              <a:buNone/>
            </a:pPr>
            <a:r>
              <a:rPr lang="en-US" altLang="en-US" b="1"/>
              <a:t>CBME</a:t>
            </a:r>
          </a:p>
          <a:p>
            <a:pPr eaLnBrk="1" hangingPunct="1">
              <a:spcAft>
                <a:spcPct val="0"/>
              </a:spcAft>
              <a:buSzTx/>
              <a:buFontTx/>
              <a:buNone/>
            </a:pPr>
            <a:r>
              <a:rPr lang="en-US" altLang="en-US"/>
              <a:t>	Socially accountable education = </a:t>
            </a:r>
            <a:r>
              <a:rPr lang="en-US" altLang="en-US" i="1"/>
              <a:t>prove</a:t>
            </a:r>
            <a:r>
              <a:rPr lang="en-US" altLang="en-US"/>
              <a:t> competence</a:t>
            </a:r>
          </a:p>
          <a:p>
            <a:pPr eaLnBrk="1" hangingPunct="1">
              <a:spcAft>
                <a:spcPct val="0"/>
              </a:spcAft>
              <a:buSzTx/>
              <a:buFontTx/>
              <a:buNone/>
            </a:pPr>
            <a:endParaRPr lang="en-US" altLang="en-US"/>
          </a:p>
          <a:p>
            <a:pPr eaLnBrk="1" hangingPunct="1">
              <a:spcAft>
                <a:spcPct val="0"/>
              </a:spcAft>
              <a:buSzTx/>
              <a:buFontTx/>
              <a:buNone/>
            </a:pPr>
            <a:r>
              <a:rPr lang="en-US" altLang="en-US"/>
              <a:t>			1. focus education on patient outcomes</a:t>
            </a:r>
          </a:p>
          <a:p>
            <a:pPr eaLnBrk="1" hangingPunct="1">
              <a:spcAft>
                <a:spcPct val="0"/>
              </a:spcAft>
              <a:buSzTx/>
              <a:buFontTx/>
              <a:buNone/>
            </a:pPr>
            <a:r>
              <a:rPr lang="en-US" altLang="en-US"/>
              <a:t>			2. emphasize learner abilities</a:t>
            </a:r>
          </a:p>
          <a:p>
            <a:pPr eaLnBrk="1" hangingPunct="1">
              <a:spcAft>
                <a:spcPct val="0"/>
              </a:spcAft>
              <a:buSzTx/>
              <a:buFontTx/>
              <a:buNone/>
            </a:pPr>
            <a:r>
              <a:rPr lang="en-US" altLang="en-US"/>
              <a:t>			3. de-emphasize time-based learning</a:t>
            </a:r>
          </a:p>
          <a:p>
            <a:pPr eaLnBrk="1" hangingPunct="1">
              <a:spcAft>
                <a:spcPct val="0"/>
              </a:spcAft>
              <a:buSzTx/>
              <a:buFontTx/>
              <a:buNone/>
            </a:pPr>
            <a:r>
              <a:rPr lang="en-US" altLang="en-US"/>
              <a:t>			4. increase individualized training</a:t>
            </a:r>
          </a:p>
          <a:p>
            <a:pPr eaLnBrk="1" hangingPunct="1">
              <a:spcAft>
                <a:spcPct val="0"/>
              </a:spcAft>
              <a:buSzTx/>
              <a:buFontTx/>
              <a:buNone/>
            </a:pPr>
            <a:endParaRPr lang="en-US" altLang="en-US" sz="6000" b="1">
              <a:ea typeface="Arial Unicode MS" panose="020B0604020202020204" pitchFamily="34" charset="-128"/>
              <a:cs typeface="Arial Unicode MS" panose="020B060402020202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DA9166-EC75-48B8-9061-20B8897DE293}"/>
              </a:ext>
            </a:extLst>
          </p:cNvPr>
          <p:cNvSpPr txBox="1"/>
          <p:nvPr/>
        </p:nvSpPr>
        <p:spPr>
          <a:xfrm>
            <a:off x="236538" y="573088"/>
            <a:ext cx="8005762" cy="5816600"/>
          </a:xfrm>
          <a:prstGeom prst="rect">
            <a:avLst/>
          </a:prstGeom>
          <a:noFill/>
        </p:spPr>
        <p:txBody>
          <a:bodyPr>
            <a:spAutoFit/>
          </a:bodyPr>
          <a:lstStyle/>
          <a:p>
            <a:pPr eaLnBrk="1" fontAlgn="auto" hangingPunct="1">
              <a:spcBef>
                <a:spcPts val="0"/>
              </a:spcBef>
              <a:spcAft>
                <a:spcPts val="1200"/>
              </a:spcAft>
              <a:defRPr/>
            </a:pPr>
            <a:r>
              <a:rPr lang="en-US" sz="5000" b="1" dirty="0">
                <a:solidFill>
                  <a:srgbClr val="3B1B70"/>
                </a:solidFill>
                <a:latin typeface="Arial"/>
                <a:cs typeface="Arial Unicode MS"/>
              </a:rPr>
              <a:t>Why CBME?  </a:t>
            </a:r>
          </a:p>
          <a:p>
            <a:pPr eaLnBrk="1" fontAlgn="auto" hangingPunct="1">
              <a:spcBef>
                <a:spcPts val="0"/>
              </a:spcBef>
              <a:spcAft>
                <a:spcPts val="0"/>
              </a:spcAft>
              <a:defRPr/>
            </a:pPr>
            <a:endParaRPr lang="en-US" sz="2800" dirty="0">
              <a:solidFill>
                <a:srgbClr val="807F83"/>
              </a:solidFill>
              <a:latin typeface="Arial"/>
              <a:cs typeface="Arial"/>
            </a:endParaRPr>
          </a:p>
          <a:p>
            <a:pPr marL="685800" indent="-685800" eaLnBrk="1" fontAlgn="auto" hangingPunct="1">
              <a:spcBef>
                <a:spcPts val="0"/>
              </a:spcBef>
              <a:spcAft>
                <a:spcPts val="0"/>
              </a:spcAft>
              <a:buFont typeface="Arial"/>
              <a:buChar char="•"/>
              <a:defRPr/>
            </a:pPr>
            <a:r>
              <a:rPr lang="en-US" sz="2800" dirty="0">
                <a:solidFill>
                  <a:srgbClr val="807F83"/>
                </a:solidFill>
                <a:latin typeface="Arial"/>
                <a:cs typeface="Arial"/>
              </a:rPr>
              <a:t>Increased supervision, formative assessment, and mentorship from faculty supervisors</a:t>
            </a:r>
          </a:p>
          <a:p>
            <a:pPr marL="685800" indent="-685800" eaLnBrk="1" fontAlgn="auto" hangingPunct="1">
              <a:spcBef>
                <a:spcPts val="0"/>
              </a:spcBef>
              <a:spcAft>
                <a:spcPts val="0"/>
              </a:spcAft>
              <a:buFont typeface="Arial"/>
              <a:buChar char="•"/>
              <a:defRPr/>
            </a:pPr>
            <a:r>
              <a:rPr lang="en-US" sz="2800" dirty="0">
                <a:solidFill>
                  <a:srgbClr val="807F83"/>
                </a:solidFill>
                <a:latin typeface="Arial"/>
                <a:cs typeface="Arial"/>
              </a:rPr>
              <a:t>Increased flexibility to pursue enrichment opportunities</a:t>
            </a:r>
          </a:p>
          <a:p>
            <a:pPr marL="685800" indent="-685800" eaLnBrk="1" fontAlgn="auto" hangingPunct="1">
              <a:spcBef>
                <a:spcPts val="0"/>
              </a:spcBef>
              <a:spcAft>
                <a:spcPts val="0"/>
              </a:spcAft>
              <a:buFont typeface="Arial"/>
              <a:buChar char="•"/>
              <a:defRPr/>
            </a:pPr>
            <a:r>
              <a:rPr lang="en-US" sz="2800" dirty="0">
                <a:solidFill>
                  <a:srgbClr val="807F83"/>
                </a:solidFill>
                <a:latin typeface="Arial"/>
                <a:cs typeface="Arial"/>
              </a:rPr>
              <a:t>Increased focus on coaching and feedback</a:t>
            </a:r>
          </a:p>
          <a:p>
            <a:pPr marL="685800" indent="-685800" eaLnBrk="1" fontAlgn="auto" hangingPunct="1">
              <a:spcBef>
                <a:spcPts val="0"/>
              </a:spcBef>
              <a:spcAft>
                <a:spcPts val="0"/>
              </a:spcAft>
              <a:buFont typeface="Arial"/>
              <a:buChar char="•"/>
              <a:defRPr/>
            </a:pPr>
            <a:r>
              <a:rPr lang="en-US" sz="2800" dirty="0">
                <a:solidFill>
                  <a:srgbClr val="807F83"/>
                </a:solidFill>
                <a:latin typeface="Arial"/>
                <a:cs typeface="Arial"/>
              </a:rPr>
              <a:t>Increased observations in real life situations, directly or indirectly</a:t>
            </a:r>
          </a:p>
          <a:p>
            <a:pPr eaLnBrk="1" fontAlgn="auto" hangingPunct="1">
              <a:spcBef>
                <a:spcPts val="0"/>
              </a:spcBef>
              <a:spcAft>
                <a:spcPts val="0"/>
              </a:spcAft>
              <a:defRPr/>
            </a:pPr>
            <a:endParaRPr lang="en-US" sz="6000" b="1" dirty="0">
              <a:solidFill>
                <a:srgbClr val="807F83"/>
              </a:solidFill>
              <a:latin typeface="Arial"/>
              <a:cs typeface="Arial Unicode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B75334-19E4-4297-B121-9FB4B939A360}"/>
              </a:ext>
            </a:extLst>
          </p:cNvPr>
          <p:cNvSpPr txBox="1"/>
          <p:nvPr/>
        </p:nvSpPr>
        <p:spPr>
          <a:xfrm>
            <a:off x="236538" y="573088"/>
            <a:ext cx="8005762" cy="4432300"/>
          </a:xfrm>
          <a:prstGeom prst="rect">
            <a:avLst/>
          </a:prstGeom>
          <a:noFill/>
        </p:spPr>
        <p:txBody>
          <a:bodyPr>
            <a:spAutoFit/>
          </a:bodyPr>
          <a:lstStyle/>
          <a:p>
            <a:pPr eaLnBrk="1" fontAlgn="auto" hangingPunct="1">
              <a:spcBef>
                <a:spcPts val="0"/>
              </a:spcBef>
              <a:spcAft>
                <a:spcPts val="1200"/>
              </a:spcAft>
              <a:defRPr/>
            </a:pPr>
            <a:r>
              <a:rPr lang="en-US" sz="5000" b="1" dirty="0">
                <a:solidFill>
                  <a:srgbClr val="3B1B70"/>
                </a:solidFill>
                <a:latin typeface="Arial"/>
                <a:cs typeface="Arial Unicode MS"/>
              </a:rPr>
              <a:t>What does the curriculum look like?  </a:t>
            </a:r>
          </a:p>
          <a:p>
            <a:pPr eaLnBrk="1" fontAlgn="auto" hangingPunct="1">
              <a:spcBef>
                <a:spcPts val="0"/>
              </a:spcBef>
              <a:spcAft>
                <a:spcPts val="0"/>
              </a:spcAft>
              <a:defRPr/>
            </a:pPr>
            <a:endParaRPr lang="en-US" sz="2800" dirty="0">
              <a:solidFill>
                <a:srgbClr val="807F83"/>
              </a:solidFill>
              <a:latin typeface="Arial"/>
              <a:cs typeface="Arial"/>
            </a:endParaRPr>
          </a:p>
          <a:p>
            <a:pPr marL="685800" indent="-685800" eaLnBrk="1" fontAlgn="auto" hangingPunct="1">
              <a:spcBef>
                <a:spcPts val="0"/>
              </a:spcBef>
              <a:spcAft>
                <a:spcPts val="0"/>
              </a:spcAft>
              <a:buFont typeface="Arial"/>
              <a:buChar char="•"/>
              <a:defRPr/>
            </a:pPr>
            <a:r>
              <a:rPr lang="en-US" sz="2800" dirty="0">
                <a:solidFill>
                  <a:srgbClr val="807F83"/>
                </a:solidFill>
                <a:latin typeface="Arial"/>
                <a:cs typeface="Arial"/>
              </a:rPr>
              <a:t>National specialty committee</a:t>
            </a:r>
          </a:p>
          <a:p>
            <a:pPr marL="685800" indent="-685800" eaLnBrk="1" fontAlgn="auto" hangingPunct="1">
              <a:spcBef>
                <a:spcPts val="0"/>
              </a:spcBef>
              <a:spcAft>
                <a:spcPts val="0"/>
              </a:spcAft>
              <a:buFont typeface="Arial"/>
              <a:buChar char="•"/>
              <a:defRPr/>
            </a:pPr>
            <a:r>
              <a:rPr lang="en-US" sz="2800" dirty="0">
                <a:solidFill>
                  <a:srgbClr val="807F83"/>
                </a:solidFill>
                <a:latin typeface="Arial"/>
                <a:cs typeface="Arial"/>
              </a:rPr>
              <a:t>EPAs and Milestones</a:t>
            </a:r>
          </a:p>
          <a:p>
            <a:pPr marL="685800" indent="-685800" eaLnBrk="1" fontAlgn="auto" hangingPunct="1">
              <a:spcBef>
                <a:spcPts val="0"/>
              </a:spcBef>
              <a:spcAft>
                <a:spcPts val="0"/>
              </a:spcAft>
              <a:buFont typeface="Arial"/>
              <a:buChar char="•"/>
              <a:defRPr/>
            </a:pPr>
            <a:r>
              <a:rPr lang="en-US" sz="2800" dirty="0">
                <a:solidFill>
                  <a:srgbClr val="807F83"/>
                </a:solidFill>
                <a:latin typeface="Arial"/>
                <a:cs typeface="Arial"/>
              </a:rPr>
              <a:t>Four stages of training</a:t>
            </a:r>
          </a:p>
          <a:p>
            <a:pPr eaLnBrk="1" fontAlgn="auto" hangingPunct="1">
              <a:spcBef>
                <a:spcPts val="0"/>
              </a:spcBef>
              <a:spcAft>
                <a:spcPts val="0"/>
              </a:spcAft>
              <a:defRPr/>
            </a:pPr>
            <a:endParaRPr lang="en-US" sz="6000" b="1" dirty="0">
              <a:solidFill>
                <a:srgbClr val="807F83"/>
              </a:solidFill>
              <a:latin typeface="Arial"/>
              <a:cs typeface="Arial Unicode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a:extLst>
              <a:ext uri="{FF2B5EF4-FFF2-40B4-BE49-F238E27FC236}">
                <a16:creationId xmlns:a16="http://schemas.microsoft.com/office/drawing/2014/main" id="{BE3031EA-81B8-43F8-BA33-9224222AD679}"/>
              </a:ext>
            </a:extLst>
          </p:cNvPr>
          <p:cNvPicPr>
            <a:picLocks noChangeAspect="1"/>
          </p:cNvPicPr>
          <p:nvPr/>
        </p:nvPicPr>
        <p:blipFill>
          <a:blip r:embed="rId3">
            <a:extLst>
              <a:ext uri="{28A0092B-C50C-407E-A947-70E740481C1C}">
                <a14:useLocalDpi xmlns:a14="http://schemas.microsoft.com/office/drawing/2010/main" val="0"/>
              </a:ext>
            </a:extLst>
          </a:blip>
          <a:srcRect l="-44902" r="-44902"/>
          <a:stretch>
            <a:fillRect/>
          </a:stretch>
        </p:blipFill>
        <p:spPr bwMode="auto">
          <a:xfrm>
            <a:off x="-1781175" y="-382588"/>
            <a:ext cx="12452350" cy="660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5062086-AB43-4543-A318-61F30B04A524}"/>
              </a:ext>
            </a:extLst>
          </p:cNvPr>
          <p:cNvSpPr/>
          <p:nvPr/>
        </p:nvSpPr>
        <p:spPr>
          <a:xfrm>
            <a:off x="3144838" y="4524375"/>
            <a:ext cx="2601912" cy="6604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a:p>
        </p:txBody>
      </p:sp>
      <p:sp>
        <p:nvSpPr>
          <p:cNvPr id="6" name="Rectangle 5">
            <a:extLst>
              <a:ext uri="{FF2B5EF4-FFF2-40B4-BE49-F238E27FC236}">
                <a16:creationId xmlns:a16="http://schemas.microsoft.com/office/drawing/2014/main" id="{6EF26E0A-A593-4AA5-A705-3E99419B65C0}"/>
              </a:ext>
            </a:extLst>
          </p:cNvPr>
          <p:cNvSpPr/>
          <p:nvPr/>
        </p:nvSpPr>
        <p:spPr>
          <a:xfrm>
            <a:off x="3144838" y="3862388"/>
            <a:ext cx="2601912" cy="66198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a:p>
        </p:txBody>
      </p:sp>
      <p:sp>
        <p:nvSpPr>
          <p:cNvPr id="7" name="Rectangle 6">
            <a:extLst>
              <a:ext uri="{FF2B5EF4-FFF2-40B4-BE49-F238E27FC236}">
                <a16:creationId xmlns:a16="http://schemas.microsoft.com/office/drawing/2014/main" id="{EB09D621-215D-4895-9E38-FB554767ADC3}"/>
              </a:ext>
            </a:extLst>
          </p:cNvPr>
          <p:cNvSpPr/>
          <p:nvPr/>
        </p:nvSpPr>
        <p:spPr>
          <a:xfrm>
            <a:off x="3144838" y="3201988"/>
            <a:ext cx="2601912" cy="6604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a:p>
        </p:txBody>
      </p:sp>
      <p:sp>
        <p:nvSpPr>
          <p:cNvPr id="8" name="Rectangle 7">
            <a:extLst>
              <a:ext uri="{FF2B5EF4-FFF2-40B4-BE49-F238E27FC236}">
                <a16:creationId xmlns:a16="http://schemas.microsoft.com/office/drawing/2014/main" id="{3EAF8EED-CE58-448C-8FA0-DBF8095D16EB}"/>
              </a:ext>
            </a:extLst>
          </p:cNvPr>
          <p:cNvSpPr/>
          <p:nvPr/>
        </p:nvSpPr>
        <p:spPr>
          <a:xfrm>
            <a:off x="3144838" y="2209800"/>
            <a:ext cx="2601912" cy="6604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a:extLst>
              <a:ext uri="{FF2B5EF4-FFF2-40B4-BE49-F238E27FC236}">
                <a16:creationId xmlns:a16="http://schemas.microsoft.com/office/drawing/2014/main" id="{81258756-9C3E-45E2-9D3C-CB10306EBD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638" y="541338"/>
            <a:ext cx="8412162"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Type xmlns="ec818d88-01c8-455d-bf48-cdb59c7cac83" xsi:nil="true"/>
    <Owner xmlns="ec818d88-01c8-455d-bf48-cdb59c7cac83">
      <UserInfo>
        <DisplayName/>
        <AccountId xsi:nil="true"/>
        <AccountType/>
      </UserInfo>
    </Owner>
    <Teachers xmlns="ec818d88-01c8-455d-bf48-cdb59c7cac83">
      <UserInfo>
        <DisplayName/>
        <AccountId xsi:nil="true"/>
        <AccountType/>
      </UserInfo>
    </Teachers>
    <Is_Collaboration_Space_Locked xmlns="ec818d88-01c8-455d-bf48-cdb59c7cac83" xsi:nil="true"/>
    <TeamsChannelId xmlns="ec818d88-01c8-455d-bf48-cdb59c7cac83" xsi:nil="true"/>
    <IsNotebookLocked xmlns="ec818d88-01c8-455d-bf48-cdb59c7cac83" xsi:nil="true"/>
    <NotebookType xmlns="ec818d88-01c8-455d-bf48-cdb59c7cac83" xsi:nil="true"/>
    <Students xmlns="ec818d88-01c8-455d-bf48-cdb59c7cac83">
      <UserInfo>
        <DisplayName/>
        <AccountId xsi:nil="true"/>
        <AccountType/>
      </UserInfo>
    </Students>
    <Math_Settings xmlns="ec818d88-01c8-455d-bf48-cdb59c7cac83" xsi:nil="true"/>
    <DefaultSectionNames xmlns="ec818d88-01c8-455d-bf48-cdb59c7cac83" xsi:nil="true"/>
    <Distribution_Groups xmlns="ec818d88-01c8-455d-bf48-cdb59c7cac83" xsi:nil="true"/>
    <Self_Registration_Enabled xmlns="ec818d88-01c8-455d-bf48-cdb59c7cac83" xsi:nil="true"/>
    <AppVersion xmlns="ec818d88-01c8-455d-bf48-cdb59c7cac83" xsi:nil="true"/>
    <Student_Groups xmlns="ec818d88-01c8-455d-bf48-cdb59c7cac83">
      <UserInfo>
        <DisplayName/>
        <AccountId xsi:nil="true"/>
        <AccountType/>
      </UserInfo>
    </Student_Groups>
    <Has_Leaders_Only_SectionGroup xmlns="ec818d88-01c8-455d-bf48-cdb59c7cac83" xsi:nil="true"/>
    <LMS_Mappings xmlns="ec818d88-01c8-455d-bf48-cdb59c7cac83" xsi:nil="true"/>
    <Invited_Teachers xmlns="ec818d88-01c8-455d-bf48-cdb59c7cac83" xsi:nil="true"/>
    <Invited_Leaders xmlns="ec818d88-01c8-455d-bf48-cdb59c7cac83" xsi:nil="true"/>
    <CultureName xmlns="ec818d88-01c8-455d-bf48-cdb59c7cac83" xsi:nil="true"/>
    <Leaders xmlns="ec818d88-01c8-455d-bf48-cdb59c7cac83">
      <UserInfo>
        <DisplayName/>
        <AccountId xsi:nil="true"/>
        <AccountType/>
      </UserInfo>
    </Leaders>
    <Templates xmlns="ec818d88-01c8-455d-bf48-cdb59c7cac83" xsi:nil="true"/>
    <Has_Teacher_Only_SectionGroup xmlns="ec818d88-01c8-455d-bf48-cdb59c7cac83" xsi:nil="true"/>
    <Members xmlns="ec818d88-01c8-455d-bf48-cdb59c7cac83">
      <UserInfo>
        <DisplayName/>
        <AccountId xsi:nil="true"/>
        <AccountType/>
      </UserInfo>
    </Members>
    <Member_Groups xmlns="ec818d88-01c8-455d-bf48-cdb59c7cac83">
      <UserInfo>
        <DisplayName/>
        <AccountId xsi:nil="true"/>
        <AccountType/>
      </UserInfo>
    </Member_Groups>
    <Invited_Members xmlns="ec818d88-01c8-455d-bf48-cdb59c7cac83" xsi:nil="true"/>
    <Invited_Students xmlns="ec818d88-01c8-455d-bf48-cdb59c7cac8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F157D93C575844B618BDE6CAB243FA" ma:contentTypeVersion="38" ma:contentTypeDescription="Create a new document." ma:contentTypeScope="" ma:versionID="a3fc9ddb437104bafa2d1aa9589b1682">
  <xsd:schema xmlns:xsd="http://www.w3.org/2001/XMLSchema" xmlns:xs="http://www.w3.org/2001/XMLSchema" xmlns:p="http://schemas.microsoft.com/office/2006/metadata/properties" xmlns:ns2="ec818d88-01c8-455d-bf48-cdb59c7cac83" xmlns:ns3="e0611661-db96-4226-95cd-8ea5589b6578" targetNamespace="http://schemas.microsoft.com/office/2006/metadata/properties" ma:root="true" ma:fieldsID="900c67c0cf6609459eddab22b90ac465" ns2:_="" ns3:_="">
    <xsd:import namespace="ec818d88-01c8-455d-bf48-cdb59c7cac83"/>
    <xsd:import namespace="e0611661-db96-4226-95cd-8ea5589b6578"/>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Leaders" minOccurs="0"/>
                <xsd:element ref="ns2:Members" minOccurs="0"/>
                <xsd:element ref="ns2:Member_Groups" minOccurs="0"/>
                <xsd:element ref="ns2:Invited_Leaders" minOccurs="0"/>
                <xsd:element ref="ns2:Invited_Members" minOccurs="0"/>
                <xsd:element ref="ns2:Has_Leaders_Only_SectionGroup"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818d88-01c8-455d-bf48-cdb59c7ca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Leaders" ma:index="30"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1"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2"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3" nillable="true" ma:displayName="Invited Leaders" ma:internalName="Invited_Leaders">
      <xsd:simpleType>
        <xsd:restriction base="dms:Note">
          <xsd:maxLength value="255"/>
        </xsd:restriction>
      </xsd:simpleType>
    </xsd:element>
    <xsd:element name="Invited_Members" ma:index="34" nillable="true" ma:displayName="Invited Members" ma:internalName="Invited_Members">
      <xsd:simpleType>
        <xsd:restriction base="dms:Note">
          <xsd:maxLength value="255"/>
        </xsd:restriction>
      </xsd:simpleType>
    </xsd:element>
    <xsd:element name="Has_Leaders_Only_SectionGroup" ma:index="35" nillable="true" ma:displayName="Has Leaders Only SectionGroup" ma:internalName="Has_Leaders_Only_SectionGroup">
      <xsd:simpleType>
        <xsd:restriction base="dms:Boolean"/>
      </xsd:simpleType>
    </xsd:element>
    <xsd:element name="MediaServiceAutoTags" ma:index="38" nillable="true" ma:displayName="Tags" ma:internalName="MediaServiceAutoTags" ma:readOnly="true">
      <xsd:simpleType>
        <xsd:restriction base="dms:Text"/>
      </xsd:simpleType>
    </xsd:element>
    <xsd:element name="MediaServiceOCR" ma:index="39" nillable="true" ma:displayName="Extracted Text" ma:internalName="MediaServiceOCR" ma:readOnly="true">
      <xsd:simpleType>
        <xsd:restriction base="dms:Note">
          <xsd:maxLength value="255"/>
        </xsd:restrictio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element name="MediaServiceDateTaken" ma:index="44" nillable="true" ma:displayName="MediaServiceDateTaken" ma:hidden="true" ma:internalName="MediaServiceDateTaken" ma:readOnly="true">
      <xsd:simpleType>
        <xsd:restriction base="dms:Text"/>
      </xsd:simpleType>
    </xsd:element>
    <xsd:element name="MediaLengthInSeconds" ma:index="4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0611661-db96-4226-95cd-8ea5589b6578" elementFormDefault="qualified">
    <xsd:import namespace="http://schemas.microsoft.com/office/2006/documentManagement/types"/>
    <xsd:import namespace="http://schemas.microsoft.com/office/infopath/2007/PartnerControls"/>
    <xsd:element name="SharedWithUsers" ma:index="3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F3C66C-2402-477A-BEFE-869A08FB323D}">
  <ds:schemaRefs>
    <ds:schemaRef ds:uri="http://schemas.microsoft.com/office/2006/metadata/properties"/>
    <ds:schemaRef ds:uri="http://schemas.microsoft.com/office/infopath/2007/PartnerControls"/>
    <ds:schemaRef ds:uri="ec818d88-01c8-455d-bf48-cdb59c7cac83"/>
  </ds:schemaRefs>
</ds:datastoreItem>
</file>

<file path=customXml/itemProps2.xml><?xml version="1.0" encoding="utf-8"?>
<ds:datastoreItem xmlns:ds="http://schemas.openxmlformats.org/officeDocument/2006/customXml" ds:itemID="{03D7FD4C-855C-4192-93BA-4E99080527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818d88-01c8-455d-bf48-cdb59c7cac83"/>
    <ds:schemaRef ds:uri="e0611661-db96-4226-95cd-8ea5589b65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F393A2-C973-4207-A559-178FB881E3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34859</TotalTime>
  <Words>1938</Words>
  <Application>Microsoft Office PowerPoint</Application>
  <PresentationFormat>On-screen Show (4:3)</PresentationFormat>
  <Paragraphs>193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T2D EPA #1: Performing initial assessments for uncomplicated obstetric patients </vt:lpstr>
      <vt:lpstr>Milestones</vt:lpstr>
      <vt:lpstr>ObsGyn EPAs</vt:lpstr>
      <vt:lpstr>ObsGyn EPAs</vt:lpstr>
      <vt:lpstr>ObsGyn EPAs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for CBME success!</vt:lpstr>
      <vt:lpstr>Tips for CBME success!</vt:lpstr>
      <vt:lpstr>Tips for CBME success!</vt:lpstr>
      <vt:lpstr>Tips for CBME success!</vt:lpstr>
      <vt:lpstr>Tips for CBME success!</vt:lpstr>
      <vt:lpstr>PowerPoint Presentation</vt:lpstr>
      <vt:lpstr>PowerPoint Presentation</vt:lpstr>
    </vt:vector>
  </TitlesOfParts>
  <Company>UWO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Wilson</dc:creator>
  <cp:lastModifiedBy>Jennifer Vergel de Dios</cp:lastModifiedBy>
  <cp:revision>82</cp:revision>
  <cp:lastPrinted>2012-01-12T15:01:17Z</cp:lastPrinted>
  <dcterms:created xsi:type="dcterms:W3CDTF">2011-12-23T15:22:14Z</dcterms:created>
  <dcterms:modified xsi:type="dcterms:W3CDTF">2021-06-25T15:03:27Z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0x010100A5F157D93C575844B618BDE6CAB243FA</vt:lpwstr>
  </property>
</Properties>
</file>